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media/image227.jpg" ContentType="image/gif"/>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9"/>
  </p:notesMasterIdLst>
  <p:handoutMasterIdLst>
    <p:handoutMasterId r:id="rId210"/>
  </p:handoutMasterIdLst>
  <p:sldIdLst>
    <p:sldId id="628" r:id="rId2"/>
    <p:sldId id="455" r:id="rId3"/>
    <p:sldId id="259" r:id="rId4"/>
    <p:sldId id="258" r:id="rId5"/>
    <p:sldId id="439" r:id="rId6"/>
    <p:sldId id="265" r:id="rId7"/>
    <p:sldId id="440" r:id="rId8"/>
    <p:sldId id="262" r:id="rId9"/>
    <p:sldId id="631" r:id="rId10"/>
    <p:sldId id="633" r:id="rId11"/>
    <p:sldId id="632" r:id="rId12"/>
    <p:sldId id="431" r:id="rId13"/>
    <p:sldId id="562" r:id="rId14"/>
    <p:sldId id="267" r:id="rId15"/>
    <p:sldId id="266" r:id="rId16"/>
    <p:sldId id="619" r:id="rId17"/>
    <p:sldId id="620" r:id="rId18"/>
    <p:sldId id="302" r:id="rId19"/>
    <p:sldId id="303" r:id="rId20"/>
    <p:sldId id="304" r:id="rId21"/>
    <p:sldId id="447" r:id="rId22"/>
    <p:sldId id="449" r:id="rId23"/>
    <p:sldId id="450" r:id="rId24"/>
    <p:sldId id="465" r:id="rId25"/>
    <p:sldId id="274" r:id="rId26"/>
    <p:sldId id="456" r:id="rId27"/>
    <p:sldId id="273" r:id="rId28"/>
    <p:sldId id="279" r:id="rId29"/>
    <p:sldId id="281" r:id="rId30"/>
    <p:sldId id="280" r:id="rId31"/>
    <p:sldId id="553" r:id="rId32"/>
    <p:sldId id="812" r:id="rId33"/>
    <p:sldId id="813" r:id="rId34"/>
    <p:sldId id="814" r:id="rId35"/>
    <p:sldId id="460" r:id="rId36"/>
    <p:sldId id="461" r:id="rId37"/>
    <p:sldId id="463" r:id="rId38"/>
    <p:sldId id="457" r:id="rId39"/>
    <p:sldId id="284" r:id="rId40"/>
    <p:sldId id="464" r:id="rId41"/>
    <p:sldId id="285" r:id="rId42"/>
    <p:sldId id="552" r:id="rId43"/>
    <p:sldId id="551" r:id="rId44"/>
    <p:sldId id="290" r:id="rId45"/>
    <p:sldId id="649" r:id="rId46"/>
    <p:sldId id="650" r:id="rId47"/>
    <p:sldId id="651" r:id="rId48"/>
    <p:sldId id="652" r:id="rId49"/>
    <p:sldId id="653" r:id="rId50"/>
    <p:sldId id="815" r:id="rId51"/>
    <p:sldId id="816" r:id="rId52"/>
    <p:sldId id="817" r:id="rId53"/>
    <p:sldId id="818" r:id="rId54"/>
    <p:sldId id="819" r:id="rId55"/>
    <p:sldId id="654" r:id="rId56"/>
    <p:sldId id="658" r:id="rId57"/>
    <p:sldId id="659" r:id="rId58"/>
    <p:sldId id="656" r:id="rId59"/>
    <p:sldId id="657" r:id="rId60"/>
    <p:sldId id="820" r:id="rId61"/>
    <p:sldId id="661" r:id="rId62"/>
    <p:sldId id="664" r:id="rId63"/>
    <p:sldId id="665" r:id="rId64"/>
    <p:sldId id="666" r:id="rId65"/>
    <p:sldId id="667" r:id="rId66"/>
    <p:sldId id="668" r:id="rId67"/>
    <p:sldId id="669" r:id="rId68"/>
    <p:sldId id="670" r:id="rId69"/>
    <p:sldId id="671" r:id="rId70"/>
    <p:sldId id="672" r:id="rId71"/>
    <p:sldId id="673" r:id="rId72"/>
    <p:sldId id="674" r:id="rId73"/>
    <p:sldId id="675" r:id="rId74"/>
    <p:sldId id="676" r:id="rId75"/>
    <p:sldId id="821" r:id="rId76"/>
    <p:sldId id="822" r:id="rId77"/>
    <p:sldId id="823" r:id="rId78"/>
    <p:sldId id="678" r:id="rId79"/>
    <p:sldId id="677" r:id="rId80"/>
    <p:sldId id="679" r:id="rId81"/>
    <p:sldId id="680" r:id="rId82"/>
    <p:sldId id="681" r:id="rId83"/>
    <p:sldId id="682" r:id="rId84"/>
    <p:sldId id="683" r:id="rId85"/>
    <p:sldId id="684" r:id="rId86"/>
    <p:sldId id="685" r:id="rId87"/>
    <p:sldId id="686" r:id="rId88"/>
    <p:sldId id="687" r:id="rId89"/>
    <p:sldId id="688" r:id="rId90"/>
    <p:sldId id="689" r:id="rId91"/>
    <p:sldId id="690" r:id="rId92"/>
    <p:sldId id="691" r:id="rId93"/>
    <p:sldId id="692" r:id="rId94"/>
    <p:sldId id="693" r:id="rId95"/>
    <p:sldId id="832" r:id="rId96"/>
    <p:sldId id="824" r:id="rId97"/>
    <p:sldId id="825" r:id="rId98"/>
    <p:sldId id="826" r:id="rId99"/>
    <p:sldId id="827" r:id="rId100"/>
    <p:sldId id="696" r:id="rId101"/>
    <p:sldId id="697" r:id="rId102"/>
    <p:sldId id="698" r:id="rId103"/>
    <p:sldId id="699" r:id="rId104"/>
    <p:sldId id="700" r:id="rId105"/>
    <p:sldId id="701" r:id="rId106"/>
    <p:sldId id="702" r:id="rId107"/>
    <p:sldId id="703" r:id="rId108"/>
    <p:sldId id="704" r:id="rId109"/>
    <p:sldId id="705" r:id="rId110"/>
    <p:sldId id="706" r:id="rId111"/>
    <p:sldId id="707" r:id="rId112"/>
    <p:sldId id="708" r:id="rId113"/>
    <p:sldId id="709" r:id="rId114"/>
    <p:sldId id="710" r:id="rId115"/>
    <p:sldId id="711" r:id="rId116"/>
    <p:sldId id="712" r:id="rId117"/>
    <p:sldId id="717" r:id="rId118"/>
    <p:sldId id="719" r:id="rId119"/>
    <p:sldId id="720" r:id="rId120"/>
    <p:sldId id="721" r:id="rId121"/>
    <p:sldId id="733" r:id="rId122"/>
    <p:sldId id="722" r:id="rId123"/>
    <p:sldId id="723" r:id="rId124"/>
    <p:sldId id="725" r:id="rId125"/>
    <p:sldId id="728" r:id="rId126"/>
    <p:sldId id="731" r:id="rId127"/>
    <p:sldId id="834" r:id="rId128"/>
    <p:sldId id="835" r:id="rId129"/>
    <p:sldId id="833" r:id="rId130"/>
    <p:sldId id="831" r:id="rId131"/>
    <p:sldId id="732" r:id="rId132"/>
    <p:sldId id="836" r:id="rId133"/>
    <p:sldId id="837" r:id="rId134"/>
    <p:sldId id="838" r:id="rId135"/>
    <p:sldId id="734" r:id="rId136"/>
    <p:sldId id="829" r:id="rId137"/>
    <p:sldId id="738" r:id="rId138"/>
    <p:sldId id="839" r:id="rId139"/>
    <p:sldId id="742" r:id="rId140"/>
    <p:sldId id="840" r:id="rId141"/>
    <p:sldId id="743" r:id="rId142"/>
    <p:sldId id="744" r:id="rId143"/>
    <p:sldId id="747" r:id="rId144"/>
    <p:sldId id="828" r:id="rId145"/>
    <p:sldId id="751" r:id="rId146"/>
    <p:sldId id="752" r:id="rId147"/>
    <p:sldId id="841" r:id="rId148"/>
    <p:sldId id="842" r:id="rId149"/>
    <p:sldId id="753" r:id="rId150"/>
    <p:sldId id="754" r:id="rId151"/>
    <p:sldId id="755" r:id="rId152"/>
    <p:sldId id="756" r:id="rId153"/>
    <p:sldId id="757" r:id="rId154"/>
    <p:sldId id="758" r:id="rId155"/>
    <p:sldId id="759" r:id="rId156"/>
    <p:sldId id="760" r:id="rId157"/>
    <p:sldId id="761" r:id="rId158"/>
    <p:sldId id="762" r:id="rId159"/>
    <p:sldId id="763" r:id="rId160"/>
    <p:sldId id="764" r:id="rId161"/>
    <p:sldId id="765" r:id="rId162"/>
    <p:sldId id="766" r:id="rId163"/>
    <p:sldId id="767" r:id="rId164"/>
    <p:sldId id="768" r:id="rId165"/>
    <p:sldId id="769" r:id="rId166"/>
    <p:sldId id="770" r:id="rId167"/>
    <p:sldId id="771" r:id="rId168"/>
    <p:sldId id="772" r:id="rId169"/>
    <p:sldId id="773" r:id="rId170"/>
    <p:sldId id="774" r:id="rId171"/>
    <p:sldId id="775" r:id="rId172"/>
    <p:sldId id="776" r:id="rId173"/>
    <p:sldId id="777" r:id="rId174"/>
    <p:sldId id="778" r:id="rId175"/>
    <p:sldId id="779" r:id="rId176"/>
    <p:sldId id="780" r:id="rId177"/>
    <p:sldId id="781" r:id="rId178"/>
    <p:sldId id="782" r:id="rId179"/>
    <p:sldId id="783" r:id="rId180"/>
    <p:sldId id="784" r:id="rId181"/>
    <p:sldId id="785" r:id="rId182"/>
    <p:sldId id="786" r:id="rId183"/>
    <p:sldId id="787" r:id="rId184"/>
    <p:sldId id="788" r:id="rId185"/>
    <p:sldId id="789" r:id="rId186"/>
    <p:sldId id="790" r:id="rId187"/>
    <p:sldId id="791" r:id="rId188"/>
    <p:sldId id="792" r:id="rId189"/>
    <p:sldId id="793" r:id="rId190"/>
    <p:sldId id="794" r:id="rId191"/>
    <p:sldId id="795" r:id="rId192"/>
    <p:sldId id="796" r:id="rId193"/>
    <p:sldId id="797" r:id="rId194"/>
    <p:sldId id="798" r:id="rId195"/>
    <p:sldId id="799" r:id="rId196"/>
    <p:sldId id="800" r:id="rId197"/>
    <p:sldId id="801" r:id="rId198"/>
    <p:sldId id="802" r:id="rId199"/>
    <p:sldId id="803" r:id="rId200"/>
    <p:sldId id="804" r:id="rId201"/>
    <p:sldId id="805" r:id="rId202"/>
    <p:sldId id="806" r:id="rId203"/>
    <p:sldId id="807" r:id="rId204"/>
    <p:sldId id="808" r:id="rId205"/>
    <p:sldId id="809" r:id="rId206"/>
    <p:sldId id="810" r:id="rId207"/>
    <p:sldId id="811" r:id="rId208"/>
  </p:sldIdLst>
  <p:sldSz cx="9144000" cy="6858000" type="screen4x3"/>
  <p:notesSz cx="7077075" cy="8520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628"/>
            <p14:sldId id="455"/>
            <p14:sldId id="259"/>
            <p14:sldId id="258"/>
            <p14:sldId id="439"/>
            <p14:sldId id="265"/>
            <p14:sldId id="440"/>
            <p14:sldId id="262"/>
            <p14:sldId id="631"/>
            <p14:sldId id="633"/>
            <p14:sldId id="632"/>
            <p14:sldId id="431"/>
            <p14:sldId id="562"/>
            <p14:sldId id="267"/>
            <p14:sldId id="266"/>
            <p14:sldId id="619"/>
            <p14:sldId id="620"/>
            <p14:sldId id="302"/>
            <p14:sldId id="303"/>
            <p14:sldId id="304"/>
            <p14:sldId id="447"/>
            <p14:sldId id="449"/>
            <p14:sldId id="450"/>
            <p14:sldId id="465"/>
            <p14:sldId id="274"/>
            <p14:sldId id="456"/>
            <p14:sldId id="273"/>
            <p14:sldId id="279"/>
            <p14:sldId id="281"/>
            <p14:sldId id="280"/>
            <p14:sldId id="553"/>
            <p14:sldId id="812"/>
            <p14:sldId id="813"/>
            <p14:sldId id="814"/>
            <p14:sldId id="460"/>
            <p14:sldId id="461"/>
            <p14:sldId id="463"/>
            <p14:sldId id="457"/>
            <p14:sldId id="284"/>
            <p14:sldId id="464"/>
            <p14:sldId id="285"/>
            <p14:sldId id="552"/>
            <p14:sldId id="551"/>
            <p14:sldId id="290"/>
            <p14:sldId id="649"/>
            <p14:sldId id="650"/>
            <p14:sldId id="651"/>
            <p14:sldId id="652"/>
            <p14:sldId id="653"/>
            <p14:sldId id="815"/>
            <p14:sldId id="816"/>
            <p14:sldId id="817"/>
            <p14:sldId id="818"/>
            <p14:sldId id="819"/>
            <p14:sldId id="654"/>
            <p14:sldId id="658"/>
            <p14:sldId id="659"/>
            <p14:sldId id="656"/>
            <p14:sldId id="657"/>
            <p14:sldId id="820"/>
            <p14:sldId id="661"/>
            <p14:sldId id="664"/>
            <p14:sldId id="665"/>
            <p14:sldId id="666"/>
            <p14:sldId id="667"/>
            <p14:sldId id="668"/>
            <p14:sldId id="669"/>
            <p14:sldId id="670"/>
            <p14:sldId id="671"/>
            <p14:sldId id="672"/>
            <p14:sldId id="673"/>
            <p14:sldId id="674"/>
            <p14:sldId id="675"/>
            <p14:sldId id="676"/>
            <p14:sldId id="821"/>
            <p14:sldId id="822"/>
            <p14:sldId id="823"/>
            <p14:sldId id="678"/>
            <p14:sldId id="677"/>
            <p14:sldId id="679"/>
            <p14:sldId id="680"/>
            <p14:sldId id="681"/>
            <p14:sldId id="682"/>
            <p14:sldId id="683"/>
            <p14:sldId id="684"/>
            <p14:sldId id="685"/>
            <p14:sldId id="686"/>
            <p14:sldId id="687"/>
            <p14:sldId id="688"/>
            <p14:sldId id="689"/>
            <p14:sldId id="690"/>
            <p14:sldId id="691"/>
            <p14:sldId id="692"/>
            <p14:sldId id="693"/>
            <p14:sldId id="832"/>
            <p14:sldId id="824"/>
            <p14:sldId id="825"/>
            <p14:sldId id="826"/>
            <p14:sldId id="827"/>
            <p14:sldId id="696"/>
            <p14:sldId id="697"/>
            <p14:sldId id="698"/>
            <p14:sldId id="699"/>
            <p14:sldId id="700"/>
            <p14:sldId id="701"/>
            <p14:sldId id="702"/>
            <p14:sldId id="703"/>
            <p14:sldId id="704"/>
            <p14:sldId id="705"/>
            <p14:sldId id="706"/>
            <p14:sldId id="707"/>
            <p14:sldId id="708"/>
            <p14:sldId id="709"/>
            <p14:sldId id="710"/>
            <p14:sldId id="711"/>
            <p14:sldId id="712"/>
            <p14:sldId id="717"/>
            <p14:sldId id="719"/>
            <p14:sldId id="720"/>
            <p14:sldId id="721"/>
            <p14:sldId id="733"/>
            <p14:sldId id="722"/>
            <p14:sldId id="723"/>
            <p14:sldId id="725"/>
            <p14:sldId id="728"/>
            <p14:sldId id="731"/>
            <p14:sldId id="834"/>
            <p14:sldId id="835"/>
            <p14:sldId id="833"/>
            <p14:sldId id="831"/>
            <p14:sldId id="732"/>
            <p14:sldId id="836"/>
            <p14:sldId id="837"/>
            <p14:sldId id="838"/>
            <p14:sldId id="734"/>
            <p14:sldId id="829"/>
            <p14:sldId id="738"/>
            <p14:sldId id="839"/>
            <p14:sldId id="742"/>
            <p14:sldId id="840"/>
            <p14:sldId id="743"/>
            <p14:sldId id="744"/>
            <p14:sldId id="747"/>
            <p14:sldId id="828"/>
            <p14:sldId id="751"/>
            <p14:sldId id="752"/>
            <p14:sldId id="841"/>
            <p14:sldId id="84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Lst>
        </p14:section>
      </p14:sectionLst>
    </p:ext>
    <p:ext uri="{EFAFB233-063F-42B5-8137-9DF3F51BA10A}">
      <p15:sldGuideLst xmlns:p15="http://schemas.microsoft.com/office/powerpoint/2012/main">
        <p15:guide id="1" orient="horz" pos="2470">
          <p15:clr>
            <a:srgbClr val="A4A3A4"/>
          </p15:clr>
        </p15:guide>
        <p15:guide id="2" pos="4341">
          <p15:clr>
            <a:srgbClr val="A4A3A4"/>
          </p15:clr>
        </p15:guide>
      </p15:sldGuideLst>
    </p:ext>
    <p:ext uri="{2D200454-40CA-4A62-9FC3-DE9A4176ACB9}">
      <p15:notesGuideLst xmlns:p15="http://schemas.microsoft.com/office/powerpoint/2012/main">
        <p15:guide id="1" orient="horz" pos="2684"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8A7"/>
    <a:srgbClr val="8E061F"/>
    <a:srgbClr val="3A0E14"/>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564" autoAdjust="0"/>
    <p:restoredTop sz="94708" autoAdjust="0"/>
  </p:normalViewPr>
  <p:slideViewPr>
    <p:cSldViewPr snapToGrid="0" snapToObjects="1" showGuides="1">
      <p:cViewPr varScale="1">
        <p:scale>
          <a:sx n="108" d="100"/>
          <a:sy n="108" d="100"/>
        </p:scale>
        <p:origin x="426" y="102"/>
      </p:cViewPr>
      <p:guideLst>
        <p:guide orient="horz" pos="2470"/>
        <p:guide pos="4341"/>
      </p:guideLst>
    </p:cSldViewPr>
  </p:slideViewPr>
  <p:notesTextViewPr>
    <p:cViewPr>
      <p:scale>
        <a:sx n="100" d="100"/>
        <a:sy n="100" d="100"/>
      </p:scale>
      <p:origin x="0" y="0"/>
    </p:cViewPr>
  </p:notesTextViewPr>
  <p:sorterViewPr>
    <p:cViewPr varScale="1">
      <p:scale>
        <a:sx n="1" d="1"/>
        <a:sy n="1" d="1"/>
      </p:scale>
      <p:origin x="0" y="-47532"/>
    </p:cViewPr>
  </p:sorterViewPr>
  <p:notesViewPr>
    <p:cSldViewPr snapToGrid="0" snapToObjects="1">
      <p:cViewPr varScale="1">
        <p:scale>
          <a:sx n="82" d="100"/>
          <a:sy n="82" d="100"/>
        </p:scale>
        <p:origin x="-1980" y="-102"/>
      </p:cViewPr>
      <p:guideLst>
        <p:guide orient="horz" pos="2684"/>
        <p:guide pos="222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512CA291-E0AE-42CF-83B2-55D012853606}" type="datetimeFigureOut">
              <a:rPr lang="en-US" smtClean="0"/>
              <a:t>10/24/2016</a:t>
            </a:fld>
            <a:endParaRPr lang="en-US"/>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3C93EA43-5DC9-4A27-AE88-C6917A660A70}" type="slidenum">
              <a:rPr lang="en-US" smtClean="0"/>
              <a:t>‹#›</a:t>
            </a:fld>
            <a:endParaRPr lang="en-US"/>
          </a:p>
        </p:txBody>
      </p:sp>
    </p:spTree>
    <p:extLst>
      <p:ext uri="{BB962C8B-B14F-4D97-AF65-F5344CB8AC3E}">
        <p14:creationId xmlns:p14="http://schemas.microsoft.com/office/powerpoint/2010/main" val="2909238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600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26006"/>
          </a:xfrm>
          <a:prstGeom prst="rect">
            <a:avLst/>
          </a:prstGeom>
        </p:spPr>
        <p:txBody>
          <a:bodyPr vert="horz" lIns="91440" tIns="45720" rIns="91440" bIns="45720" rtlCol="0"/>
          <a:lstStyle>
            <a:lvl1pPr algn="r">
              <a:defRPr sz="1200"/>
            </a:lvl1pPr>
          </a:lstStyle>
          <a:p>
            <a:fld id="{03313807-ED68-354E-B2A7-93262C600EB5}" type="datetimeFigureOut">
              <a:rPr lang="en-US" smtClean="0"/>
              <a:t>10/24/2016</a:t>
            </a:fld>
            <a:endParaRPr lang="en-US"/>
          </a:p>
        </p:txBody>
      </p:sp>
      <p:sp>
        <p:nvSpPr>
          <p:cNvPr id="4" name="Slide Image Placeholder 3"/>
          <p:cNvSpPr>
            <a:spLocks noGrp="1" noRot="1" noChangeAspect="1"/>
          </p:cNvSpPr>
          <p:nvPr>
            <p:ph type="sldImg" idx="2"/>
          </p:nvPr>
        </p:nvSpPr>
        <p:spPr>
          <a:xfrm>
            <a:off x="1409700" y="639763"/>
            <a:ext cx="4257675" cy="3194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047054"/>
            <a:ext cx="5661660" cy="38340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092628"/>
            <a:ext cx="3066733" cy="4260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092628"/>
            <a:ext cx="3066733" cy="426006"/>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7</a:t>
            </a:fld>
            <a:endParaRPr lang="en-US"/>
          </a:p>
        </p:txBody>
      </p:sp>
    </p:spTree>
    <p:extLst>
      <p:ext uri="{BB962C8B-B14F-4D97-AF65-F5344CB8AC3E}">
        <p14:creationId xmlns:p14="http://schemas.microsoft.com/office/powerpoint/2010/main" val="4180472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36</a:t>
            </a:fld>
            <a:endParaRPr lang="en-US"/>
          </a:p>
        </p:txBody>
      </p:sp>
    </p:spTree>
    <p:extLst>
      <p:ext uri="{BB962C8B-B14F-4D97-AF65-F5344CB8AC3E}">
        <p14:creationId xmlns:p14="http://schemas.microsoft.com/office/powerpoint/2010/main" val="40718269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201</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415D1-E9D6-4244-A0EA-904925B33A1F}" type="slidenum">
              <a:rPr lang="en-US" altLang="en-US"/>
              <a:pPr/>
              <a:t>202</a:t>
            </a:fld>
            <a:endParaRPr lang="en-US" alt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87032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7C9B0-18B2-4545-AF20-4BB111C253CF}" type="slidenum">
              <a:rPr lang="en-US" altLang="en-US"/>
              <a:pPr/>
              <a:t>203</a:t>
            </a:fld>
            <a:endParaRPr lang="en-US" alt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309176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205</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206</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207</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37</a:t>
            </a:fld>
            <a:endParaRPr lang="en-US"/>
          </a:p>
        </p:txBody>
      </p:sp>
    </p:spTree>
    <p:extLst>
      <p:ext uri="{BB962C8B-B14F-4D97-AF65-F5344CB8AC3E}">
        <p14:creationId xmlns:p14="http://schemas.microsoft.com/office/powerpoint/2010/main" val="407182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38</a:t>
            </a:fld>
            <a:endParaRPr lang="en-US"/>
          </a:p>
        </p:txBody>
      </p:sp>
    </p:spTree>
    <p:extLst>
      <p:ext uri="{BB962C8B-B14F-4D97-AF65-F5344CB8AC3E}">
        <p14:creationId xmlns:p14="http://schemas.microsoft.com/office/powerpoint/2010/main" val="407182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42</a:t>
            </a:fld>
            <a:endParaRPr lang="en-US"/>
          </a:p>
        </p:txBody>
      </p:sp>
    </p:spTree>
    <p:extLst>
      <p:ext uri="{BB962C8B-B14F-4D97-AF65-F5344CB8AC3E}">
        <p14:creationId xmlns:p14="http://schemas.microsoft.com/office/powerpoint/2010/main" val="2400593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50</a:t>
            </a:fld>
            <a:endParaRPr lang="en-US"/>
          </a:p>
        </p:txBody>
      </p:sp>
    </p:spTree>
    <p:extLst>
      <p:ext uri="{BB962C8B-B14F-4D97-AF65-F5344CB8AC3E}">
        <p14:creationId xmlns:p14="http://schemas.microsoft.com/office/powerpoint/2010/main" val="411175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58</a:t>
            </a:fld>
            <a:endParaRPr lang="en-US"/>
          </a:p>
        </p:txBody>
      </p:sp>
    </p:spTree>
    <p:extLst>
      <p:ext uri="{BB962C8B-B14F-4D97-AF65-F5344CB8AC3E}">
        <p14:creationId xmlns:p14="http://schemas.microsoft.com/office/powerpoint/2010/main" val="3898473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59</a:t>
            </a:fld>
            <a:endParaRPr lang="en-US"/>
          </a:p>
        </p:txBody>
      </p:sp>
    </p:spTree>
    <p:extLst>
      <p:ext uri="{BB962C8B-B14F-4D97-AF65-F5344CB8AC3E}">
        <p14:creationId xmlns:p14="http://schemas.microsoft.com/office/powerpoint/2010/main" val="292814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CC24B-40EA-47B3-925C-E6EB48CB94CF}" type="slidenum">
              <a:rPr lang="en-US" altLang="en-US"/>
              <a:pPr/>
              <a:t>75</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11520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90</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91</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F65A3-69D2-4EF9-9297-85C5870EF95D}" type="slidenum">
              <a:rPr lang="en-US" altLang="en-US"/>
              <a:pPr/>
              <a:t>12</a:t>
            </a:fld>
            <a:endParaRPr lang="en-US" alt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03332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92</a:t>
            </a:fld>
            <a:endParaRPr lang="en-US" dirty="0"/>
          </a:p>
        </p:txBody>
      </p:sp>
    </p:spTree>
    <p:extLst>
      <p:ext uri="{BB962C8B-B14F-4D97-AF65-F5344CB8AC3E}">
        <p14:creationId xmlns:p14="http://schemas.microsoft.com/office/powerpoint/2010/main" val="210080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93</a:t>
            </a:fld>
            <a:endParaRPr lang="en-US" dirty="0"/>
          </a:p>
        </p:txBody>
      </p:sp>
    </p:spTree>
    <p:extLst>
      <p:ext uri="{BB962C8B-B14F-4D97-AF65-F5344CB8AC3E}">
        <p14:creationId xmlns:p14="http://schemas.microsoft.com/office/powerpoint/2010/main" val="1938363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94</a:t>
            </a:fld>
            <a:endParaRPr lang="en-US" dirty="0"/>
          </a:p>
        </p:txBody>
      </p:sp>
    </p:spTree>
    <p:extLst>
      <p:ext uri="{BB962C8B-B14F-4D97-AF65-F5344CB8AC3E}">
        <p14:creationId xmlns:p14="http://schemas.microsoft.com/office/powerpoint/2010/main" val="3728287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95</a:t>
            </a:fld>
            <a:endParaRPr lang="en-US" dirty="0"/>
          </a:p>
        </p:txBody>
      </p:sp>
    </p:spTree>
    <p:extLst>
      <p:ext uri="{BB962C8B-B14F-4D97-AF65-F5344CB8AC3E}">
        <p14:creationId xmlns:p14="http://schemas.microsoft.com/office/powerpoint/2010/main" val="315538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96</a:t>
            </a:fld>
            <a:endParaRPr lang="en-US" dirty="0"/>
          </a:p>
        </p:txBody>
      </p:sp>
    </p:spTree>
    <p:extLst>
      <p:ext uri="{BB962C8B-B14F-4D97-AF65-F5344CB8AC3E}">
        <p14:creationId xmlns:p14="http://schemas.microsoft.com/office/powerpoint/2010/main" val="423181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97</a:t>
            </a:fld>
            <a:endParaRPr lang="en-US" dirty="0"/>
          </a:p>
        </p:txBody>
      </p:sp>
    </p:spTree>
    <p:extLst>
      <p:ext uri="{BB962C8B-B14F-4D97-AF65-F5344CB8AC3E}">
        <p14:creationId xmlns:p14="http://schemas.microsoft.com/office/powerpoint/2010/main" val="3661452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98</a:t>
            </a:fld>
            <a:endParaRPr lang="en-US" dirty="0"/>
          </a:p>
        </p:txBody>
      </p:sp>
    </p:spTree>
    <p:extLst>
      <p:ext uri="{BB962C8B-B14F-4D97-AF65-F5344CB8AC3E}">
        <p14:creationId xmlns:p14="http://schemas.microsoft.com/office/powerpoint/2010/main" val="475844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99</a:t>
            </a:fld>
            <a:endParaRPr lang="en-US" dirty="0"/>
          </a:p>
        </p:txBody>
      </p:sp>
    </p:spTree>
    <p:extLst>
      <p:ext uri="{BB962C8B-B14F-4D97-AF65-F5344CB8AC3E}">
        <p14:creationId xmlns:p14="http://schemas.microsoft.com/office/powerpoint/2010/main" val="2129148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100</a:t>
            </a:fld>
            <a:endParaRPr lang="en-US" dirty="0"/>
          </a:p>
        </p:txBody>
      </p:sp>
    </p:spTree>
    <p:extLst>
      <p:ext uri="{BB962C8B-B14F-4D97-AF65-F5344CB8AC3E}">
        <p14:creationId xmlns:p14="http://schemas.microsoft.com/office/powerpoint/2010/main" val="3728287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101</a:t>
            </a:fld>
            <a:endParaRPr lang="en-US" dirty="0"/>
          </a:p>
        </p:txBody>
      </p:sp>
    </p:spTree>
    <p:extLst>
      <p:ext uri="{BB962C8B-B14F-4D97-AF65-F5344CB8AC3E}">
        <p14:creationId xmlns:p14="http://schemas.microsoft.com/office/powerpoint/2010/main" val="255381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14</a:t>
            </a:fld>
            <a:endParaRPr lang="en-US"/>
          </a:p>
        </p:txBody>
      </p:sp>
    </p:spTree>
    <p:extLst>
      <p:ext uri="{BB962C8B-B14F-4D97-AF65-F5344CB8AC3E}">
        <p14:creationId xmlns:p14="http://schemas.microsoft.com/office/powerpoint/2010/main" val="385491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104</a:t>
            </a:fld>
            <a:endParaRPr lang="en-US" dirty="0"/>
          </a:p>
        </p:txBody>
      </p:sp>
    </p:spTree>
    <p:extLst>
      <p:ext uri="{BB962C8B-B14F-4D97-AF65-F5344CB8AC3E}">
        <p14:creationId xmlns:p14="http://schemas.microsoft.com/office/powerpoint/2010/main" val="211264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105</a:t>
            </a:fld>
            <a:endParaRPr lang="en-US" dirty="0"/>
          </a:p>
        </p:txBody>
      </p:sp>
    </p:spTree>
    <p:extLst>
      <p:ext uri="{BB962C8B-B14F-4D97-AF65-F5344CB8AC3E}">
        <p14:creationId xmlns:p14="http://schemas.microsoft.com/office/powerpoint/2010/main" val="3155382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106</a:t>
            </a:fld>
            <a:endParaRPr lang="en-US" dirty="0"/>
          </a:p>
        </p:txBody>
      </p:sp>
    </p:spTree>
    <p:extLst>
      <p:ext uri="{BB962C8B-B14F-4D97-AF65-F5344CB8AC3E}">
        <p14:creationId xmlns:p14="http://schemas.microsoft.com/office/powerpoint/2010/main" val="1089124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107</a:t>
            </a:fld>
            <a:endParaRPr lang="en-US" dirty="0"/>
          </a:p>
        </p:txBody>
      </p:sp>
    </p:spTree>
    <p:extLst>
      <p:ext uri="{BB962C8B-B14F-4D97-AF65-F5344CB8AC3E}">
        <p14:creationId xmlns:p14="http://schemas.microsoft.com/office/powerpoint/2010/main" val="1007806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2769769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892474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2553817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958390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2553817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120</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15</a:t>
            </a:fld>
            <a:endParaRPr lang="en-US"/>
          </a:p>
        </p:txBody>
      </p:sp>
    </p:spTree>
    <p:extLst>
      <p:ext uri="{BB962C8B-B14F-4D97-AF65-F5344CB8AC3E}">
        <p14:creationId xmlns:p14="http://schemas.microsoft.com/office/powerpoint/2010/main" val="4180472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121</a:t>
            </a:fld>
            <a:endParaRPr lang="en-US" dirty="0"/>
          </a:p>
        </p:txBody>
      </p:sp>
    </p:spTree>
    <p:extLst>
      <p:ext uri="{BB962C8B-B14F-4D97-AF65-F5344CB8AC3E}">
        <p14:creationId xmlns:p14="http://schemas.microsoft.com/office/powerpoint/2010/main" val="2015041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122</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123</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124</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125</a:t>
            </a:fld>
            <a:endParaRPr lang="en-US" dirty="0"/>
          </a:p>
        </p:txBody>
      </p:sp>
    </p:spTree>
    <p:extLst>
      <p:ext uri="{BB962C8B-B14F-4D97-AF65-F5344CB8AC3E}">
        <p14:creationId xmlns:p14="http://schemas.microsoft.com/office/powerpoint/2010/main" val="2553817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126</a:t>
            </a:fld>
            <a:endParaRPr lang="en-US" dirty="0"/>
          </a:p>
        </p:txBody>
      </p:sp>
    </p:spTree>
    <p:extLst>
      <p:ext uri="{BB962C8B-B14F-4D97-AF65-F5344CB8AC3E}">
        <p14:creationId xmlns:p14="http://schemas.microsoft.com/office/powerpoint/2010/main" val="1524373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fld id="{D83AA14C-FC6D-4C30-AAD3-36BC807F3B5E}" type="slidenum">
              <a:rPr lang="en-US" altLang="en-US" sz="1200"/>
              <a:pPr/>
              <a:t>127</a:t>
            </a:fld>
            <a:endParaRPr lang="en-US" altLang="en-US" sz="1200"/>
          </a:p>
        </p:txBody>
      </p:sp>
      <p:sp>
        <p:nvSpPr>
          <p:cNvPr id="2078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431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fld id="{D7AD8313-E754-4949-9C5C-7A95D51C13E9}" type="slidenum">
              <a:rPr lang="en-US" altLang="en-US"/>
              <a:pPr/>
              <a:t>128</a:t>
            </a:fld>
            <a:endParaRPr lang="en-US" altLang="en-US"/>
          </a:p>
        </p:txBody>
      </p:sp>
    </p:spTree>
    <p:extLst>
      <p:ext uri="{BB962C8B-B14F-4D97-AF65-F5344CB8AC3E}">
        <p14:creationId xmlns:p14="http://schemas.microsoft.com/office/powerpoint/2010/main" val="4100791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fld id="{396DE3C7-D943-4780-BB00-B585078C84F6}" type="slidenum">
              <a:rPr lang="en-US" altLang="en-US" sz="1200"/>
              <a:pPr/>
              <a:t>129</a:t>
            </a:fld>
            <a:endParaRPr lang="en-US" altLang="en-US" sz="1200"/>
          </a:p>
        </p:txBody>
      </p:sp>
      <p:sp>
        <p:nvSpPr>
          <p:cNvPr id="2078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40408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131</a:t>
            </a:fld>
            <a:endParaRPr lang="en-US" dirty="0"/>
          </a:p>
        </p:txBody>
      </p:sp>
    </p:spTree>
    <p:extLst>
      <p:ext uri="{BB962C8B-B14F-4D97-AF65-F5344CB8AC3E}">
        <p14:creationId xmlns:p14="http://schemas.microsoft.com/office/powerpoint/2010/main" val="152437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16</a:t>
            </a:fld>
            <a:endParaRPr lang="en-US"/>
          </a:p>
        </p:txBody>
      </p:sp>
    </p:spTree>
    <p:extLst>
      <p:ext uri="{BB962C8B-B14F-4D97-AF65-F5344CB8AC3E}">
        <p14:creationId xmlns:p14="http://schemas.microsoft.com/office/powerpoint/2010/main" val="874458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132</a:t>
            </a:fld>
            <a:endParaRPr lang="en-US" dirty="0"/>
          </a:p>
        </p:txBody>
      </p:sp>
    </p:spTree>
    <p:extLst>
      <p:ext uri="{BB962C8B-B14F-4D97-AF65-F5344CB8AC3E}">
        <p14:creationId xmlns:p14="http://schemas.microsoft.com/office/powerpoint/2010/main" val="1536622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134</a:t>
            </a:fld>
            <a:endParaRPr lang="en-US" dirty="0"/>
          </a:p>
        </p:txBody>
      </p:sp>
    </p:spTree>
    <p:extLst>
      <p:ext uri="{BB962C8B-B14F-4D97-AF65-F5344CB8AC3E}">
        <p14:creationId xmlns:p14="http://schemas.microsoft.com/office/powerpoint/2010/main" val="3626249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135</a:t>
            </a:fld>
            <a:endParaRPr lang="en-US" dirty="0"/>
          </a:p>
        </p:txBody>
      </p:sp>
    </p:spTree>
    <p:extLst>
      <p:ext uri="{BB962C8B-B14F-4D97-AF65-F5344CB8AC3E}">
        <p14:creationId xmlns:p14="http://schemas.microsoft.com/office/powerpoint/2010/main" val="1874639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136</a:t>
            </a:fld>
            <a:endParaRPr lang="en-US" dirty="0"/>
          </a:p>
        </p:txBody>
      </p:sp>
    </p:spTree>
    <p:extLst>
      <p:ext uri="{BB962C8B-B14F-4D97-AF65-F5344CB8AC3E}">
        <p14:creationId xmlns:p14="http://schemas.microsoft.com/office/powerpoint/2010/main" val="1472702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137</a:t>
            </a:fld>
            <a:endParaRPr lang="en-US" dirty="0"/>
          </a:p>
        </p:txBody>
      </p:sp>
    </p:spTree>
    <p:extLst>
      <p:ext uri="{BB962C8B-B14F-4D97-AF65-F5344CB8AC3E}">
        <p14:creationId xmlns:p14="http://schemas.microsoft.com/office/powerpoint/2010/main" val="1472702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138</a:t>
            </a:fld>
            <a:endParaRPr lang="en-US" dirty="0"/>
          </a:p>
        </p:txBody>
      </p:sp>
    </p:spTree>
    <p:extLst>
      <p:ext uri="{BB962C8B-B14F-4D97-AF65-F5344CB8AC3E}">
        <p14:creationId xmlns:p14="http://schemas.microsoft.com/office/powerpoint/2010/main" val="3122997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139</a:t>
            </a:fld>
            <a:endParaRPr lang="en-US" dirty="0"/>
          </a:p>
        </p:txBody>
      </p:sp>
    </p:spTree>
    <p:extLst>
      <p:ext uri="{BB962C8B-B14F-4D97-AF65-F5344CB8AC3E}">
        <p14:creationId xmlns:p14="http://schemas.microsoft.com/office/powerpoint/2010/main" val="2699388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141</a:t>
            </a:fld>
            <a:endParaRPr lang="en-US" dirty="0"/>
          </a:p>
        </p:txBody>
      </p:sp>
    </p:spTree>
    <p:extLst>
      <p:ext uri="{BB962C8B-B14F-4D97-AF65-F5344CB8AC3E}">
        <p14:creationId xmlns:p14="http://schemas.microsoft.com/office/powerpoint/2010/main" val="2233743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142</a:t>
            </a:fld>
            <a:endParaRPr lang="en-US" dirty="0"/>
          </a:p>
        </p:txBody>
      </p:sp>
    </p:spTree>
    <p:extLst>
      <p:ext uri="{BB962C8B-B14F-4D97-AF65-F5344CB8AC3E}">
        <p14:creationId xmlns:p14="http://schemas.microsoft.com/office/powerpoint/2010/main" val="2329169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149</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A7AB37-4513-40D3-A0AD-CCB837F5B734}" type="slidenum">
              <a:rPr lang="en-US" altLang="en-US"/>
              <a:pPr/>
              <a:t>21</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8314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150</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151</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159</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EFB710-8778-48DB-9247-AE1E111B30A0}" type="slidenum">
              <a:rPr lang="en-US" altLang="en-US"/>
              <a:pPr/>
              <a:t>160</a:t>
            </a:fld>
            <a:endParaRPr lang="en-US" alt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14981169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267BA-E1F1-4EFC-B87C-BA97FA0E4D11}" type="slidenum">
              <a:rPr lang="en-US" altLang="en-US"/>
              <a:pPr/>
              <a:t>161</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4057383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BCBB9-4CE3-436A-9A53-19CFFE268239}" type="slidenum">
              <a:rPr lang="en-US" altLang="en-US"/>
              <a:pPr/>
              <a:t>162</a:t>
            </a:fld>
            <a:endParaRPr lang="en-US" alt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7836161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BFBB2-EFC0-4167-818F-609534067305}" type="slidenum">
              <a:rPr lang="en-US" altLang="en-US"/>
              <a:pPr/>
              <a:t>163</a:t>
            </a:fld>
            <a:endParaRPr lang="en-US" altLang="en-US"/>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2624600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164</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91586-2FCB-4F0C-AF73-005601740962}" type="slidenum">
              <a:rPr lang="en-US" altLang="en-US"/>
              <a:pPr/>
              <a:t>165</a:t>
            </a:fld>
            <a:endParaRPr lang="en-US" altLang="en-US"/>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821943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FC3A0-4304-45CF-A2D7-0D3A02E9A3F0}" type="slidenum">
              <a:rPr lang="en-US" altLang="en-US"/>
              <a:pPr/>
              <a:t>166</a:t>
            </a:fld>
            <a:endParaRPr lang="en-US" alt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91939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06E2B-BAA7-422F-B1C5-97E9CCCB5BBB}" type="slidenum">
              <a:rPr lang="en-US" altLang="en-US"/>
              <a:pPr/>
              <a:t>22</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7105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167</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B1C2F-D051-451A-8CA9-6A3677B28D1D}" type="slidenum">
              <a:rPr lang="en-US" altLang="en-US"/>
              <a:pPr/>
              <a:t>168</a:t>
            </a:fld>
            <a:endParaRPr lang="en-US" altLang="en-US"/>
          </a:p>
        </p:txBody>
      </p:sp>
      <p:sp>
        <p:nvSpPr>
          <p:cNvPr id="232450" name="Rectangle 2"/>
          <p:cNvSpPr>
            <a:spLocks noGrp="1" noRot="1" noChangeAspect="1" noChangeArrowheads="1" noTextEdit="1"/>
          </p:cNvSpPr>
          <p:nvPr>
            <p:ph type="sldImg"/>
          </p:nvPr>
        </p:nvSpPr>
        <p:spPr>
          <a:xfrm>
            <a:off x="1411288" y="638175"/>
            <a:ext cx="4257675" cy="3194050"/>
          </a:xfrm>
          <a:ln/>
        </p:spPr>
      </p:sp>
      <p:sp>
        <p:nvSpPr>
          <p:cNvPr id="232451" name="Rectangle 3"/>
          <p:cNvSpPr>
            <a:spLocks noGrp="1" noChangeArrowheads="1"/>
          </p:cNvSpPr>
          <p:nvPr>
            <p:ph type="body" idx="1"/>
          </p:nvPr>
        </p:nvSpPr>
        <p:spPr>
          <a:xfrm>
            <a:off x="707708" y="4047053"/>
            <a:ext cx="5661660" cy="3835531"/>
          </a:xfrm>
        </p:spPr>
        <p:txBody>
          <a:bodyPr/>
          <a:lstStyle/>
          <a:p>
            <a:endParaRPr lang="en-US" altLang="en-US"/>
          </a:p>
        </p:txBody>
      </p:sp>
    </p:spTree>
    <p:extLst>
      <p:ext uri="{BB962C8B-B14F-4D97-AF65-F5344CB8AC3E}">
        <p14:creationId xmlns:p14="http://schemas.microsoft.com/office/powerpoint/2010/main" val="21160820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D3362-09FE-4ECB-8048-CDCF8D9501B9}" type="slidenum">
              <a:rPr lang="en-US" altLang="en-US"/>
              <a:pPr/>
              <a:t>169</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707708" y="4047054"/>
            <a:ext cx="5661660" cy="3834051"/>
          </a:xfrm>
        </p:spPr>
        <p:txBody>
          <a:bodyPr/>
          <a:lstStyle/>
          <a:p>
            <a:endParaRPr lang="en-US" altLang="en-US"/>
          </a:p>
        </p:txBody>
      </p:sp>
    </p:spTree>
    <p:extLst>
      <p:ext uri="{BB962C8B-B14F-4D97-AF65-F5344CB8AC3E}">
        <p14:creationId xmlns:p14="http://schemas.microsoft.com/office/powerpoint/2010/main" val="21917757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170</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D70384-4F37-4563-AD01-35F597F54A3A}" type="slidenum">
              <a:rPr lang="en-AU" smtClean="0"/>
              <a:t>171</a:t>
            </a:fld>
            <a:endParaRPr lang="en-AU" dirty="0"/>
          </a:p>
        </p:txBody>
      </p:sp>
    </p:spTree>
    <p:extLst>
      <p:ext uri="{BB962C8B-B14F-4D97-AF65-F5344CB8AC3E}">
        <p14:creationId xmlns:p14="http://schemas.microsoft.com/office/powerpoint/2010/main" val="1464743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8C826-D42E-4E83-85CB-BCA42AC7F213}" type="slidenum">
              <a:rPr lang="en-US" altLang="en-US"/>
              <a:pPr/>
              <a:t>172</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34207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CF52F-57C5-4A7D-9F40-3BD36D7D93E9}" type="slidenum">
              <a:rPr lang="en-US" altLang="en-US"/>
              <a:pPr/>
              <a:t>173</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2634045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E09AC-B10E-4060-AF32-78A4D59E8B77}" type="slidenum">
              <a:rPr lang="en-US" altLang="en-US"/>
              <a:pPr/>
              <a:t>174</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37653881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AB581-47E4-40E1-A3C2-94988BCD4BA0}" type="slidenum">
              <a:rPr lang="en-US" altLang="en-US"/>
              <a:pPr/>
              <a:t>175</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1598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7B930-F07F-43CC-A563-C34E9065804A}" type="slidenum">
              <a:rPr lang="en-US" altLang="en-US"/>
              <a:pPr/>
              <a:t>180</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5809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03412-2F30-4C0E-BE1C-707A54F3E8F0}" type="slidenum">
              <a:rPr lang="en-US" altLang="en-US"/>
              <a:pPr/>
              <a:t>23</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41700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A5AF1-647D-49A3-BEDE-A6DDD053716E}" type="slidenum">
              <a:rPr lang="en-US" altLang="en-US"/>
              <a:pPr/>
              <a:t>181</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69208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ECFFE-FCDD-4312-9CBF-108C3CCDB91A}" type="slidenum">
              <a:rPr lang="en-US" altLang="en-US"/>
              <a:pPr/>
              <a:t>182</a:t>
            </a:fld>
            <a:endParaRPr lang="en-US" alt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49900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183</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184</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185</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186</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187</a:t>
            </a:fld>
            <a:endParaRPr lang="en-US"/>
          </a:p>
        </p:txBody>
      </p:sp>
    </p:spTree>
    <p:extLst>
      <p:ext uri="{BB962C8B-B14F-4D97-AF65-F5344CB8AC3E}">
        <p14:creationId xmlns:p14="http://schemas.microsoft.com/office/powerpoint/2010/main" val="1198891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188</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189</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D4699-8879-415C-A513-7744EECED47E}" type="slidenum">
              <a:rPr lang="en-US" altLang="en-US"/>
              <a:pPr/>
              <a:t>190</a:t>
            </a:fld>
            <a:endParaRPr lang="en-US" alt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5868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35</a:t>
            </a:fld>
            <a:endParaRPr lang="en-US"/>
          </a:p>
        </p:txBody>
      </p:sp>
    </p:spTree>
    <p:extLst>
      <p:ext uri="{BB962C8B-B14F-4D97-AF65-F5344CB8AC3E}">
        <p14:creationId xmlns:p14="http://schemas.microsoft.com/office/powerpoint/2010/main" val="40718269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6FBF9-6052-4AFF-8130-93FC53007319}" type="slidenum">
              <a:rPr lang="en-US" altLang="en-US"/>
              <a:pPr/>
              <a:t>191</a:t>
            </a:fld>
            <a:endParaRPr lang="en-US" alt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492052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86CB9-C4AB-4A46-B4B2-A43F8F116099}" type="slidenum">
              <a:rPr lang="en-US" altLang="en-US"/>
              <a:pPr/>
              <a:t>192</a:t>
            </a:fld>
            <a:endParaRPr lang="en-US" alt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88921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02C543-8B56-4166-84D7-BE576467C0B2}" type="slidenum">
              <a:rPr lang="en-US" altLang="en-US"/>
              <a:pPr/>
              <a:t>193</a:t>
            </a:fld>
            <a:endParaRPr lang="en-US" alt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10927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AEC65-06F1-4E2A-B2C3-F5A870362FA3}" type="slidenum">
              <a:rPr lang="en-US" altLang="en-US"/>
              <a:pPr/>
              <a:t>194</a:t>
            </a:fld>
            <a:endParaRPr lang="en-US" alt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28985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195</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79EC3-BFFA-45E2-82B0-7DBF1E7E85EE}" type="slidenum">
              <a:rPr lang="en-US" altLang="en-US"/>
              <a:pPr/>
              <a:t>196</a:t>
            </a:fld>
            <a:endParaRPr lang="en-US" alt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802817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197</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198</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199</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200</a:t>
            </a:fld>
            <a:endParaRPr lang="en-US" dirty="0"/>
          </a:p>
        </p:txBody>
      </p:sp>
    </p:spTree>
    <p:extLst>
      <p:ext uri="{BB962C8B-B14F-4D97-AF65-F5344CB8AC3E}">
        <p14:creationId xmlns:p14="http://schemas.microsoft.com/office/powerpoint/2010/main" val="1182989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bioknowledgy.weebly.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a:t>Click to edit Master title style</a:t>
            </a:r>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a:t>By Chris Paine</a:t>
            </a:r>
          </a:p>
          <a:p>
            <a:pPr>
              <a:lnSpc>
                <a:spcPct val="150000"/>
              </a:lnSpc>
            </a:pPr>
            <a:r>
              <a:rPr lang="en-US" u="sng" dirty="0">
                <a:hlinkClick r:id="rId2"/>
              </a:rPr>
              <a:t>https://bioknowledgy.weebly.com/</a:t>
            </a:r>
            <a:r>
              <a:rPr lang="en-US" dirty="0"/>
              <a:t> </a:t>
            </a:r>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a:t>Click to edit Master subtitle style</a:t>
            </a:r>
          </a:p>
        </p:txBody>
      </p:sp>
    </p:spTree>
    <p:extLst>
      <p:ext uri="{BB962C8B-B14F-4D97-AF65-F5344CB8AC3E}">
        <p14:creationId xmlns:p14="http://schemas.microsoft.com/office/powerpoint/2010/main" val="197749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Tree>
    <p:extLst>
      <p:ext uri="{BB962C8B-B14F-4D97-AF65-F5344CB8AC3E}">
        <p14:creationId xmlns:p14="http://schemas.microsoft.com/office/powerpoint/2010/main" val="192299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9D67D8-B79C-43B7-AC1A-41DE18BECBDC}" type="datetimeFigureOut">
              <a:rPr lang="en-US" smtClean="0"/>
              <a:t>10/24/2016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0EFC93-FF14-4828-9B55-C4D2C3538533}" type="slidenum">
              <a:rPr lang="en-US" smtClean="0"/>
              <a:t>‹#›</a:t>
            </a:fld>
            <a:endParaRPr lang="en-US"/>
          </a:p>
        </p:txBody>
      </p:sp>
    </p:spTree>
    <p:extLst>
      <p:ext uri="{BB962C8B-B14F-4D97-AF65-F5344CB8AC3E}">
        <p14:creationId xmlns:p14="http://schemas.microsoft.com/office/powerpoint/2010/main" val="686500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ACC1BE23-468F-4B97-A780-CCA474D3401A}" type="slidenum">
              <a:rPr lang="en-US" altLang="en-US"/>
              <a:pPr/>
              <a:t>‹#›</a:t>
            </a:fld>
            <a:endParaRPr lang="en-US" altLang="en-US"/>
          </a:p>
        </p:txBody>
      </p:sp>
    </p:spTree>
    <p:extLst>
      <p:ext uri="{BB962C8B-B14F-4D97-AF65-F5344CB8AC3E}">
        <p14:creationId xmlns:p14="http://schemas.microsoft.com/office/powerpoint/2010/main" val="2713061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228600" y="1447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191000" y="1447800"/>
            <a:ext cx="3810000" cy="4114800"/>
          </a:xfrm>
        </p:spPr>
        <p:txBody>
          <a:bodyPr/>
          <a:lstStyle/>
          <a:p>
            <a:pPr lvl="0"/>
            <a:endParaRPr lang="en-US" noProof="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9228BF7-87E6-463E-A815-7FC4834D7447}" type="slidenum">
              <a:rPr lang="en-US"/>
              <a:pPr>
                <a:defRPr/>
              </a:pPr>
              <a:t>‹#›</a:t>
            </a:fld>
            <a:endParaRPr lang="en-US"/>
          </a:p>
        </p:txBody>
      </p:sp>
    </p:spTree>
    <p:extLst>
      <p:ext uri="{BB962C8B-B14F-4D97-AF65-F5344CB8AC3E}">
        <p14:creationId xmlns:p14="http://schemas.microsoft.com/office/powerpoint/2010/main" val="415160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81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deptsec.ku.edu/~ifaaku/jpg/Inouye/Inouye_01.html"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commons.wikimedia.org/wiki/File:Cell_membrane_detailed_diagram_en.svg?uselang=en-gb"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9.png"/><Relationship Id="rId4" Type="http://schemas.openxmlformats.org/officeDocument/2006/relationships/hyperlink" Target="http://www.slideshare.net/jasondeny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www.slideshare.net/jasondenys" TargetMode="External"/><Relationship Id="rId4" Type="http://schemas.openxmlformats.org/officeDocument/2006/relationships/hyperlink" Target="http://commons.wikimedia.org/wiki/File:Cell_membrane_detailed_diagram_en.svg?uselang=en-gb"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cytochemistry.net/cell-biology/ffimage.jpg"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commons.wikimedia.org/wiki/File:Cell_membrane_detailed_diagram_en.svg?uselang=en-gb"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commons.wikimedia.org/wiki/File:Cell_membrane_detailed_diagram_en.svg?uselang=en-gb"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commons.wikimedia.org/wiki/File:Cell_membrane_detailed_diagram_en.svg?uselang=en-gb"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commons.wikimedia.org/wiki/File:Cell_membrane_detailed_diagram_en.svg?uselang=en-gb"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lick4biology.info/"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www.apsnet.org/edcenter/intropp/pathogengroups/pages/introfungi.aspx" TargetMode="Externa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hyperlink" Target="http://www.flickr.com/photos/erix/29885708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opm.phar.umich.edu/protein.php?pdbid=2ksr" TargetMode="External"/><Relationship Id="rId5" Type="http://schemas.openxmlformats.org/officeDocument/2006/relationships/hyperlink" Target="http://ifaketext.com/" TargetMode="External"/><Relationship Id="rId4" Type="http://schemas.openxmlformats.org/officeDocument/2006/relationships/image" Target="../media/image117.png"/></Relationships>
</file>

<file path=ppt/slides/_rels/slide114.xml.rels><?xml version="1.0" encoding="UTF-8" standalone="yes"?>
<Relationships xmlns="http://schemas.openxmlformats.org/package/2006/relationships"><Relationship Id="rId3" Type="http://schemas.openxmlformats.org/officeDocument/2006/relationships/hyperlink" Target="http://www.flickr.com/photos/silveraquarius/139527767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ib.bioninja.com.au/standard-level/topic-2-cells/24-membranes.html" TargetMode="External"/><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ib.bioninja.com.au/"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youtube.com/watch?v=w9VBHGNoFrY"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onlinelibrary.wiley.com/doi/10.1002/bmb.20345/full#fig2"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i-biology.net/"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www.slideshare.net/jasondenys" TargetMode="External"/><Relationship Id="rId4" Type="http://schemas.openxmlformats.org/officeDocument/2006/relationships/hyperlink" Target="http://commons.wikimedia.org/wiki/File:Scheme_simple_diffusion_in_cell_membrane-en.sv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highered.mheducation.com/sites/0072495855/student_view0/chapter2/animation__how_diffusion_works.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i-biology.net/"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i-biology.net/" TargetMode="External"/><Relationship Id="rId4" Type="http://schemas.openxmlformats.org/officeDocument/2006/relationships/hyperlink" Target="http://www.northland.cc.mn.us/biology/Biology1111/animations/transport1.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highered.mcgraw-hill.com/sites/0072495855/student_view0/chapter2/animation__how_osmosis_works.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6.xml.rels><?xml version="1.0" encoding="UTF-8" standalone="yes"?>
<Relationships xmlns="http://schemas.openxmlformats.org/package/2006/relationships"><Relationship Id="rId3" Type="http://schemas.openxmlformats.org/officeDocument/2006/relationships/hyperlink" Target="http://commons.wikimedia.org/wiki/File:Osmotic_pressure_on_blood_cells_diagram.sv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commons.wikimedia.org/wiki/File:Turgor_pressure_on_plant_cells_diagram.sv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google.com/url?sa=i&amp;rct=j&amp;q=&amp;esrc=s&amp;frm=1&amp;source=images&amp;cd=&amp;cad=rja&amp;uact=8&amp;ved=0ahUKEwiqztOooM3MAhXF7oMKHTe-B8cQjRwIBw&amp;url=http://allnurses.com/nursing-student-assistance/blood-administration-help-851211.html&amp;bvm=bv.121421273,d.amc&amp;psig=AFQjCNGE9iujEPa4rXSU3-ytbr20rliTDQ&amp;ust=1462892076432099"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www.defenseimagery.mil/imageRetrieve.action?guid=8c9d5fade029a4f5a68fe667d1ae802ba9f30dd5&amp;t=2" TargetMode="External"/><Relationship Id="rId4" Type="http://schemas.openxmlformats.org/officeDocument/2006/relationships/hyperlink" Target="http://commons.wikimedia.org/wiki/File:Philippine_Army_soliders_carry_a_young_Filipino_boy_with_an_intravenous_drip_to_an_aircraft_for_transport_to_Manila_at_the_Tacloban_Air_Field,_Philippines,_Nov._15,_2013_131115-M-UY543-078.jp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1.png"/><Relationship Id="rId7" Type="http://schemas.openxmlformats.org/officeDocument/2006/relationships/hyperlink" Target="http://www.slideshare.net/jasondeny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commons.wikimedia.org/wiki/File:Scheme_facilitated_diffusion_in_cell_membrane-en.svg" TargetMode="External"/><Relationship Id="rId5" Type="http://schemas.openxmlformats.org/officeDocument/2006/relationships/image" Target="../media/image142.png"/><Relationship Id="rId4" Type="http://schemas.openxmlformats.org/officeDocument/2006/relationships/hyperlink" Target="http://highered.mcgraw-hill.com/sites/0072495855/student_view0/chapter2/animation__how_facilitated_diffusion_works.html"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bioserv.fiu.edu/~walterm/human_online/nervous/nervous_system_files/image012.gif"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i-biology.net/" TargetMode="External"/><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3" Type="http://schemas.openxmlformats.org/officeDocument/2006/relationships/hyperlink" Target="http://highered.mcgraw-hill.com/sites/0072495855/student_view0/chapter2/animation__how_the_sodium_potassium_pump_works.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commons.wikimedia.org/wiki/File:Scheme_sodium-potassium_pump-en.svg" TargetMode="External"/><Relationship Id="rId5" Type="http://schemas.openxmlformats.org/officeDocument/2006/relationships/image" Target="../media/image147.png"/><Relationship Id="rId4" Type="http://schemas.openxmlformats.org/officeDocument/2006/relationships/image" Target="../media/image146.png"/></Relationships>
</file>

<file path=ppt/slides/_rels/slide1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www.sumanasinc.com/webcontent/animations/content/vesiclebudding.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highered.mcgraw-hill.com/olc/dl/120068/bio02.sw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commons.wikimedia.org/wiki/File:Endocytosis_types.svg"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hyperlink" Target="http://biologyjunction.com/pasteur_experiment.htm" TargetMode="External"/><Relationship Id="rId7" Type="http://schemas.openxmlformats.org/officeDocument/2006/relationships/hyperlink" Target="http://www.dailymotion.com/video/x11pe80_bbc-the-cell-1-of-3-the-hidden-kingdom_shortfilms"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hyperlink" Target="http://www.sumanasinc.com/webcontent/animations/content/scientificmethod.html" TargetMode="External"/><Relationship Id="rId4" Type="http://schemas.openxmlformats.org/officeDocument/2006/relationships/image" Target="../media/image15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dr-ralf-wagner.de/"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bcs.whfreeman.com/thelifewire/content/chp03/0302003.html"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161.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flic.kr/p/daWnnS" TargetMode="External"/><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flic.kr/p/daWnnS" TargetMode="External"/><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upload.wikimedia.org/wikipedia/commons/thumb/3/3e/Eukaryotic_Cell_(animal).jpg/1024px-Eukaryotic_Cell_(animal).jpg"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upload.wikimedia.org/wikipedia/commons/thumb/d/d3/Onion_root_mitosis.jpg/749px-Onion_root_mitosis.jpg" TargetMode="External"/><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upload.wikimedia.org/wikipedia/commons/3/3a/Influenza_virus_particle_color.jpg" TargetMode="External"/><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youtube.com/watch?v=WFpBRfLtbIo"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png"/><Relationship Id="rId7" Type="http://schemas.microsoft.com/office/2007/relationships/hdphoto" Target="../media/hdphoto1.wdp"/><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3.png"/></Relationships>
</file>

<file path=ppt/slides/_rels/slide1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highered.mcgraw-hill.com/sites/9834092339/student_view0/chapter26/animation_-_miller-urey_experiment.html" TargetMode="External"/><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177.png"/><Relationship Id="rId5" Type="http://schemas.openxmlformats.org/officeDocument/2006/relationships/hyperlink" Target="https://www.youtube.com/watch?v=R-LQ0Sbuz9Y" TargetMode="External"/><Relationship Id="rId4" Type="http://schemas.openxmlformats.org/officeDocument/2006/relationships/image" Target="../media/image176.png"/></Relationships>
</file>

<file path=ppt/slides/_rels/slide1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exploringorigins.org/ribozymes.html" TargetMode="External"/><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180.jpe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hyperlink" Target="http://youtu.be/q71DWYJD-dI" TargetMode="External"/><Relationship Id="rId2" Type="http://schemas.openxmlformats.org/officeDocument/2006/relationships/notesSlide" Target="../notesSlides/notesSlide74.xml"/><Relationship Id="rId1" Type="http://schemas.openxmlformats.org/officeDocument/2006/relationships/slideLayout" Target="../slideLayouts/slideLayout11.xml"/><Relationship Id="rId6" Type="http://schemas.openxmlformats.org/officeDocument/2006/relationships/image" Target="../media/image183.png"/><Relationship Id="rId5" Type="http://schemas.openxmlformats.org/officeDocument/2006/relationships/hyperlink" Target="http://highered.mcgraw-hill.com/sites/9834092339/student_view0/chapter26/animation_-_endosymbiosis.html" TargetMode="External"/><Relationship Id="rId4" Type="http://schemas.openxmlformats.org/officeDocument/2006/relationships/image" Target="../media/image182.png"/></Relationships>
</file>

<file path=ppt/slides/_rels/slide17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4.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7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85.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1.wav"/></Relationships>
</file>

<file path=ppt/slides/_rels/slide17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85.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1.wav"/></Relationships>
</file>

<file path=ppt/slides/_rels/slide17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86.wmf"/></Relationships>
</file>

<file path=ppt/slides/_rels/slide17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www.youtube.com/watch?v=s1ylUTbXyWU&amp;feature=youtu.b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0.wmf"/><Relationship Id="rId4" Type="http://schemas.openxmlformats.org/officeDocument/2006/relationships/oleObject" Target="../embeddings/oleObject1.bin"/></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upload.wikimedia.org/wikipedia/commons/thumb/9/99/Protein_CCNE1_PDB_1w98.png/800px-Protein_CCNE1_PDB_1w98.png"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upload.wikimedia.org/wikipedia/commons/thumb/9/99/Protein_CCNE1_PDB_1w98.png/800px-Protein_CCNE1_PDB_1w98.png"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botit.botany.wisc.edu/Resources/Botany/Mitosis/Allium/Various%20views/Interphase%20prophase.JPG"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commons.wikimedia.org/wiki/File:Chromosome.svg" TargetMode="External"/><Relationship Id="rId4" Type="http://schemas.openxmlformats.org/officeDocument/2006/relationships/image" Target="../media/image195.png"/></Relationships>
</file>

<file path=ppt/slides/_rels/slide18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highered.mheducation.com/sites/0072495855/student_view0/chapter2/animation__mitosis_and_cytokinesis.html" TargetMode="External"/><Relationship Id="rId7" Type="http://schemas.openxmlformats.org/officeDocument/2006/relationships/image" Target="../media/image19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www.sumanasinc.com/webcontent/animations/content/mitosis.html" TargetMode="External"/><Relationship Id="rId5" Type="http://schemas.openxmlformats.org/officeDocument/2006/relationships/image" Target="../media/image196.png"/><Relationship Id="rId10" Type="http://schemas.openxmlformats.org/officeDocument/2006/relationships/image" Target="../media/image199.png"/><Relationship Id="rId4" Type="http://schemas.openxmlformats.org/officeDocument/2006/relationships/hyperlink" Target="http://www.johnkyrk.com/mitosis.html" TargetMode="External"/><Relationship Id="rId9" Type="http://schemas.openxmlformats.org/officeDocument/2006/relationships/hyperlink" Target="http://outreach.mcb.harvard.edu/animations/cellcycle.swf"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www.genome.gov/dmd/img.cfm?node=Photos/Graphics&amp;id=85282"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00.jpg"/></Relationships>
</file>

<file path=ppt/slides/_rels/slide18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vanat.cvm.umn.edu/mMeiosis/images/chromosome-X.jpg" TargetMode="External"/><Relationship Id="rId5" Type="http://schemas.openxmlformats.org/officeDocument/2006/relationships/image" Target="../media/image202.png"/><Relationship Id="rId4" Type="http://schemas.openxmlformats.org/officeDocument/2006/relationships/hyperlink" Target="http://www.maths.uq.edu.au/~infinity/Infinity7/images/supercoiling.gi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07.wmf"/><Relationship Id="rId4" Type="http://schemas.openxmlformats.org/officeDocument/2006/relationships/oleObject" Target="../embeddings/oleObject2.bin"/></Relationships>
</file>

<file path=ppt/slides/_rels/slide19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9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95.xml.rels><?xml version="1.0" encoding="UTF-8" standalone="yes"?>
<Relationships xmlns="http://schemas.openxmlformats.org/package/2006/relationships"><Relationship Id="rId8" Type="http://schemas.openxmlformats.org/officeDocument/2006/relationships/hyperlink" Target="http://www.haroldsmithlab.com/images/pg_HeLa_cell_division.jpg" TargetMode="External"/><Relationship Id="rId3" Type="http://schemas.openxmlformats.org/officeDocument/2006/relationships/image" Target="../media/image212.jpeg"/><Relationship Id="rId7" Type="http://schemas.openxmlformats.org/officeDocument/2006/relationships/image" Target="../media/image21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glencoe.mheducation.com/sites/9834092339/student_view0/chapter10/animation_-_cytokinesis.html" TargetMode="External"/><Relationship Id="rId5" Type="http://schemas.openxmlformats.org/officeDocument/2006/relationships/hyperlink" Target="http://wwwprod.biochem.wisc.edu/biochem/faculty/bednarek/images/figure_color.gif" TargetMode="External"/><Relationship Id="rId4" Type="http://schemas.openxmlformats.org/officeDocument/2006/relationships/image" Target="../media/image213.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15.wmf"/><Relationship Id="rId4" Type="http://schemas.openxmlformats.org/officeDocument/2006/relationships/oleObject" Target="../embeddings/oleObject3.bin"/></Relationships>
</file>

<file path=ppt/slides/_rels/slide19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hyperlink" Target="http://www.nuffieldfoundation.org/practical-biology/investigating-mitosis-allium-root-tip-squash" TargetMode="External"/><Relationship Id="rId7" Type="http://schemas.openxmlformats.org/officeDocument/2006/relationships/hyperlink" Target="http://www.biology.arizona.edu/cell_bio/activities/cell_cycle/cell_cycle.htm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8.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hyperlink" Target="http://www.e-learningforkids.org/health/lesson/cancer/" TargetMode="External"/><Relationship Id="rId7" Type="http://schemas.openxmlformats.org/officeDocument/2006/relationships/hyperlink" Target="http://youtu.be/8BJ8_5Gyhg8"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hyperlink" Target="http://www.cancer.gov/cancertopics/types/commoncancers" TargetMode="External"/><Relationship Id="rId10" Type="http://schemas.openxmlformats.org/officeDocument/2006/relationships/image" Target="../media/image223.png"/><Relationship Id="rId4" Type="http://schemas.openxmlformats.org/officeDocument/2006/relationships/image" Target="../media/image220.png"/><Relationship Id="rId9" Type="http://schemas.openxmlformats.org/officeDocument/2006/relationships/hyperlink" Target="http://www.cancerresearchuk.org/cancer-info/cancerandresearch/all-about-cancer/what-is-cancer/"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en.wikipedia.org/wiki/File:Smoking_lung_cancer.png"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en.wikipedia.org/wiki/File:Smoking_lung_cancer.pn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HixAVSdmtl8" TargetMode="External"/><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youtube.com/watch?v=7xpONWAj4Go"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ib.bioninja.com.au/"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Stem_cell"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ns.umich.edu/stemcells/022706_Intro.html" TargetMode="External"/><Relationship Id="rId1" Type="http://schemas.openxmlformats.org/officeDocument/2006/relationships/slideLayout" Target="../slideLayouts/slideLayout2.xml"/><Relationship Id="rId6" Type="http://schemas.openxmlformats.org/officeDocument/2006/relationships/hyperlink" Target="http://learn.genetics.utah.edu/content/stemcells/scintro/" TargetMode="External"/><Relationship Id="rId5" Type="http://schemas.openxmlformats.org/officeDocument/2006/relationships/image" Target="../media/image28.png"/><Relationship Id="rId4" Type="http://schemas.openxmlformats.org/officeDocument/2006/relationships/hyperlink" Target="http://www.youtube.com/watch?v=2-3J6JGN-_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foxnews.com/health/2012/06/30/cord-blood-saving-liv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zPvaVLNrvr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hyperlink" Target="http://www.bbc.com/news/health-23374622" TargetMode="External"/><Relationship Id="rId2" Type="http://schemas.openxmlformats.org/officeDocument/2006/relationships/hyperlink" Target="http://www.ucsf.edu/news/2013/03/13610/new-type-pluripotent-cell-discovered-adult-breast-tissue"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eurostemcell.org/factsheet/reprogramming-how-turn-any-cell-body-pluripotent-stem-cell"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medcell.med.yale.edu/systems_cell_biology_old/liver_and_pancreas/images/exocrine_pancreas_em.jp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learn.genetics.utah.edu/content/begin/cells/scale/" TargetMode="External"/><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udel.edu/biology/ketcham/microscope/scope.html" TargetMode="External"/><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www.wisc-online.com/objects/ViewObject.aspx?ID=BIO905" TargetMode="External"/><Relationship Id="rId4" Type="http://schemas.openxmlformats.org/officeDocument/2006/relationships/image" Target="../media/image48.png"/><Relationship Id="rId9" Type="http://schemas.openxmlformats.org/officeDocument/2006/relationships/hyperlink" Target="https://microbewiki.kenyon.edu/index.php/Dinoflagellata"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tokresource.org/tok_classes/biobiobio/biomenu/metathink/required_drawings/index.htm" TargetMode="External"/><Relationship Id="rId7" Type="http://schemas.openxmlformats.org/officeDocument/2006/relationships/hyperlink" Target="http://www.slideshare.net/jasondeny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hyperlink" Target="http://www.youtube.com/watch?v=KrTwHXbsFc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cronodon.com/images/Bacteria_dividing_3b.jp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youtu.be/vTzH1P3aQj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wisc-online.com/learn/natural-science/life-science/ap11403/a-typical-animal-cell" TargetMode="External"/><Relationship Id="rId2" Type="http://schemas.openxmlformats.org/officeDocument/2006/relationships/image" Target="../media/image65.png"/><Relationship Id="rId1" Type="http://schemas.openxmlformats.org/officeDocument/2006/relationships/slideLayout" Target="../slideLayouts/slideLayout11.xml"/><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upload.wikimedia.org/wikipedia/commons/5/57/Micrograph_of_a_cell_nucleus.png" TargetMode="Externa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hyperlink" Target="http://courses.lumenlearning.net/biology/wp-content/uploads/sites/5/2014/02/Figure_03_03_05.jpg" TargetMode="Externa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commons.wikimedia.org/wiki/File:C_Golgi.jpg"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1.bp.blogspot.com/-WGspbEtlkls/TgCUbtp7_-I/AAAAAAAAAJw/SoIp2vXzH4E/s320/Figure+2-26.bmp"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encrypted-tbn1.gstatic.com/images?q=tbn:ANd9GcSrrSOHTtgbp2fiBrTjBtL1sBOhi0i5z0pf4oWpQ9EdTqr_-IN9OQ"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benchprep.com/blog/wp-content/uploads/2012/08/chloroplast2.jpg" TargetMode="External"/><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hyperlink" Target="http://www.biology.arizona.edu/biochemistry/problem_sets/photosynthesis_1/graphics/chloroplast.GIF" TargetMode="Externa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hyperlink" Target="http://www.tokresource.org/tok_classes/biobiobio/biomenu/eukaryotic_cells/liver_cell_500.jpg" TargetMode="External"/><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www.lifesci.sussex.ac.uk/home/Julian_Thorpe/TEM19.htm"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medcell.med.yale.edu/systems_cell_biology_old/liver_and_pancreas/images/exocrine_pancreas_em.jpg"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bcrc.bio.umass.edu/histology/files/images/Pseudostratified%20Columnar%20Ciliated%20Epithelium1.jpg"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bcrc.bio.umass.edu/histology/files/images/Pseudostratified%20Columnar%20Ciliated%20Epithelium1.jpg"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vcbio.science.ru.nl/images/tem-plant-cell.jpg"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vcbio.science.ru.nl/images/tem-plant-cell.jpg"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lick4biology.info/"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en.wikipedia.org/wiki/File:Skeletal_striated_muscle.jpg" TargetMode="Externa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www.slideshare.net/jasondenys" TargetMode="External"/><Relationship Id="rId4" Type="http://schemas.openxmlformats.org/officeDocument/2006/relationships/hyperlink" Target="http://www.flickr.com/photos/zorin-denu/5385963280/"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www.slideshare.net/jasondenys" TargetMode="External"/><Relationship Id="rId4" Type="http://schemas.openxmlformats.org/officeDocument/2006/relationships/hyperlink" Target="http://www.flickr.com/photos/zorin-denu/5385963280/"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commons.wikimedia.org/wiki/File:Micelle_scheme-en.svg" TargetMode="External"/><Relationship Id="rId7" Type="http://schemas.openxmlformats.org/officeDocument/2006/relationships/hyperlink" Target="http://www.slideshare.net/jasondeny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commons.wikimedia.org/wiki/File:Liposome_scheme-en.svg"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commons.wikimedia.org/wiki/File:Phospholipids_aqueous_solution_structures.sv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ib.bioninja.com.au/_Media/phospholipid_bilayer_med.jpeg" TargetMode="External"/><Relationship Id="rId5" Type="http://schemas.openxmlformats.org/officeDocument/2006/relationships/hyperlink" Target="http://upload.wikimedia.org/wikipedia/commons/3/39/Phospholipid_TvanBrussel.jpg" TargetMode="Externa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commons.wikimedia.org/wiki/File:Cell_membrane_detailed_diagram_en.svg?uselang=en-gb"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www.uic.edu/classes/bios/bios100/lectf03am/cholesterol.jpg" TargetMode="External"/><Relationship Id="rId4" Type="http://schemas.openxmlformats.org/officeDocument/2006/relationships/hyperlink" Target="http://www.cholesterol-and-health.com/images/Cholesterol_Structure.jp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www.nature.com/scitable/content/ne0000/ne0000/ne0000/ne0000/14668965/U2.cp5.3_membrane_f2.jp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nature.com/scitable/content/ne0000/ne0000/ne0000/ne0000/14668965/U2.cp5.3_membrane_f2.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microscopy4kids.org/m4k2/images/c/c4/StainedCheeck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6755" y="5689601"/>
            <a:ext cx="6460423" cy="923330"/>
          </a:xfrm>
          <a:prstGeom prst="rect">
            <a:avLst/>
          </a:prstGeom>
          <a:solidFill>
            <a:srgbClr val="F7E8A7"/>
          </a:solidFill>
        </p:spPr>
        <p:txBody>
          <a:bodyPr wrap="none" rtlCol="0">
            <a:spAutoFit/>
          </a:bodyPr>
          <a:lstStyle/>
          <a:p>
            <a:r>
              <a:rPr lang="en-US" sz="5400" dirty="0"/>
              <a:t>Unit One : Cell Biology</a:t>
            </a:r>
          </a:p>
        </p:txBody>
      </p:sp>
      <p:sp>
        <p:nvSpPr>
          <p:cNvPr id="5" name="TextBox 4"/>
          <p:cNvSpPr txBox="1"/>
          <p:nvPr/>
        </p:nvSpPr>
        <p:spPr>
          <a:xfrm>
            <a:off x="3826933" y="5050177"/>
            <a:ext cx="5224828" cy="369332"/>
          </a:xfrm>
          <a:prstGeom prst="rect">
            <a:avLst/>
          </a:prstGeom>
          <a:solidFill>
            <a:srgbClr val="F7E8A7"/>
          </a:solidFill>
        </p:spPr>
        <p:txBody>
          <a:bodyPr wrap="none" rtlCol="0">
            <a:spAutoFit/>
          </a:bodyPr>
          <a:lstStyle/>
          <a:p>
            <a:r>
              <a:rPr lang="en-US" dirty="0"/>
              <a:t>Human cheek cells stained with methylene blue, 400x</a:t>
            </a:r>
          </a:p>
        </p:txBody>
      </p:sp>
      <p:sp>
        <p:nvSpPr>
          <p:cNvPr id="6" name="Rectangle 5"/>
          <p:cNvSpPr/>
          <p:nvPr/>
        </p:nvSpPr>
        <p:spPr>
          <a:xfrm>
            <a:off x="0" y="6612931"/>
            <a:ext cx="4572000" cy="246221"/>
          </a:xfrm>
          <a:prstGeom prst="rect">
            <a:avLst/>
          </a:prstGeom>
        </p:spPr>
        <p:txBody>
          <a:bodyPr>
            <a:spAutoFit/>
          </a:bodyPr>
          <a:lstStyle/>
          <a:p>
            <a:r>
              <a:rPr lang="en-US" sz="1000" b="1" dirty="0">
                <a:solidFill>
                  <a:schemeClr val="bg1"/>
                </a:solidFill>
              </a:rPr>
              <a:t>http://microscopy4kids.org/Comparing_Plant_and_Animal_Cells</a:t>
            </a:r>
          </a:p>
        </p:txBody>
      </p:sp>
    </p:spTree>
    <p:extLst>
      <p:ext uri="{BB962C8B-B14F-4D97-AF65-F5344CB8AC3E}">
        <p14:creationId xmlns:p14="http://schemas.microsoft.com/office/powerpoint/2010/main" val="2113169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762"/>
            <a:ext cx="9144000" cy="6863379"/>
          </a:xfrm>
          <a:prstGeom prst="rect">
            <a:avLst/>
          </a:prstGeom>
        </p:spPr>
      </p:pic>
      <p:sp>
        <p:nvSpPr>
          <p:cNvPr id="2" name="Title 1"/>
          <p:cNvSpPr>
            <a:spLocks noGrp="1"/>
          </p:cNvSpPr>
          <p:nvPr>
            <p:ph type="title"/>
          </p:nvPr>
        </p:nvSpPr>
        <p:spPr/>
        <p:txBody>
          <a:bodyPr>
            <a:noAutofit/>
          </a:bodyPr>
          <a:lstStyle/>
          <a:p>
            <a:r>
              <a:rPr lang="en-US" sz="2400" dirty="0">
                <a:latin typeface="Arial"/>
                <a:cs typeface="Arial"/>
              </a:rPr>
              <a:t>1.1.A1 Questioning 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endParaRPr lang="en-US" sz="2400" dirty="0"/>
          </a:p>
        </p:txBody>
      </p:sp>
      <p:sp>
        <p:nvSpPr>
          <p:cNvPr id="3" name="Content Placeholder 2"/>
          <p:cNvSpPr>
            <a:spLocks noGrp="1"/>
          </p:cNvSpPr>
          <p:nvPr>
            <p:ph idx="1"/>
          </p:nvPr>
        </p:nvSpPr>
        <p:spPr>
          <a:xfrm>
            <a:off x="99607" y="1265635"/>
            <a:ext cx="4021807" cy="3690305"/>
          </a:xfrm>
        </p:spPr>
        <p:txBody>
          <a:bodyPr>
            <a:normAutofit fontScale="55000" lnSpcReduction="20000"/>
          </a:bodyPr>
          <a:lstStyle/>
          <a:p>
            <a:pPr marL="0" indent="0">
              <a:buNone/>
            </a:pPr>
            <a:r>
              <a:rPr lang="en-US" dirty="0">
                <a:latin typeface="Arial"/>
                <a:cs typeface="Arial"/>
              </a:rPr>
              <a:t>giant algae (</a:t>
            </a:r>
            <a:r>
              <a:rPr lang="en-US" i="1" dirty="0" err="1">
                <a:latin typeface="Arial"/>
                <a:cs typeface="Arial"/>
              </a:rPr>
              <a:t>Acetabularia</a:t>
            </a:r>
            <a:r>
              <a:rPr lang="en-US" dirty="0">
                <a:latin typeface="Arial"/>
                <a:cs typeface="Arial"/>
              </a:rPr>
              <a:t>)</a:t>
            </a:r>
          </a:p>
          <a:p>
            <a:r>
              <a:rPr lang="en-US" i="1" dirty="0" err="1">
                <a:latin typeface="Arial"/>
                <a:cs typeface="Arial"/>
              </a:rPr>
              <a:t>Acetabularia</a:t>
            </a:r>
            <a:r>
              <a:rPr lang="en-US" dirty="0">
                <a:latin typeface="Arial"/>
                <a:cs typeface="Arial"/>
              </a:rPr>
              <a:t> is a single-celled organism that challenges both the idea that cells must be simple in structure and small in size </a:t>
            </a:r>
          </a:p>
          <a:p>
            <a:r>
              <a:rPr lang="en-US" b="1" dirty="0">
                <a:latin typeface="Arial"/>
                <a:cs typeface="Arial"/>
              </a:rPr>
              <a:t>Gigantic in size</a:t>
            </a:r>
            <a:r>
              <a:rPr lang="en-US" dirty="0">
                <a:latin typeface="Arial"/>
                <a:cs typeface="Arial"/>
              </a:rPr>
              <a:t> (5 – 100mm)</a:t>
            </a:r>
          </a:p>
          <a:p>
            <a:r>
              <a:rPr lang="en-US" b="1" dirty="0">
                <a:latin typeface="Arial"/>
                <a:cs typeface="Arial"/>
              </a:rPr>
              <a:t>Complex in form</a:t>
            </a:r>
            <a:r>
              <a:rPr lang="en-US" dirty="0">
                <a:latin typeface="Arial"/>
                <a:cs typeface="Arial"/>
              </a:rPr>
              <a:t>, it consists of three anatomical parts:</a:t>
            </a:r>
          </a:p>
          <a:p>
            <a:pPr lvl="1"/>
            <a:r>
              <a:rPr lang="en-US" dirty="0">
                <a:latin typeface="Arial"/>
                <a:cs typeface="Arial"/>
              </a:rPr>
              <a:t>Bottom rhizoid (that resembles a set of short roots)</a:t>
            </a:r>
          </a:p>
          <a:p>
            <a:pPr lvl="1"/>
            <a:r>
              <a:rPr lang="en-US" dirty="0">
                <a:latin typeface="Arial"/>
                <a:cs typeface="Arial"/>
              </a:rPr>
              <a:t>Long stalk</a:t>
            </a:r>
          </a:p>
          <a:p>
            <a:pPr lvl="1"/>
            <a:r>
              <a:rPr lang="en-US" dirty="0">
                <a:latin typeface="Arial"/>
                <a:cs typeface="Arial"/>
              </a:rPr>
              <a:t>Top umbrella of branches that may fuse into a cap</a:t>
            </a:r>
          </a:p>
          <a:p>
            <a:r>
              <a:rPr lang="en-US" dirty="0">
                <a:latin typeface="Arial"/>
                <a:cs typeface="Arial"/>
              </a:rPr>
              <a:t>The </a:t>
            </a:r>
            <a:r>
              <a:rPr lang="en-US" b="1" dirty="0">
                <a:latin typeface="Arial"/>
                <a:cs typeface="Arial"/>
              </a:rPr>
              <a:t>single nucleus </a:t>
            </a:r>
            <a:r>
              <a:rPr lang="en-US" dirty="0">
                <a:latin typeface="Arial"/>
                <a:cs typeface="Arial"/>
              </a:rPr>
              <a:t>is located in the rhizoid</a:t>
            </a:r>
          </a:p>
        </p:txBody>
      </p:sp>
      <p:sp>
        <p:nvSpPr>
          <p:cNvPr id="5" name="TextBox 4"/>
          <p:cNvSpPr txBox="1"/>
          <p:nvPr/>
        </p:nvSpPr>
        <p:spPr>
          <a:xfrm>
            <a:off x="5471200" y="6611779"/>
            <a:ext cx="3672800" cy="246221"/>
          </a:xfrm>
          <a:prstGeom prst="rect">
            <a:avLst/>
          </a:prstGeom>
          <a:solidFill>
            <a:srgbClr val="C6D9F1"/>
          </a:solidFill>
        </p:spPr>
        <p:txBody>
          <a:bodyPr wrap="none" rtlCol="0">
            <a:spAutoFit/>
          </a:bodyPr>
          <a:lstStyle/>
          <a:p>
            <a:r>
              <a:rPr lang="en-US" sz="1000" dirty="0"/>
              <a:t>Source: </a:t>
            </a:r>
            <a:r>
              <a:rPr lang="fi-FI" sz="1000" dirty="0">
                <a:hlinkClick r:id="rId3"/>
              </a:rPr>
              <a:t>http://deptsec.ku.edu/~ifaaku/jpg/Inouye/Inouye_01.html</a:t>
            </a:r>
            <a:endParaRPr lang="en-US" sz="1000" dirty="0"/>
          </a:p>
        </p:txBody>
      </p:sp>
    </p:spTree>
    <p:extLst>
      <p:ext uri="{BB962C8B-B14F-4D97-AF65-F5344CB8AC3E}">
        <p14:creationId xmlns:p14="http://schemas.microsoft.com/office/powerpoint/2010/main" val="30754854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36132"/>
            <a:ext cx="8674100" cy="2431435"/>
          </a:xfrm>
          <a:prstGeom prst="rect">
            <a:avLst/>
          </a:prstGeom>
          <a:noFill/>
        </p:spPr>
        <p:txBody>
          <a:bodyPr wrap="square" rtlCol="0">
            <a:spAutoFit/>
          </a:bodyPr>
          <a:lstStyle/>
          <a:p>
            <a:r>
              <a:rPr lang="en-US" sz="3200" b="1" dirty="0"/>
              <a:t>Proteins:</a:t>
            </a:r>
          </a:p>
          <a:p>
            <a:r>
              <a:rPr lang="en-US" sz="2000" b="1" dirty="0"/>
              <a:t>Integral</a:t>
            </a:r>
            <a:r>
              <a:rPr lang="en-US" sz="2000" dirty="0"/>
              <a:t> proteins are permanently embedded, many go all the way through and are </a:t>
            </a:r>
            <a:r>
              <a:rPr lang="en-US" sz="2000" b="1" dirty="0"/>
              <a:t>polytopic</a:t>
            </a:r>
            <a:r>
              <a:rPr lang="en-US" sz="2000" dirty="0"/>
              <a:t> (poly = many, topic = surface), integral proteins penetrating just one surface are </a:t>
            </a:r>
            <a:r>
              <a:rPr lang="en-US" sz="2000" b="1" dirty="0"/>
              <a:t>monotopic.</a:t>
            </a:r>
            <a:endParaRPr lang="en-US" sz="2000" dirty="0"/>
          </a:p>
          <a:p>
            <a:endParaRPr lang="en-US" sz="2000" dirty="0"/>
          </a:p>
          <a:p>
            <a:r>
              <a:rPr lang="en-US" sz="2000" b="1" dirty="0"/>
              <a:t>Peripheral</a:t>
            </a:r>
            <a:r>
              <a:rPr lang="en-US" sz="2000" dirty="0"/>
              <a:t> proteins usually have a temporary association with the membrane, they can be </a:t>
            </a:r>
            <a:r>
              <a:rPr lang="en-US" sz="2000" b="1" dirty="0"/>
              <a:t>monotopic</a:t>
            </a:r>
            <a:r>
              <a:rPr lang="en-US" sz="2000" dirty="0"/>
              <a:t> or attach to the surface</a:t>
            </a:r>
            <a:endParaRPr lang="en-AU" sz="2000" dirty="0"/>
          </a:p>
        </p:txBody>
      </p:sp>
      <p:sp>
        <p:nvSpPr>
          <p:cNvPr id="6" name="Title 1"/>
          <p:cNvSpPr>
            <a:spLocks noGrp="1"/>
          </p:cNvSpPr>
          <p:nvPr>
            <p:ph type="title"/>
          </p:nvPr>
        </p:nvSpPr>
        <p:spPr>
          <a:xfrm>
            <a:off x="0" y="6919"/>
            <a:ext cx="9144000" cy="775167"/>
          </a:xfrm>
        </p:spPr>
        <p:txBody>
          <a:bodyPr>
            <a:noAutofit/>
          </a:bodyPr>
          <a:lstStyle/>
          <a:p>
            <a:pPr fontAlgn="b"/>
            <a:r>
              <a:rPr lang="en-US" sz="2800" dirty="0">
                <a:latin typeface="+mn-lt"/>
                <a:cs typeface="Arial"/>
              </a:rPr>
              <a:t>1.3 U.2 Membrane proteins are diverse in terms of structure, position in the membrane and function.    </a:t>
            </a:r>
            <a:endParaRPr lang="en-US" sz="2800" dirty="0">
              <a:solidFill>
                <a:srgbClr val="000000"/>
              </a:solidFill>
              <a:latin typeface="+mn-lt"/>
              <a:cs typeface="Arial"/>
            </a:endParaRPr>
          </a:p>
        </p:txBody>
      </p:sp>
      <p:sp>
        <p:nvSpPr>
          <p:cNvPr id="7" name="Rectangle 6"/>
          <p:cNvSpPr/>
          <p:nvPr/>
        </p:nvSpPr>
        <p:spPr>
          <a:xfrm>
            <a:off x="2699656" y="6594448"/>
            <a:ext cx="6444343" cy="276999"/>
          </a:xfrm>
          <a:prstGeom prst="rect">
            <a:avLst/>
          </a:prstGeom>
        </p:spPr>
        <p:txBody>
          <a:bodyPr wrap="square">
            <a:spAutoFit/>
          </a:bodyPr>
          <a:lstStyle/>
          <a:p>
            <a:r>
              <a:rPr lang="en-AU" sz="1200" dirty="0">
                <a:hlinkClick r:id="rId3"/>
              </a:rPr>
              <a:t>http://commons.wikimedia.org/wiki/File:Cell_membrane_detailed_diagram_en.svg?uselang=en-gb</a:t>
            </a:r>
            <a:endParaRPr lang="en-AU" sz="1200" dirty="0"/>
          </a:p>
        </p:txBody>
      </p:sp>
      <p:pic>
        <p:nvPicPr>
          <p:cNvPr id="8" name="Picture 7">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pic>
        <p:nvPicPr>
          <p:cNvPr id="9" name="Picture 2" descr="http://upload.wikimedia.org/wikipedia/commons/thumb/d/da/Cell_membrane_detailed_diagram_en.svg/1000px-Cell_membrane_detailed_diagram_e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3" y="3126673"/>
            <a:ext cx="8683625" cy="357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3547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3" y="3140120"/>
            <a:ext cx="8683625" cy="3577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2130" y="3100613"/>
            <a:ext cx="1003528" cy="35705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p:cNvSpPr/>
          <p:nvPr/>
        </p:nvSpPr>
        <p:spPr>
          <a:xfrm>
            <a:off x="5588000" y="3139593"/>
            <a:ext cx="3556000" cy="35705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Frame 6"/>
          <p:cNvSpPr/>
          <p:nvPr/>
        </p:nvSpPr>
        <p:spPr>
          <a:xfrm>
            <a:off x="1175658" y="2334986"/>
            <a:ext cx="4412342" cy="3628571"/>
          </a:xfrm>
          <a:prstGeom prst="frame">
            <a:avLst>
              <a:gd name="adj1" fmla="val 3465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8" name="Rectangle 7"/>
          <p:cNvSpPr/>
          <p:nvPr/>
        </p:nvSpPr>
        <p:spPr>
          <a:xfrm>
            <a:off x="1175658" y="5887357"/>
            <a:ext cx="4412342" cy="9751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Rectangle 2"/>
          <p:cNvSpPr/>
          <p:nvPr/>
        </p:nvSpPr>
        <p:spPr>
          <a:xfrm>
            <a:off x="172130" y="608797"/>
            <a:ext cx="8652556" cy="2369880"/>
          </a:xfrm>
          <a:prstGeom prst="rect">
            <a:avLst/>
          </a:prstGeom>
        </p:spPr>
        <p:txBody>
          <a:bodyPr wrap="square">
            <a:spAutoFit/>
          </a:bodyPr>
          <a:lstStyle/>
          <a:p>
            <a:r>
              <a:rPr lang="en-US" sz="2800" b="1" dirty="0"/>
              <a:t>Glycoproteins:</a:t>
            </a:r>
          </a:p>
          <a:p>
            <a:r>
              <a:rPr lang="en-US" sz="2400" dirty="0"/>
              <a:t>Are proteins with an </a:t>
            </a:r>
            <a:r>
              <a:rPr lang="en-US" sz="2400" b="1" dirty="0"/>
              <a:t>oligosaccaride</a:t>
            </a:r>
            <a:r>
              <a:rPr lang="en-US" sz="2400" dirty="0"/>
              <a:t> (oligo = few, saccharide = sugar) chain attached.</a:t>
            </a:r>
          </a:p>
          <a:p>
            <a:endParaRPr lang="en-US" sz="2400" dirty="0"/>
          </a:p>
          <a:p>
            <a:r>
              <a:rPr lang="en-US" sz="2400" dirty="0"/>
              <a:t>They are important for cell recognition by the immune system and as hormone receptors</a:t>
            </a:r>
            <a:endParaRPr lang="en-AU" sz="2400" dirty="0"/>
          </a:p>
        </p:txBody>
      </p:sp>
      <p:sp>
        <p:nvSpPr>
          <p:cNvPr id="9" name="Rectangle 8"/>
          <p:cNvSpPr/>
          <p:nvPr/>
        </p:nvSpPr>
        <p:spPr>
          <a:xfrm>
            <a:off x="2699656" y="6581001"/>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pic>
        <p:nvPicPr>
          <p:cNvPr id="10" name="Picture 9">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21926749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8"/>
            <a:ext cx="9144000" cy="908893"/>
          </a:xfrm>
        </p:spPr>
        <p:txBody>
          <a:bodyPr>
            <a:noAutofit/>
          </a:bodyPr>
          <a:lstStyle/>
          <a:p>
            <a:pPr fontAlgn="b"/>
            <a:r>
              <a:rPr lang="en-US" sz="2400" dirty="0">
                <a:latin typeface="+mn-lt"/>
                <a:cs typeface="Arial"/>
              </a:rPr>
              <a:t>1.3 S.2 Analysis of evidence from electron microscopy that led to the proposal of the </a:t>
            </a:r>
            <a:r>
              <a:rPr lang="en-US" sz="2400" dirty="0" err="1">
                <a:latin typeface="+mn-lt"/>
                <a:cs typeface="Arial"/>
              </a:rPr>
              <a:t>Davson-Danielli</a:t>
            </a:r>
            <a:r>
              <a:rPr lang="en-US" sz="2400" dirty="0">
                <a:latin typeface="+mn-lt"/>
                <a:cs typeface="Arial"/>
              </a:rPr>
              <a:t> model.      </a:t>
            </a:r>
            <a:endParaRPr lang="en-US" sz="2400" dirty="0">
              <a:solidFill>
                <a:srgbClr val="000000"/>
              </a:solidFill>
              <a:latin typeface="+mn-lt"/>
              <a:cs typeface="Arial"/>
            </a:endParaRPr>
          </a:p>
        </p:txBody>
      </p:sp>
      <p:sp>
        <p:nvSpPr>
          <p:cNvPr id="3" name="Rectangle 2"/>
          <p:cNvSpPr/>
          <p:nvPr/>
        </p:nvSpPr>
        <p:spPr>
          <a:xfrm>
            <a:off x="215900" y="3775275"/>
            <a:ext cx="4572000" cy="2031325"/>
          </a:xfrm>
          <a:prstGeom prst="rect">
            <a:avLst/>
          </a:prstGeom>
          <a:ln>
            <a:solidFill>
              <a:srgbClr val="000000"/>
            </a:solidFill>
          </a:ln>
        </p:spPr>
        <p:txBody>
          <a:bodyPr>
            <a:spAutoFit/>
          </a:bodyPr>
          <a:lstStyle/>
          <a:p>
            <a:r>
              <a:rPr lang="en-GB" b="1" dirty="0"/>
              <a:t>The model:</a:t>
            </a:r>
          </a:p>
          <a:p>
            <a:pPr marL="285750" indent="-285750">
              <a:buFont typeface="Arial"/>
              <a:buChar char="•"/>
            </a:pPr>
            <a:r>
              <a:rPr lang="en-GB" dirty="0"/>
              <a:t>A protein-lipid sandwich</a:t>
            </a:r>
            <a:endParaRPr lang="en-US" dirty="0"/>
          </a:p>
          <a:p>
            <a:pPr marL="285750" lvl="0" indent="-285750">
              <a:buFont typeface="Arial"/>
              <a:buChar char="•"/>
            </a:pPr>
            <a:r>
              <a:rPr lang="en-GB" dirty="0"/>
              <a:t>Lipid bilayer composed of phospholipids (hydrophobic tails inside, hydrophilic heads outside)</a:t>
            </a:r>
            <a:endParaRPr lang="en-US" dirty="0"/>
          </a:p>
          <a:p>
            <a:pPr marL="285750" lvl="0" indent="-285750">
              <a:buFont typeface="Arial"/>
              <a:buChar char="•"/>
            </a:pPr>
            <a:r>
              <a:rPr lang="en-GB" dirty="0"/>
              <a:t>Proteins coat outer surface</a:t>
            </a:r>
            <a:endParaRPr lang="en-US" dirty="0"/>
          </a:p>
          <a:p>
            <a:pPr marL="285750" lvl="0" indent="-285750">
              <a:buFont typeface="Arial"/>
              <a:buChar char="•"/>
            </a:pPr>
            <a:r>
              <a:rPr lang="en-GB" dirty="0"/>
              <a:t>Proteins do not permeate the lipid bilayer</a:t>
            </a:r>
            <a:endParaRPr lang="en-US" dirty="0"/>
          </a:p>
        </p:txBody>
      </p:sp>
      <p:pic>
        <p:nvPicPr>
          <p:cNvPr id="6" name="Picture 5" descr="Mview.jpg (40942 bytes)"/>
          <p:cNvPicPr/>
          <p:nvPr/>
        </p:nvPicPr>
        <p:blipFill>
          <a:blip r:embed="rId2">
            <a:extLst>
              <a:ext uri="{28A0092B-C50C-407E-A947-70E740481C1C}">
                <a14:useLocalDpi xmlns:a14="http://schemas.microsoft.com/office/drawing/2010/main" val="0"/>
              </a:ext>
            </a:extLst>
          </a:blip>
          <a:srcRect/>
          <a:stretch>
            <a:fillRect/>
          </a:stretch>
        </p:blipFill>
        <p:spPr bwMode="auto">
          <a:xfrm>
            <a:off x="0" y="967443"/>
            <a:ext cx="1943100" cy="2270760"/>
          </a:xfrm>
          <a:prstGeom prst="rect">
            <a:avLst/>
          </a:prstGeom>
          <a:noFill/>
          <a:ln>
            <a:noFill/>
          </a:ln>
          <a:extLst>
            <a:ext uri="{FAA26D3D-D897-4be2-8F04-BA451C77F1D7}">
              <ma14:placeholderFlag xmlns:ma14="http://schemas.microsoft.com/office/mac/drawingml/2011/main" xmlns=""/>
            </a:ext>
          </a:extLst>
        </p:spPr>
      </p:pic>
      <p:grpSp>
        <p:nvGrpSpPr>
          <p:cNvPr id="12" name="Group 11"/>
          <p:cNvGrpSpPr/>
          <p:nvPr/>
        </p:nvGrpSpPr>
        <p:grpSpPr>
          <a:xfrm>
            <a:off x="4891362" y="2336054"/>
            <a:ext cx="4138338" cy="3457764"/>
            <a:chOff x="4891362" y="2806700"/>
            <a:chExt cx="4138338" cy="3457764"/>
          </a:xfrm>
        </p:grpSpPr>
        <p:pic>
          <p:nvPicPr>
            <p:cNvPr id="8" name="Picture 7"/>
            <p:cNvPicPr>
              <a:picLocks noChangeAspect="1"/>
            </p:cNvPicPr>
            <p:nvPr/>
          </p:nvPicPr>
          <p:blipFill>
            <a:blip r:embed="rId3"/>
            <a:stretch>
              <a:fillRect/>
            </a:stretch>
          </p:blipFill>
          <p:spPr>
            <a:xfrm>
              <a:off x="4891362" y="2991535"/>
              <a:ext cx="4138338" cy="3124200"/>
            </a:xfrm>
            <a:prstGeom prst="rect">
              <a:avLst/>
            </a:prstGeom>
          </p:spPr>
        </p:pic>
        <p:sp>
          <p:nvSpPr>
            <p:cNvPr id="9" name="TextBox 8"/>
            <p:cNvSpPr txBox="1"/>
            <p:nvPr/>
          </p:nvSpPr>
          <p:spPr>
            <a:xfrm>
              <a:off x="7404100" y="2806700"/>
              <a:ext cx="863362" cy="523220"/>
            </a:xfrm>
            <a:prstGeom prst="rect">
              <a:avLst/>
            </a:prstGeom>
            <a:solidFill>
              <a:schemeClr val="bg1"/>
            </a:solidFill>
          </p:spPr>
          <p:txBody>
            <a:bodyPr wrap="none" rtlCol="0">
              <a:spAutoFit/>
            </a:bodyPr>
            <a:lstStyle/>
            <a:p>
              <a:r>
                <a:rPr lang="en-US" sz="2800" dirty="0">
                  <a:solidFill>
                    <a:schemeClr val="bg1">
                      <a:lumMod val="50000"/>
                    </a:schemeClr>
                  </a:solidFill>
                </a:rPr>
                <a:t>Pore</a:t>
              </a:r>
            </a:p>
          </p:txBody>
        </p:sp>
        <p:sp>
          <p:nvSpPr>
            <p:cNvPr id="10" name="TextBox 9"/>
            <p:cNvSpPr txBox="1"/>
            <p:nvPr/>
          </p:nvSpPr>
          <p:spPr>
            <a:xfrm>
              <a:off x="5130800" y="2818825"/>
              <a:ext cx="1395134" cy="523220"/>
            </a:xfrm>
            <a:prstGeom prst="rect">
              <a:avLst/>
            </a:prstGeom>
            <a:solidFill>
              <a:schemeClr val="bg1"/>
            </a:solidFill>
          </p:spPr>
          <p:txBody>
            <a:bodyPr wrap="none" rtlCol="0">
              <a:spAutoFit/>
            </a:bodyPr>
            <a:lstStyle/>
            <a:p>
              <a:r>
                <a:rPr lang="en-US" sz="2800" dirty="0">
                  <a:solidFill>
                    <a:schemeClr val="bg1">
                      <a:lumMod val="50000"/>
                    </a:schemeClr>
                  </a:solidFill>
                </a:rPr>
                <a:t>Proteins</a:t>
              </a:r>
            </a:p>
          </p:txBody>
        </p:sp>
        <p:sp>
          <p:nvSpPr>
            <p:cNvPr id="11" name="TextBox 10"/>
            <p:cNvSpPr txBox="1"/>
            <p:nvPr/>
          </p:nvSpPr>
          <p:spPr>
            <a:xfrm>
              <a:off x="5384800" y="5741244"/>
              <a:ext cx="2220229" cy="523220"/>
            </a:xfrm>
            <a:prstGeom prst="rect">
              <a:avLst/>
            </a:prstGeom>
            <a:solidFill>
              <a:schemeClr val="bg1"/>
            </a:solidFill>
          </p:spPr>
          <p:txBody>
            <a:bodyPr wrap="none" rtlCol="0">
              <a:spAutoFit/>
            </a:bodyPr>
            <a:lstStyle/>
            <a:p>
              <a:r>
                <a:rPr lang="en-US" sz="2800" dirty="0">
                  <a:solidFill>
                    <a:schemeClr val="bg1">
                      <a:lumMod val="50000"/>
                    </a:schemeClr>
                  </a:solidFill>
                </a:rPr>
                <a:t>Phospholipids</a:t>
              </a:r>
            </a:p>
          </p:txBody>
        </p:sp>
      </p:grpSp>
      <p:sp>
        <p:nvSpPr>
          <p:cNvPr id="4" name="Rectangle 3"/>
          <p:cNvSpPr/>
          <p:nvPr/>
        </p:nvSpPr>
        <p:spPr>
          <a:xfrm>
            <a:off x="215900" y="6024207"/>
            <a:ext cx="6467288" cy="646331"/>
          </a:xfrm>
          <a:prstGeom prst="rect">
            <a:avLst/>
          </a:prstGeom>
          <a:ln>
            <a:solidFill>
              <a:schemeClr val="tx1"/>
            </a:solidFill>
          </a:ln>
        </p:spPr>
        <p:txBody>
          <a:bodyPr wrap="square">
            <a:spAutoFit/>
          </a:bodyPr>
          <a:lstStyle/>
          <a:p>
            <a:r>
              <a:rPr lang="en-GB" b="1" dirty="0"/>
              <a:t>This explains: </a:t>
            </a:r>
            <a:r>
              <a:rPr lang="en-GB" dirty="0"/>
              <a:t>Despite being very thin membranes are an effective barrier to the movement of certain substances.</a:t>
            </a:r>
            <a:endParaRPr lang="en-US" dirty="0"/>
          </a:p>
        </p:txBody>
      </p:sp>
      <p:sp>
        <p:nvSpPr>
          <p:cNvPr id="5" name="Rectangle 4"/>
          <p:cNvSpPr/>
          <p:nvPr/>
        </p:nvSpPr>
        <p:spPr>
          <a:xfrm>
            <a:off x="1983441" y="904428"/>
            <a:ext cx="7200900" cy="1477328"/>
          </a:xfrm>
          <a:prstGeom prst="rect">
            <a:avLst/>
          </a:prstGeom>
          <a:ln>
            <a:noFill/>
          </a:ln>
        </p:spPr>
        <p:txBody>
          <a:bodyPr wrap="square">
            <a:spAutoFit/>
          </a:bodyPr>
          <a:lstStyle/>
          <a:p>
            <a:pPr lvl="0"/>
            <a:r>
              <a:rPr lang="en-GB" b="1" dirty="0"/>
              <a:t>The evidence: </a:t>
            </a:r>
            <a:r>
              <a:rPr lang="en-GB" dirty="0"/>
              <a:t>In high magnification electron micrographs membranes appeared as two dark parallel lines with a lighter coloured region in between.</a:t>
            </a:r>
            <a:endParaRPr lang="en-US" dirty="0"/>
          </a:p>
          <a:p>
            <a:pPr lvl="0"/>
            <a:r>
              <a:rPr lang="en-GB" dirty="0"/>
              <a:t>Proteins appear dark in electron micrographs and phospholipids appear light - possibly indicating proteins layers either side of a phospholipid core.</a:t>
            </a:r>
            <a:endParaRPr lang="en-US" dirty="0"/>
          </a:p>
        </p:txBody>
      </p:sp>
      <p:sp>
        <p:nvSpPr>
          <p:cNvPr id="14" name="Rectangle 13"/>
          <p:cNvSpPr/>
          <p:nvPr/>
        </p:nvSpPr>
        <p:spPr>
          <a:xfrm>
            <a:off x="2133600" y="2713465"/>
            <a:ext cx="2493591" cy="830997"/>
          </a:xfrm>
          <a:prstGeom prst="rect">
            <a:avLst/>
          </a:prstGeom>
        </p:spPr>
        <p:txBody>
          <a:bodyPr wrap="none">
            <a:spAutoFit/>
          </a:bodyPr>
          <a:lstStyle/>
          <a:p>
            <a:pPr algn="ctr"/>
            <a:r>
              <a:rPr lang="en-US" sz="2400" b="1" dirty="0" err="1">
                <a:latin typeface="Arial"/>
                <a:cs typeface="Arial"/>
              </a:rPr>
              <a:t>Davson-Danielli</a:t>
            </a:r>
            <a:endParaRPr lang="en-US" sz="2400" b="1" dirty="0">
              <a:latin typeface="Arial"/>
              <a:cs typeface="Arial"/>
            </a:endParaRPr>
          </a:p>
          <a:p>
            <a:pPr algn="ctr"/>
            <a:r>
              <a:rPr lang="en-US" sz="2400" b="1" dirty="0">
                <a:latin typeface="Arial"/>
                <a:cs typeface="Arial"/>
              </a:rPr>
              <a:t>Model</a:t>
            </a:r>
            <a:endParaRPr lang="en-US" sz="2400" b="1" dirty="0"/>
          </a:p>
        </p:txBody>
      </p:sp>
      <p:sp>
        <p:nvSpPr>
          <p:cNvPr id="15" name="TextBox 14"/>
          <p:cNvSpPr txBox="1"/>
          <p:nvPr/>
        </p:nvSpPr>
        <p:spPr>
          <a:xfrm>
            <a:off x="147918" y="3213847"/>
            <a:ext cx="1694329" cy="369332"/>
          </a:xfrm>
          <a:prstGeom prst="rect">
            <a:avLst/>
          </a:prstGeom>
          <a:noFill/>
        </p:spPr>
        <p:txBody>
          <a:bodyPr wrap="square" rtlCol="0">
            <a:spAutoFit/>
          </a:bodyPr>
          <a:lstStyle/>
          <a:p>
            <a:r>
              <a:rPr lang="en-US" sz="900" b="1" dirty="0"/>
              <a:t>http://www.cytochemistry.net/cell-biology/EMview.jpg </a:t>
            </a:r>
          </a:p>
        </p:txBody>
      </p:sp>
      <p:sp>
        <p:nvSpPr>
          <p:cNvPr id="16" name="TextBox 15"/>
          <p:cNvSpPr txBox="1"/>
          <p:nvPr/>
        </p:nvSpPr>
        <p:spPr>
          <a:xfrm>
            <a:off x="6872942" y="5777842"/>
            <a:ext cx="2271058" cy="369332"/>
          </a:xfrm>
          <a:prstGeom prst="rect">
            <a:avLst/>
          </a:prstGeom>
          <a:noFill/>
        </p:spPr>
        <p:txBody>
          <a:bodyPr wrap="square" rtlCol="0">
            <a:spAutoFit/>
          </a:bodyPr>
          <a:lstStyle/>
          <a:p>
            <a:r>
              <a:rPr lang="en-US" sz="900" dirty="0"/>
              <a:t>http://upload.wikimedia.org/wikipedia/commons/6/69/Davson_danielli_miguelferig.jpg</a:t>
            </a:r>
          </a:p>
        </p:txBody>
      </p:sp>
    </p:spTree>
    <p:extLst>
      <p:ext uri="{BB962C8B-B14F-4D97-AF65-F5344CB8AC3E}">
        <p14:creationId xmlns:p14="http://schemas.microsoft.com/office/powerpoint/2010/main" val="2274442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761682"/>
          </a:xfrm>
        </p:spPr>
        <p:txBody>
          <a:bodyPr>
            <a:noAutofit/>
          </a:bodyPr>
          <a:lstStyle/>
          <a:p>
            <a:pPr fontAlgn="b">
              <a:spcAft>
                <a:spcPts val="0"/>
              </a:spcAft>
            </a:pPr>
            <a:r>
              <a:rPr lang="en-US" sz="2400" dirty="0">
                <a:latin typeface="+mn-lt"/>
                <a:cs typeface="Arial"/>
              </a:rPr>
              <a:t>1.3 S.3 </a:t>
            </a:r>
            <a:r>
              <a:rPr lang="en-GB" sz="2400" dirty="0">
                <a:solidFill>
                  <a:srgbClr val="000000"/>
                </a:solidFill>
                <a:latin typeface="+mn-lt"/>
                <a:ea typeface="ＭＳ 明朝"/>
                <a:cs typeface="Arial"/>
              </a:rPr>
              <a:t>Analysis of the falsification of the </a:t>
            </a:r>
            <a:r>
              <a:rPr lang="en-GB" sz="2400" dirty="0" err="1">
                <a:solidFill>
                  <a:srgbClr val="000000"/>
                </a:solidFill>
                <a:latin typeface="+mn-lt"/>
                <a:ea typeface="ＭＳ 明朝"/>
                <a:cs typeface="Arial"/>
              </a:rPr>
              <a:t>Davson-Danielli</a:t>
            </a:r>
            <a:r>
              <a:rPr lang="en-GB" sz="2400" dirty="0">
                <a:solidFill>
                  <a:srgbClr val="000000"/>
                </a:solidFill>
                <a:latin typeface="+mn-lt"/>
                <a:ea typeface="ＭＳ 明朝"/>
                <a:cs typeface="Arial"/>
              </a:rPr>
              <a:t> model that led to the Singer-Nicolson model.     </a:t>
            </a:r>
            <a:endParaRPr lang="en-US" sz="2400" dirty="0">
              <a:latin typeface="+mn-lt"/>
              <a:ea typeface="ＭＳ 明朝"/>
              <a:cs typeface="Arial"/>
            </a:endParaRPr>
          </a:p>
        </p:txBody>
      </p:sp>
      <p:sp>
        <p:nvSpPr>
          <p:cNvPr id="5" name="Rectangle 4"/>
          <p:cNvSpPr/>
          <p:nvPr/>
        </p:nvSpPr>
        <p:spPr>
          <a:xfrm>
            <a:off x="4572000" y="6611779"/>
            <a:ext cx="4572000" cy="246221"/>
          </a:xfrm>
          <a:prstGeom prst="rect">
            <a:avLst/>
          </a:prstGeom>
        </p:spPr>
        <p:txBody>
          <a:bodyPr>
            <a:spAutoFit/>
          </a:bodyPr>
          <a:lstStyle/>
          <a:p>
            <a:pPr algn="r"/>
            <a:r>
              <a:rPr lang="en-US" sz="1000" dirty="0">
                <a:hlinkClick r:id="rId2"/>
              </a:rPr>
              <a:t>http://</a:t>
            </a:r>
            <a:r>
              <a:rPr lang="en-US" sz="1000" dirty="0" err="1">
                <a:hlinkClick r:id="rId2"/>
              </a:rPr>
              <a:t>www.cytochemistry.net</a:t>
            </a:r>
            <a:r>
              <a:rPr lang="en-US" sz="1000" dirty="0">
                <a:hlinkClick r:id="rId2"/>
              </a:rPr>
              <a:t>/cell-biology/</a:t>
            </a:r>
            <a:r>
              <a:rPr lang="en-US" sz="1000" dirty="0" err="1">
                <a:hlinkClick r:id="rId2"/>
              </a:rPr>
              <a:t>ffimage.jpg</a:t>
            </a:r>
            <a:endParaRPr lang="en-US" sz="1000" dirty="0"/>
          </a:p>
        </p:txBody>
      </p:sp>
      <p:sp>
        <p:nvSpPr>
          <p:cNvPr id="8" name="Rectangle 7"/>
          <p:cNvSpPr/>
          <p:nvPr/>
        </p:nvSpPr>
        <p:spPr>
          <a:xfrm>
            <a:off x="5687876" y="1368562"/>
            <a:ext cx="3394128" cy="3477875"/>
          </a:xfrm>
          <a:prstGeom prst="rect">
            <a:avLst/>
          </a:prstGeom>
          <a:ln>
            <a:solidFill>
              <a:srgbClr val="000000"/>
            </a:solidFill>
          </a:ln>
        </p:spPr>
        <p:txBody>
          <a:bodyPr wrap="square">
            <a:spAutoFit/>
          </a:bodyPr>
          <a:lstStyle/>
          <a:p>
            <a:pPr lvl="0"/>
            <a:r>
              <a:rPr lang="en-GB" sz="2000" b="1" dirty="0"/>
              <a:t>Interpreting the image:</a:t>
            </a:r>
          </a:p>
          <a:p>
            <a:pPr marL="285750" lvl="0" indent="-285750">
              <a:buFont typeface="Arial"/>
              <a:buChar char="•"/>
            </a:pPr>
            <a:r>
              <a:rPr lang="en-GB" sz="2000" dirty="0"/>
              <a:t>The fracture occurs along lines of weakness, including the centre of membranes.</a:t>
            </a:r>
            <a:endParaRPr lang="en-US" sz="2000" dirty="0"/>
          </a:p>
          <a:p>
            <a:pPr marL="285750" lvl="0" indent="-285750">
              <a:buFont typeface="Arial"/>
              <a:buChar char="•"/>
            </a:pPr>
            <a:r>
              <a:rPr lang="en-GB" sz="2000" dirty="0"/>
              <a:t>The fracture reveals an irregular rough surface inside the phospholipid bilayer</a:t>
            </a:r>
            <a:endParaRPr lang="en-US" sz="2000" dirty="0"/>
          </a:p>
          <a:p>
            <a:pPr marL="285750" indent="-285750">
              <a:buFont typeface="Arial"/>
              <a:buChar char="•"/>
            </a:pPr>
            <a:r>
              <a:rPr lang="en-GB" sz="2000" dirty="0"/>
              <a:t>The globular structures were interpreted as trans-membrane proteins.</a:t>
            </a:r>
            <a:endParaRPr lang="en-US" sz="2000" dirty="0"/>
          </a:p>
        </p:txBody>
      </p:sp>
      <p:sp>
        <p:nvSpPr>
          <p:cNvPr id="9" name="Rectangle 8"/>
          <p:cNvSpPr/>
          <p:nvPr/>
        </p:nvSpPr>
        <p:spPr>
          <a:xfrm>
            <a:off x="0" y="766444"/>
            <a:ext cx="9004515" cy="461665"/>
          </a:xfrm>
          <a:prstGeom prst="rect">
            <a:avLst/>
          </a:prstGeom>
        </p:spPr>
        <p:txBody>
          <a:bodyPr wrap="square">
            <a:spAutoFit/>
          </a:bodyPr>
          <a:lstStyle/>
          <a:p>
            <a:r>
              <a:rPr lang="en-GB" sz="2400" b="1" dirty="0">
                <a:solidFill>
                  <a:srgbClr val="000000"/>
                </a:solidFill>
                <a:latin typeface="Arial"/>
                <a:ea typeface="ＭＳ 明朝"/>
                <a:cs typeface="Arial"/>
              </a:rPr>
              <a:t>Falsification of the </a:t>
            </a:r>
            <a:r>
              <a:rPr lang="en-GB" sz="2400" b="1" dirty="0" err="1">
                <a:solidFill>
                  <a:srgbClr val="000000"/>
                </a:solidFill>
                <a:latin typeface="Arial"/>
                <a:ea typeface="ＭＳ 明朝"/>
                <a:cs typeface="Arial"/>
              </a:rPr>
              <a:t>Davson-Danielli</a:t>
            </a:r>
            <a:r>
              <a:rPr lang="en-GB" sz="2400" b="1" dirty="0">
                <a:solidFill>
                  <a:srgbClr val="000000"/>
                </a:solidFill>
                <a:latin typeface="Arial"/>
                <a:ea typeface="ＭＳ 明朝"/>
                <a:cs typeface="Arial"/>
              </a:rPr>
              <a:t> model– freeze fracturing</a:t>
            </a:r>
            <a:endParaRPr lang="en-US" sz="2400" b="1" dirty="0"/>
          </a:p>
        </p:txBody>
      </p:sp>
      <p:sp>
        <p:nvSpPr>
          <p:cNvPr id="11" name="Rectangle 10"/>
          <p:cNvSpPr/>
          <p:nvPr/>
        </p:nvSpPr>
        <p:spPr>
          <a:xfrm>
            <a:off x="248563" y="5141833"/>
            <a:ext cx="8696325" cy="1446550"/>
          </a:xfrm>
          <a:prstGeom prst="rect">
            <a:avLst/>
          </a:prstGeom>
          <a:ln>
            <a:solidFill>
              <a:srgbClr val="000000"/>
            </a:solidFill>
          </a:ln>
        </p:spPr>
        <p:txBody>
          <a:bodyPr wrap="square">
            <a:spAutoFit/>
          </a:bodyPr>
          <a:lstStyle/>
          <a:p>
            <a:r>
              <a:rPr lang="en-US" sz="2200" b="1" dirty="0"/>
              <a:t>Conclusion:</a:t>
            </a:r>
          </a:p>
          <a:p>
            <a:r>
              <a:rPr lang="en-US" sz="2200" dirty="0"/>
              <a:t>This is contrary to the </a:t>
            </a:r>
            <a:r>
              <a:rPr lang="en-US" sz="2200" dirty="0" err="1"/>
              <a:t>Davson-Danielli</a:t>
            </a:r>
            <a:r>
              <a:rPr lang="en-US" sz="2200" dirty="0"/>
              <a:t> model which only involves proteins coating the surface of the membrane. A new model is needed to explain the presence of </a:t>
            </a:r>
            <a:r>
              <a:rPr lang="en-GB" sz="2200" dirty="0"/>
              <a:t>as trans-membrane proteins.</a:t>
            </a:r>
            <a:endParaRPr lang="en-US" sz="2200" dirty="0"/>
          </a:p>
        </p:txBody>
      </p:sp>
      <p:pic>
        <p:nvPicPr>
          <p:cNvPr id="74754" name="Picture 2" descr="http://163.178.103.176/Fisiologia/general/activ_bas_3/Membrane%20Structure%20and%20Function_archivos/membr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 y="1771505"/>
            <a:ext cx="5577840" cy="292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7470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750" y="1466943"/>
            <a:ext cx="6337988" cy="2611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7939"/>
            <a:ext cx="9143998" cy="1077218"/>
          </a:xfrm>
          <a:prstGeom prst="rect">
            <a:avLst/>
          </a:prstGeom>
          <a:solidFill>
            <a:schemeClr val="tx2">
              <a:lumMod val="20000"/>
              <a:lumOff val="80000"/>
            </a:schemeClr>
          </a:solidFill>
        </p:spPr>
        <p:txBody>
          <a:bodyPr wrap="square" rtlCol="0">
            <a:spAutoFit/>
          </a:bodyPr>
          <a:lstStyle/>
          <a:p>
            <a:pPr algn="ctr"/>
            <a:r>
              <a:rPr lang="en-US" sz="3200" dirty="0"/>
              <a:t>Our current model of the cell membrane is called the </a:t>
            </a:r>
          </a:p>
          <a:p>
            <a:pPr algn="ctr"/>
            <a:r>
              <a:rPr lang="en-GB" sz="3200" b="1" dirty="0"/>
              <a:t>Singer-Nicholson fluid mosaic model</a:t>
            </a:r>
          </a:p>
        </p:txBody>
      </p:sp>
      <p:sp>
        <p:nvSpPr>
          <p:cNvPr id="2" name="Rectangle 1"/>
          <p:cNvSpPr/>
          <p:nvPr/>
        </p:nvSpPr>
        <p:spPr>
          <a:xfrm>
            <a:off x="2699656" y="6379296"/>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sp>
        <p:nvSpPr>
          <p:cNvPr id="7" name="Rectangle 6"/>
          <p:cNvSpPr/>
          <p:nvPr/>
        </p:nvSpPr>
        <p:spPr>
          <a:xfrm>
            <a:off x="388969" y="4382994"/>
            <a:ext cx="7650131" cy="1200328"/>
          </a:xfrm>
          <a:prstGeom prst="rect">
            <a:avLst/>
          </a:prstGeom>
          <a:solidFill>
            <a:srgbClr val="FFFFFF"/>
          </a:solidFill>
        </p:spPr>
        <p:txBody>
          <a:bodyPr wrap="square">
            <a:spAutoFit/>
          </a:bodyPr>
          <a:lstStyle/>
          <a:p>
            <a:r>
              <a:rPr lang="en-US" sz="2400" dirty="0">
                <a:latin typeface="Calibri"/>
                <a:cs typeface="Calibri"/>
              </a:rPr>
              <a:t>This model was first proposed in </a:t>
            </a:r>
            <a:r>
              <a:rPr lang="en-US" sz="2400" dirty="0">
                <a:cs typeface="Calibri"/>
              </a:rPr>
              <a:t>by Singer-Nicolson in 1972</a:t>
            </a:r>
            <a:endParaRPr lang="en-US" sz="2400" dirty="0">
              <a:latin typeface="Calibri"/>
              <a:cs typeface="Calibri"/>
            </a:endParaRPr>
          </a:p>
          <a:p>
            <a:endParaRPr lang="en-US" sz="2400" dirty="0">
              <a:latin typeface="Calibri"/>
              <a:cs typeface="Calibri"/>
            </a:endParaRPr>
          </a:p>
          <a:p>
            <a:r>
              <a:rPr lang="en-US" sz="2400" dirty="0">
                <a:latin typeface="Calibri"/>
                <a:cs typeface="Calibri"/>
              </a:rPr>
              <a:t>Before then </a:t>
            </a:r>
            <a:r>
              <a:rPr lang="en-GB" sz="2400" dirty="0" err="1">
                <a:solidFill>
                  <a:srgbClr val="000000"/>
                </a:solidFill>
                <a:latin typeface="Calibri"/>
                <a:ea typeface="ＭＳ 明朝"/>
                <a:cs typeface="Calibri"/>
              </a:rPr>
              <a:t>Davson-Danielli</a:t>
            </a:r>
            <a:r>
              <a:rPr lang="en-GB" sz="2400" dirty="0">
                <a:solidFill>
                  <a:srgbClr val="000000"/>
                </a:solidFill>
                <a:latin typeface="Calibri"/>
                <a:ea typeface="ＭＳ 明朝"/>
                <a:cs typeface="Calibri"/>
              </a:rPr>
              <a:t> model</a:t>
            </a:r>
            <a:r>
              <a:rPr lang="en-US" sz="2400" dirty="0">
                <a:latin typeface="Calibri"/>
                <a:cs typeface="Calibri"/>
              </a:rPr>
              <a:t> was widely accepted …</a:t>
            </a:r>
          </a:p>
        </p:txBody>
      </p:sp>
    </p:spTree>
    <p:extLst>
      <p:ext uri="{BB962C8B-B14F-4D97-AF65-F5344CB8AC3E}">
        <p14:creationId xmlns:p14="http://schemas.microsoft.com/office/powerpoint/2010/main" val="32777901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710" y="1667902"/>
            <a:ext cx="6337988" cy="2611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3228"/>
            <a:ext cx="9143998" cy="1200329"/>
          </a:xfrm>
          <a:prstGeom prst="rect">
            <a:avLst/>
          </a:prstGeom>
          <a:solidFill>
            <a:schemeClr val="tx2">
              <a:lumMod val="20000"/>
              <a:lumOff val="80000"/>
            </a:schemeClr>
          </a:solidFill>
        </p:spPr>
        <p:txBody>
          <a:bodyPr wrap="square" rtlCol="0">
            <a:spAutoFit/>
          </a:bodyPr>
          <a:lstStyle/>
          <a:p>
            <a:pPr algn="ctr"/>
            <a:r>
              <a:rPr lang="en-GB" sz="3600" b="1" dirty="0"/>
              <a:t>Singer-Nicholson fluid mosaic model</a:t>
            </a:r>
          </a:p>
          <a:p>
            <a:pPr lvl="0" algn="ctr"/>
            <a:r>
              <a:rPr lang="en-US" sz="3600" dirty="0"/>
              <a:t>There is strong evidence for this model:</a:t>
            </a:r>
          </a:p>
        </p:txBody>
      </p:sp>
      <p:sp>
        <p:nvSpPr>
          <p:cNvPr id="2" name="Rectangle 1"/>
          <p:cNvSpPr/>
          <p:nvPr/>
        </p:nvSpPr>
        <p:spPr>
          <a:xfrm>
            <a:off x="2699656" y="6338955"/>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sp>
        <p:nvSpPr>
          <p:cNvPr id="7" name="Rectangle 6"/>
          <p:cNvSpPr/>
          <p:nvPr/>
        </p:nvSpPr>
        <p:spPr>
          <a:xfrm>
            <a:off x="249269" y="1629803"/>
            <a:ext cx="2569441" cy="707886"/>
          </a:xfrm>
          <a:prstGeom prst="rect">
            <a:avLst/>
          </a:prstGeom>
          <a:solidFill>
            <a:srgbClr val="FFFFFF"/>
          </a:solidFill>
        </p:spPr>
        <p:txBody>
          <a:bodyPr wrap="square">
            <a:spAutoFit/>
          </a:bodyPr>
          <a:lstStyle/>
          <a:p>
            <a:pPr algn="ctr"/>
            <a:r>
              <a:rPr lang="en-GB" sz="2000" b="1" dirty="0"/>
              <a:t>Biochemical techniques</a:t>
            </a:r>
            <a:r>
              <a:rPr lang="en-US" sz="2000" dirty="0"/>
              <a:t> </a:t>
            </a:r>
          </a:p>
        </p:txBody>
      </p:sp>
      <p:sp>
        <p:nvSpPr>
          <p:cNvPr id="9" name="Rectangle 8"/>
          <p:cNvSpPr/>
          <p:nvPr/>
        </p:nvSpPr>
        <p:spPr>
          <a:xfrm>
            <a:off x="249269" y="2309791"/>
            <a:ext cx="2450387" cy="2862323"/>
          </a:xfrm>
          <a:prstGeom prst="rect">
            <a:avLst/>
          </a:prstGeom>
        </p:spPr>
        <p:txBody>
          <a:bodyPr wrap="square">
            <a:spAutoFit/>
          </a:bodyPr>
          <a:lstStyle/>
          <a:p>
            <a:pPr marL="285750" lvl="0" indent="-285750">
              <a:buFont typeface="Arial"/>
              <a:buChar char="•"/>
            </a:pPr>
            <a:r>
              <a:rPr lang="en-GB" dirty="0"/>
              <a:t>Membrane proteins were found to be very varied in size and globular in shape</a:t>
            </a:r>
            <a:endParaRPr lang="en-US" dirty="0"/>
          </a:p>
          <a:p>
            <a:pPr marL="285750" lvl="0" indent="-285750">
              <a:buFont typeface="Arial"/>
              <a:buChar char="•"/>
            </a:pPr>
            <a:r>
              <a:rPr lang="en-GB" dirty="0"/>
              <a:t>Such proteins would be unable to form continuous layers on the periphery of the membrane.</a:t>
            </a:r>
            <a:endParaRPr lang="en-US" dirty="0"/>
          </a:p>
        </p:txBody>
      </p:sp>
      <p:sp>
        <p:nvSpPr>
          <p:cNvPr id="11" name="Rectangle 10"/>
          <p:cNvSpPr/>
          <p:nvPr/>
        </p:nvSpPr>
        <p:spPr>
          <a:xfrm>
            <a:off x="249269" y="5172114"/>
            <a:ext cx="5991624" cy="923330"/>
          </a:xfrm>
          <a:prstGeom prst="rect">
            <a:avLst/>
          </a:prstGeom>
        </p:spPr>
        <p:txBody>
          <a:bodyPr wrap="square">
            <a:spAutoFit/>
          </a:bodyPr>
          <a:lstStyle/>
          <a:p>
            <a:pPr marL="285750" indent="-285750">
              <a:buFont typeface="Arial"/>
              <a:buChar char="•"/>
            </a:pPr>
            <a:r>
              <a:rPr lang="en-GB" dirty="0"/>
              <a:t>The membrane proteins had hydrophobic regions and therefore would embed in the membrane not layer the outside</a:t>
            </a:r>
            <a:r>
              <a:rPr lang="en-US" dirty="0"/>
              <a:t> </a:t>
            </a:r>
            <a:endParaRPr lang="en-GB" dirty="0"/>
          </a:p>
        </p:txBody>
      </p:sp>
    </p:spTree>
    <p:extLst>
      <p:ext uri="{BB962C8B-B14F-4D97-AF65-F5344CB8AC3E}">
        <p14:creationId xmlns:p14="http://schemas.microsoft.com/office/powerpoint/2010/main" val="2499476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710" y="1641008"/>
            <a:ext cx="6337988" cy="2611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00" y="15309"/>
            <a:ext cx="9143998" cy="1200329"/>
          </a:xfrm>
          <a:prstGeom prst="rect">
            <a:avLst/>
          </a:prstGeom>
          <a:solidFill>
            <a:schemeClr val="tx2">
              <a:lumMod val="20000"/>
              <a:lumOff val="80000"/>
            </a:schemeClr>
          </a:solidFill>
        </p:spPr>
        <p:txBody>
          <a:bodyPr wrap="square" rtlCol="0">
            <a:spAutoFit/>
          </a:bodyPr>
          <a:lstStyle/>
          <a:p>
            <a:pPr algn="ctr"/>
            <a:r>
              <a:rPr lang="en-GB" sz="3600" b="1" dirty="0"/>
              <a:t>Singer-Nicholson fluid mosaic model</a:t>
            </a:r>
          </a:p>
          <a:p>
            <a:pPr lvl="0" algn="ctr"/>
            <a:r>
              <a:rPr lang="en-US" sz="3600" dirty="0"/>
              <a:t>There is strong evidence for this model:</a:t>
            </a:r>
          </a:p>
        </p:txBody>
      </p:sp>
      <p:sp>
        <p:nvSpPr>
          <p:cNvPr id="2" name="Rectangle 1"/>
          <p:cNvSpPr/>
          <p:nvPr/>
        </p:nvSpPr>
        <p:spPr>
          <a:xfrm>
            <a:off x="2699656" y="6312061"/>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sp>
        <p:nvSpPr>
          <p:cNvPr id="7" name="Rectangle 6"/>
          <p:cNvSpPr/>
          <p:nvPr/>
        </p:nvSpPr>
        <p:spPr>
          <a:xfrm>
            <a:off x="249269" y="1628309"/>
            <a:ext cx="2569441" cy="707886"/>
          </a:xfrm>
          <a:prstGeom prst="rect">
            <a:avLst/>
          </a:prstGeom>
          <a:solidFill>
            <a:srgbClr val="FFFFFF"/>
          </a:solidFill>
        </p:spPr>
        <p:txBody>
          <a:bodyPr wrap="square">
            <a:spAutoFit/>
          </a:bodyPr>
          <a:lstStyle/>
          <a:p>
            <a:pPr algn="ctr"/>
            <a:r>
              <a:rPr lang="en-GB" sz="2000" b="1" dirty="0"/>
              <a:t>Fluorescent antibody tagging</a:t>
            </a:r>
            <a:r>
              <a:rPr lang="en-US" sz="2000" b="1" dirty="0"/>
              <a:t> </a:t>
            </a:r>
          </a:p>
        </p:txBody>
      </p:sp>
      <p:sp>
        <p:nvSpPr>
          <p:cNvPr id="8" name="Rectangle 7"/>
          <p:cNvSpPr/>
          <p:nvPr/>
        </p:nvSpPr>
        <p:spPr>
          <a:xfrm>
            <a:off x="3525226" y="4366559"/>
            <a:ext cx="5049868" cy="1754327"/>
          </a:xfrm>
          <a:prstGeom prst="rect">
            <a:avLst/>
          </a:prstGeom>
          <a:solidFill>
            <a:srgbClr val="FFFFFF">
              <a:alpha val="97000"/>
            </a:srgbClr>
          </a:solidFill>
        </p:spPr>
        <p:txBody>
          <a:bodyPr wrap="square">
            <a:spAutoFit/>
          </a:bodyPr>
          <a:lstStyle/>
          <a:p>
            <a:pPr marL="285750" lvl="0" indent="-285750">
              <a:buFont typeface="Arial"/>
              <a:buChar char="•"/>
            </a:pPr>
            <a:r>
              <a:rPr lang="en-GB" dirty="0"/>
              <a:t>Within 40 minutes the red and green markers were mixed throughout the membrane of the fused cell.</a:t>
            </a:r>
            <a:endParaRPr lang="en-US" dirty="0"/>
          </a:p>
          <a:p>
            <a:pPr marL="285750" lvl="0" indent="-285750">
              <a:buFont typeface="Arial"/>
              <a:buChar char="•"/>
            </a:pPr>
            <a:r>
              <a:rPr lang="en-GB" dirty="0"/>
              <a:t>This showed that membrane proteins are free to move within the membrane rather than being fixed in a peripheral layer.</a:t>
            </a:r>
            <a:endParaRPr lang="en-US" dirty="0"/>
          </a:p>
        </p:txBody>
      </p:sp>
      <p:sp>
        <p:nvSpPr>
          <p:cNvPr id="9" name="Rectangle 8"/>
          <p:cNvSpPr/>
          <p:nvPr/>
        </p:nvSpPr>
        <p:spPr>
          <a:xfrm>
            <a:off x="249269" y="2282897"/>
            <a:ext cx="2450387" cy="1754327"/>
          </a:xfrm>
          <a:prstGeom prst="rect">
            <a:avLst/>
          </a:prstGeom>
        </p:spPr>
        <p:txBody>
          <a:bodyPr wrap="square">
            <a:spAutoFit/>
          </a:bodyPr>
          <a:lstStyle/>
          <a:p>
            <a:pPr marL="285750" lvl="0" indent="-285750">
              <a:buFont typeface="Arial"/>
              <a:buChar char="•"/>
            </a:pPr>
            <a:r>
              <a:rPr lang="en-GB" dirty="0"/>
              <a:t>red or green fluorescent markers attached to antibodies which would bind to membrane proteins</a:t>
            </a:r>
          </a:p>
        </p:txBody>
      </p:sp>
      <p:sp>
        <p:nvSpPr>
          <p:cNvPr id="10" name="Rectangle 9"/>
          <p:cNvSpPr/>
          <p:nvPr/>
        </p:nvSpPr>
        <p:spPr>
          <a:xfrm>
            <a:off x="249269" y="4024524"/>
            <a:ext cx="2913032" cy="1477328"/>
          </a:xfrm>
          <a:prstGeom prst="rect">
            <a:avLst/>
          </a:prstGeom>
        </p:spPr>
        <p:txBody>
          <a:bodyPr wrap="square">
            <a:spAutoFit/>
          </a:bodyPr>
          <a:lstStyle/>
          <a:p>
            <a:pPr marL="285750" lvl="0" indent="-285750">
              <a:buFont typeface="Arial"/>
              <a:buChar char="•"/>
            </a:pPr>
            <a:r>
              <a:rPr lang="en-GB" dirty="0"/>
              <a:t>The membrane proteins of some cells were tagged with red markers and other cells with green markers.</a:t>
            </a:r>
            <a:endParaRPr lang="en-US" dirty="0"/>
          </a:p>
        </p:txBody>
      </p:sp>
      <p:sp>
        <p:nvSpPr>
          <p:cNvPr id="11" name="Rectangle 10"/>
          <p:cNvSpPr/>
          <p:nvPr/>
        </p:nvSpPr>
        <p:spPr>
          <a:xfrm>
            <a:off x="249269" y="5637254"/>
            <a:ext cx="3288080" cy="369332"/>
          </a:xfrm>
          <a:prstGeom prst="rect">
            <a:avLst/>
          </a:prstGeom>
        </p:spPr>
        <p:txBody>
          <a:bodyPr wrap="none">
            <a:spAutoFit/>
          </a:bodyPr>
          <a:lstStyle/>
          <a:p>
            <a:pPr marL="285750" lvl="0" indent="-285750">
              <a:buFont typeface="Arial"/>
              <a:buChar char="•"/>
            </a:pPr>
            <a:r>
              <a:rPr lang="en-GB" dirty="0"/>
              <a:t>The cells were fused together.</a:t>
            </a:r>
            <a:endParaRPr lang="en-US" dirty="0"/>
          </a:p>
        </p:txBody>
      </p:sp>
    </p:spTree>
    <p:extLst>
      <p:ext uri="{BB962C8B-B14F-4D97-AF65-F5344CB8AC3E}">
        <p14:creationId xmlns:p14="http://schemas.microsoft.com/office/powerpoint/2010/main" val="20367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3" y="3140120"/>
            <a:ext cx="8683625" cy="3577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981654"/>
            <a:ext cx="9143998" cy="461665"/>
          </a:xfrm>
          <a:prstGeom prst="rect">
            <a:avLst/>
          </a:prstGeom>
          <a:noFill/>
        </p:spPr>
        <p:txBody>
          <a:bodyPr wrap="square" rtlCol="0">
            <a:spAutoFit/>
          </a:bodyPr>
          <a:lstStyle/>
          <a:p>
            <a:pPr algn="ctr"/>
            <a:r>
              <a:rPr lang="en-GB" sz="2400" b="1" dirty="0"/>
              <a:t>Singer-Nicholson fluid mosaic model </a:t>
            </a:r>
            <a:r>
              <a:rPr lang="en-US" sz="2400" dirty="0"/>
              <a:t> </a:t>
            </a:r>
            <a:endParaRPr lang="en-AU" sz="2400" dirty="0"/>
          </a:p>
        </p:txBody>
      </p:sp>
      <p:sp>
        <p:nvSpPr>
          <p:cNvPr id="2" name="Rectangle 1"/>
          <p:cNvSpPr/>
          <p:nvPr/>
        </p:nvSpPr>
        <p:spPr>
          <a:xfrm>
            <a:off x="2699656" y="6581001"/>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sp>
        <p:nvSpPr>
          <p:cNvPr id="5" name="Title 1"/>
          <p:cNvSpPr>
            <a:spLocks noGrp="1"/>
          </p:cNvSpPr>
          <p:nvPr>
            <p:ph type="title"/>
          </p:nvPr>
        </p:nvSpPr>
        <p:spPr>
          <a:xfrm>
            <a:off x="0" y="4761"/>
            <a:ext cx="9144000" cy="766559"/>
          </a:xfrm>
        </p:spPr>
        <p:txBody>
          <a:bodyPr>
            <a:noAutofit/>
          </a:bodyPr>
          <a:lstStyle/>
          <a:p>
            <a:pPr fontAlgn="ctr"/>
            <a:r>
              <a:rPr lang="en-US" sz="2400" dirty="0">
                <a:latin typeface="+mn-lt"/>
                <a:cs typeface="Arial"/>
              </a:rPr>
              <a:t>1.3 S.3 </a:t>
            </a:r>
            <a:r>
              <a:rPr lang="en-GB" sz="2400" dirty="0">
                <a:solidFill>
                  <a:srgbClr val="000000"/>
                </a:solidFill>
                <a:latin typeface="+mn-lt"/>
                <a:ea typeface="ＭＳ 明朝"/>
                <a:cs typeface="Arial"/>
              </a:rPr>
              <a:t>Analysis of the falsification of the </a:t>
            </a:r>
            <a:r>
              <a:rPr lang="en-GB" sz="2400" dirty="0" err="1">
                <a:solidFill>
                  <a:srgbClr val="000000"/>
                </a:solidFill>
                <a:latin typeface="+mn-lt"/>
                <a:ea typeface="ＭＳ 明朝"/>
                <a:cs typeface="Arial"/>
              </a:rPr>
              <a:t>Davson-Danielli</a:t>
            </a:r>
            <a:r>
              <a:rPr lang="en-GB" sz="2400" dirty="0">
                <a:solidFill>
                  <a:srgbClr val="000000"/>
                </a:solidFill>
                <a:latin typeface="+mn-lt"/>
                <a:ea typeface="ＭＳ 明朝"/>
                <a:cs typeface="Arial"/>
              </a:rPr>
              <a:t> model that led to the Singer-Nicolson model.</a:t>
            </a:r>
            <a:endParaRPr lang="en-US" sz="2400" dirty="0">
              <a:solidFill>
                <a:srgbClr val="000000"/>
              </a:solidFill>
              <a:latin typeface="+mn-lt"/>
              <a:cs typeface="Arial"/>
            </a:endParaRPr>
          </a:p>
        </p:txBody>
      </p:sp>
      <p:sp>
        <p:nvSpPr>
          <p:cNvPr id="3" name="Rectangle 2"/>
          <p:cNvSpPr/>
          <p:nvPr/>
        </p:nvSpPr>
        <p:spPr>
          <a:xfrm>
            <a:off x="279400" y="1402296"/>
            <a:ext cx="8582212" cy="1785104"/>
          </a:xfrm>
          <a:prstGeom prst="rect">
            <a:avLst/>
          </a:prstGeom>
        </p:spPr>
        <p:txBody>
          <a:bodyPr wrap="square">
            <a:spAutoFit/>
          </a:bodyPr>
          <a:lstStyle/>
          <a:p>
            <a:pPr lvl="0"/>
            <a:r>
              <a:rPr lang="en-GB" sz="2000" b="1" dirty="0"/>
              <a:t>Key features of the current model: </a:t>
            </a:r>
          </a:p>
          <a:p>
            <a:pPr marL="285750" lvl="0" indent="-285750">
              <a:buFont typeface="Arial"/>
              <a:buChar char="•"/>
            </a:pPr>
            <a:r>
              <a:rPr lang="en-GB" dirty="0"/>
              <a:t>Phospholipid molecules form a bilayer - phospholipids are fluid and move laterally</a:t>
            </a:r>
            <a:endParaRPr lang="en-US" dirty="0"/>
          </a:p>
          <a:p>
            <a:pPr marL="285750" lvl="0" indent="-285750">
              <a:buFont typeface="Arial"/>
              <a:buChar char="•"/>
            </a:pPr>
            <a:r>
              <a:rPr lang="en-GB" dirty="0"/>
              <a:t>Peripheral proteins are bound to either the inner or outer surface of the membrane</a:t>
            </a:r>
            <a:endParaRPr lang="en-US" dirty="0"/>
          </a:p>
          <a:p>
            <a:pPr marL="285750" lvl="0" indent="-285750">
              <a:buFont typeface="Arial"/>
              <a:buChar char="•"/>
            </a:pPr>
            <a:r>
              <a:rPr lang="en-GB" dirty="0"/>
              <a:t>Integral proteins - permeate the surface of the membrane</a:t>
            </a:r>
            <a:endParaRPr lang="en-US" dirty="0"/>
          </a:p>
          <a:p>
            <a:pPr marL="285750" lvl="0" indent="-285750">
              <a:buFont typeface="Arial"/>
              <a:buChar char="•"/>
            </a:pPr>
            <a:r>
              <a:rPr lang="en-GB" dirty="0"/>
              <a:t>The membrane is a fluid mosaic of phospholipids and proteins</a:t>
            </a:r>
            <a:endParaRPr lang="en-US" dirty="0"/>
          </a:p>
          <a:p>
            <a:pPr marL="285750" lvl="0" indent="-285750">
              <a:buFont typeface="Arial"/>
              <a:buChar char="•"/>
            </a:pPr>
            <a:r>
              <a:rPr lang="en-GB" dirty="0"/>
              <a:t>Proteins can move laterally along membrane</a:t>
            </a:r>
            <a:endParaRPr lang="en-US" dirty="0"/>
          </a:p>
        </p:txBody>
      </p:sp>
    </p:spTree>
    <p:extLst>
      <p:ext uri="{BB962C8B-B14F-4D97-AF65-F5344CB8AC3E}">
        <p14:creationId xmlns:p14="http://schemas.microsoft.com/office/powerpoint/2010/main" val="3215422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879"/>
          <a:stretch/>
        </p:blipFill>
        <p:spPr bwMode="auto">
          <a:xfrm>
            <a:off x="0" y="958055"/>
            <a:ext cx="9144000" cy="589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0" y="0"/>
            <a:ext cx="9144000" cy="950563"/>
          </a:xfrm>
        </p:spPr>
        <p:txBody>
          <a:bodyPr>
            <a:noAutofit/>
          </a:bodyPr>
          <a:lstStyle/>
          <a:p>
            <a:pPr fontAlgn="ctr"/>
            <a:r>
              <a:rPr lang="en-US" sz="2400" dirty="0">
                <a:latin typeface="+mn-lt"/>
                <a:cs typeface="Arial"/>
              </a:rPr>
              <a:t/>
            </a:r>
            <a:br>
              <a:rPr lang="en-US" sz="2400" dirty="0">
                <a:latin typeface="+mn-lt"/>
                <a:cs typeface="Arial"/>
              </a:rPr>
            </a:br>
            <a:r>
              <a:rPr lang="en-US" sz="2400" dirty="0">
                <a:latin typeface="+mn-lt"/>
                <a:cs typeface="Arial"/>
              </a:rPr>
              <a:t>1.3 U.2 Membrane proteins are diverse in terms of structure, position in the membrane and function.     </a:t>
            </a:r>
            <a:r>
              <a:rPr lang="en-US" sz="2800" dirty="0">
                <a:latin typeface="+mn-lt"/>
                <a:cs typeface="Arial"/>
              </a:rPr>
              <a:t/>
            </a:r>
            <a:br>
              <a:rPr lang="en-US" sz="2800" dirty="0">
                <a:latin typeface="+mn-lt"/>
                <a:cs typeface="Arial"/>
              </a:rPr>
            </a:br>
            <a:endParaRPr lang="en-US" sz="2800" dirty="0">
              <a:solidFill>
                <a:srgbClr val="000000"/>
              </a:solidFill>
              <a:latin typeface="+mn-lt"/>
              <a:cs typeface="Arial"/>
            </a:endParaRPr>
          </a:p>
        </p:txBody>
      </p:sp>
    </p:spTree>
    <p:extLst>
      <p:ext uri="{BB962C8B-B14F-4D97-AF65-F5344CB8AC3E}">
        <p14:creationId xmlns:p14="http://schemas.microsoft.com/office/powerpoint/2010/main" val="27446893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2674" y="380999"/>
            <a:ext cx="7975600" cy="830997"/>
          </a:xfrm>
          <a:prstGeom prst="rect">
            <a:avLst/>
          </a:prstGeom>
          <a:solidFill>
            <a:schemeClr val="tx1">
              <a:alpha val="44000"/>
            </a:schemeClr>
          </a:solidFill>
        </p:spPr>
        <p:txBody>
          <a:bodyPr wrap="square" rtlCol="0">
            <a:spAutoFit/>
          </a:bodyPr>
          <a:lstStyle/>
          <a:p>
            <a:pPr defTabSz="914400"/>
            <a:r>
              <a:rPr lang="en-AU" sz="2400" b="1" dirty="0">
                <a:solidFill>
                  <a:prstClr val="white"/>
                </a:solidFill>
              </a:rPr>
              <a:t>Protein channels:</a:t>
            </a:r>
            <a:r>
              <a:rPr lang="en-AU" sz="2400" dirty="0">
                <a:solidFill>
                  <a:prstClr val="white"/>
                </a:solidFill>
              </a:rPr>
              <a:t> Allow or help ions and large molecules to pass through the membrane by facilitated diffusion</a:t>
            </a:r>
            <a:endParaRPr lang="en-AU" sz="2400" b="1" dirty="0">
              <a:solidFill>
                <a:prstClr val="white"/>
              </a:solidFill>
            </a:endParaRPr>
          </a:p>
        </p:txBody>
      </p:sp>
      <p:sp>
        <p:nvSpPr>
          <p:cNvPr id="4" name="TextBox 3"/>
          <p:cNvSpPr txBox="1"/>
          <p:nvPr/>
        </p:nvSpPr>
        <p:spPr>
          <a:xfrm>
            <a:off x="201474" y="0"/>
            <a:ext cx="527957" cy="923330"/>
          </a:xfrm>
          <a:prstGeom prst="rect">
            <a:avLst/>
          </a:prstGeom>
          <a:noFill/>
        </p:spPr>
        <p:txBody>
          <a:bodyPr wrap="square" rtlCol="0">
            <a:spAutoFit/>
          </a:bodyPr>
          <a:lstStyle/>
          <a:p>
            <a:pPr defTabSz="914400"/>
            <a:r>
              <a:rPr lang="en-AU" sz="5400" dirty="0">
                <a:solidFill>
                  <a:prstClr val="white"/>
                </a:solidFill>
              </a:rPr>
              <a:t>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52" y="2145203"/>
            <a:ext cx="8113486" cy="4562519"/>
          </a:xfrm>
          <a:prstGeom prst="rect">
            <a:avLst/>
          </a:prstGeom>
        </p:spPr>
      </p:pic>
      <p:sp>
        <p:nvSpPr>
          <p:cNvPr id="6" name="TextBox 5"/>
          <p:cNvSpPr txBox="1"/>
          <p:nvPr/>
        </p:nvSpPr>
        <p:spPr>
          <a:xfrm>
            <a:off x="346617" y="1129540"/>
            <a:ext cx="17917726" cy="2739211"/>
          </a:xfrm>
          <a:prstGeom prst="rect">
            <a:avLst/>
          </a:prstGeom>
          <a:noFill/>
        </p:spPr>
        <p:txBody>
          <a:bodyPr wrap="none" rtlCol="0">
            <a:spAutoFit/>
          </a:bodyPr>
          <a:lstStyle/>
          <a:p>
            <a:pPr defTabSz="914400"/>
            <a:r>
              <a:rPr lang="en-US" sz="6000" b="1" dirty="0" smtClean="0"/>
              <a:t>T</a:t>
            </a:r>
            <a:r>
              <a:rPr lang="en-US" sz="4400" b="1" dirty="0" smtClean="0"/>
              <a:t>ransport </a:t>
            </a:r>
            <a:r>
              <a:rPr lang="en-AU" sz="2400" b="1" dirty="0">
                <a:solidFill>
                  <a:prstClr val="black"/>
                </a:solidFill>
              </a:rPr>
              <a:t>Protein channels act as protein Pumps move ions across the membrane to create and maintain concentration gradients.</a:t>
            </a:r>
          </a:p>
          <a:p>
            <a:pPr defTabSz="914400"/>
            <a:endParaRPr lang="en-AU" sz="2400" b="1" dirty="0">
              <a:solidFill>
                <a:prstClr val="black"/>
              </a:solidFill>
            </a:endParaRPr>
          </a:p>
          <a:p>
            <a:pPr defTabSz="914400"/>
            <a:r>
              <a:rPr lang="en-AU" sz="2400" b="1" dirty="0">
                <a:solidFill>
                  <a:prstClr val="black"/>
                </a:solidFill>
              </a:rPr>
              <a:t>They require energy (ATP) to carry out </a:t>
            </a:r>
            <a:r>
              <a:rPr lang="en-AU" sz="4400" dirty="0">
                <a:solidFill>
                  <a:prstClr val="black"/>
                </a:solidFill>
              </a:rPr>
              <a:t>this </a:t>
            </a:r>
            <a:r>
              <a:rPr lang="en-AU" sz="4400" b="1" dirty="0">
                <a:solidFill>
                  <a:prstClr val="black"/>
                </a:solidFill>
              </a:rPr>
              <a:t>active transport</a:t>
            </a:r>
            <a:endParaRPr lang="en-AU" sz="4400" dirty="0">
              <a:solidFill>
                <a:prstClr val="black"/>
              </a:solidFill>
            </a:endParaRPr>
          </a:p>
          <a:p>
            <a:endParaRPr lang="en-US" sz="4400" b="1" dirty="0"/>
          </a:p>
        </p:txBody>
      </p:sp>
    </p:spTree>
    <p:extLst>
      <p:ext uri="{BB962C8B-B14F-4D97-AF65-F5344CB8AC3E}">
        <p14:creationId xmlns:p14="http://schemas.microsoft.com/office/powerpoint/2010/main" val="368461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211"/>
            <a:ext cx="9183600" cy="6858000"/>
          </a:xfrm>
          <a:prstGeom prst="rect">
            <a:avLst/>
          </a:prstGeom>
        </p:spPr>
      </p:pic>
      <p:sp>
        <p:nvSpPr>
          <p:cNvPr id="2" name="Title 1"/>
          <p:cNvSpPr>
            <a:spLocks noGrp="1"/>
          </p:cNvSpPr>
          <p:nvPr>
            <p:ph type="title"/>
          </p:nvPr>
        </p:nvSpPr>
        <p:spPr/>
        <p:txBody>
          <a:bodyPr>
            <a:noAutofit/>
          </a:bodyPr>
          <a:lstStyle/>
          <a:p>
            <a:r>
              <a:rPr lang="en-US" sz="2400" dirty="0">
                <a:latin typeface="Arial"/>
                <a:cs typeface="Arial"/>
              </a:rPr>
              <a:t>1.1.A1 Questioning 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endParaRPr lang="en-US" sz="2400" dirty="0"/>
          </a:p>
        </p:txBody>
      </p:sp>
      <p:sp>
        <p:nvSpPr>
          <p:cNvPr id="3" name="Content Placeholder 2"/>
          <p:cNvSpPr>
            <a:spLocks noGrp="1"/>
          </p:cNvSpPr>
          <p:nvPr>
            <p:ph idx="1"/>
          </p:nvPr>
        </p:nvSpPr>
        <p:spPr>
          <a:xfrm>
            <a:off x="87157" y="1228279"/>
            <a:ext cx="3934622" cy="3852182"/>
          </a:xfrm>
        </p:spPr>
        <p:txBody>
          <a:bodyPr>
            <a:normAutofit fontScale="62500" lnSpcReduction="20000"/>
          </a:bodyPr>
          <a:lstStyle/>
          <a:p>
            <a:pPr marL="0" indent="0">
              <a:buNone/>
            </a:pPr>
            <a:r>
              <a:rPr lang="en-US" dirty="0" err="1">
                <a:latin typeface="Arial"/>
                <a:cs typeface="Arial"/>
              </a:rPr>
              <a:t>aseptate</a:t>
            </a:r>
            <a:r>
              <a:rPr lang="en-US" dirty="0">
                <a:latin typeface="Arial"/>
                <a:cs typeface="Arial"/>
              </a:rPr>
              <a:t> fungal hyphae</a:t>
            </a:r>
          </a:p>
          <a:p>
            <a:r>
              <a:rPr lang="en-US" sz="2800" dirty="0"/>
              <a:t>challenges the idea that a cell is a single unit.</a:t>
            </a:r>
          </a:p>
          <a:p>
            <a:r>
              <a:rPr lang="en-US" sz="2800" dirty="0"/>
              <a:t>Fungal hyphae are again </a:t>
            </a:r>
            <a:r>
              <a:rPr lang="en-US" sz="2800" b="1" dirty="0"/>
              <a:t>very large</a:t>
            </a:r>
            <a:r>
              <a:rPr lang="en-US" sz="2800" dirty="0"/>
              <a:t> with many nuclei and a continuous cytoplasm</a:t>
            </a:r>
          </a:p>
          <a:p>
            <a:r>
              <a:rPr lang="en-US" sz="2800" dirty="0"/>
              <a:t>The tubular system of hyphae form dense networks called mycelium</a:t>
            </a:r>
          </a:p>
          <a:p>
            <a:r>
              <a:rPr lang="en-US" sz="2800" dirty="0"/>
              <a:t>Like muscle cells they are </a:t>
            </a:r>
            <a:r>
              <a:rPr lang="en-US" sz="2800" b="1" dirty="0"/>
              <a:t>multi-nucleated</a:t>
            </a:r>
          </a:p>
          <a:p>
            <a:r>
              <a:rPr lang="en-US" sz="2800" dirty="0"/>
              <a:t>They have </a:t>
            </a:r>
            <a:r>
              <a:rPr lang="en-US" sz="2800" b="1" dirty="0"/>
              <a:t>cell walls composed of chitin</a:t>
            </a:r>
          </a:p>
          <a:p>
            <a:r>
              <a:rPr lang="en-US" sz="2800" dirty="0"/>
              <a:t>The </a:t>
            </a:r>
            <a:r>
              <a:rPr lang="en-US" sz="2800" b="1" dirty="0"/>
              <a:t>cytoplasm is continuous along the hyphae </a:t>
            </a:r>
            <a:r>
              <a:rPr lang="en-US" sz="2800" dirty="0"/>
              <a:t>with no end cell wall or membrane</a:t>
            </a:r>
          </a:p>
        </p:txBody>
      </p:sp>
      <p:pic>
        <p:nvPicPr>
          <p:cNvPr id="4" name="Picture 3" descr="C4B.ico">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249" y="4706898"/>
            <a:ext cx="373563" cy="373563"/>
          </a:xfrm>
          <a:prstGeom prst="rect">
            <a:avLst/>
          </a:prstGeom>
        </p:spPr>
      </p:pic>
      <p:sp>
        <p:nvSpPr>
          <p:cNvPr id="7" name="TextBox 6"/>
          <p:cNvSpPr txBox="1"/>
          <p:nvPr/>
        </p:nvSpPr>
        <p:spPr>
          <a:xfrm>
            <a:off x="4318166" y="6611779"/>
            <a:ext cx="4865434" cy="246221"/>
          </a:xfrm>
          <a:prstGeom prst="rect">
            <a:avLst/>
          </a:prstGeom>
          <a:noFill/>
        </p:spPr>
        <p:txBody>
          <a:bodyPr wrap="none" rtlCol="0">
            <a:spAutoFit/>
          </a:bodyPr>
          <a:lstStyle/>
          <a:p>
            <a:r>
              <a:rPr lang="en-US" sz="1000" dirty="0"/>
              <a:t>Source: </a:t>
            </a:r>
            <a:r>
              <a:rPr lang="en-US" sz="1000" dirty="0">
                <a:hlinkClick r:id="rId5"/>
              </a:rPr>
              <a:t>http://</a:t>
            </a:r>
            <a:r>
              <a:rPr lang="en-US" sz="1000" dirty="0" err="1">
                <a:hlinkClick r:id="rId5"/>
              </a:rPr>
              <a:t>www.apsnet.org</a:t>
            </a:r>
            <a:r>
              <a:rPr lang="en-US" sz="1000" dirty="0">
                <a:hlinkClick r:id="rId5"/>
              </a:rPr>
              <a:t>/</a:t>
            </a:r>
            <a:r>
              <a:rPr lang="en-US" sz="1000" dirty="0" err="1">
                <a:hlinkClick r:id="rId5"/>
              </a:rPr>
              <a:t>edcenter</a:t>
            </a:r>
            <a:r>
              <a:rPr lang="en-US" sz="1000" dirty="0">
                <a:hlinkClick r:id="rId5"/>
              </a:rPr>
              <a:t>/</a:t>
            </a:r>
            <a:r>
              <a:rPr lang="en-US" sz="1000" dirty="0" err="1">
                <a:hlinkClick r:id="rId5"/>
              </a:rPr>
              <a:t>intropp</a:t>
            </a:r>
            <a:r>
              <a:rPr lang="en-US" sz="1000" dirty="0">
                <a:hlinkClick r:id="rId5"/>
              </a:rPr>
              <a:t>/</a:t>
            </a:r>
            <a:r>
              <a:rPr lang="en-US" sz="1000" dirty="0" err="1">
                <a:hlinkClick r:id="rId5"/>
              </a:rPr>
              <a:t>pathogengroups</a:t>
            </a:r>
            <a:r>
              <a:rPr lang="en-US" sz="1000" dirty="0">
                <a:hlinkClick r:id="rId5"/>
              </a:rPr>
              <a:t>/pages/</a:t>
            </a:r>
            <a:r>
              <a:rPr lang="en-US" sz="1000" dirty="0" err="1">
                <a:hlinkClick r:id="rId5"/>
              </a:rPr>
              <a:t>introfungi.aspx</a:t>
            </a:r>
            <a:r>
              <a:rPr lang="en-US" sz="1000" dirty="0"/>
              <a:t> </a:t>
            </a:r>
          </a:p>
        </p:txBody>
      </p:sp>
    </p:spTree>
    <p:extLst>
      <p:ext uri="{BB962C8B-B14F-4D97-AF65-F5344CB8AC3E}">
        <p14:creationId xmlns:p14="http://schemas.microsoft.com/office/powerpoint/2010/main" val="22158642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8629" y="431799"/>
            <a:ext cx="3911600" cy="3046988"/>
          </a:xfrm>
          <a:prstGeom prst="rect">
            <a:avLst/>
          </a:prstGeom>
          <a:noFill/>
        </p:spPr>
        <p:txBody>
          <a:bodyPr wrap="square" rtlCol="0">
            <a:spAutoFit/>
          </a:bodyPr>
          <a:lstStyle/>
          <a:p>
            <a:pPr defTabSz="914400"/>
            <a:r>
              <a:rPr lang="en-AU" sz="2400" b="1" dirty="0">
                <a:solidFill>
                  <a:prstClr val="black"/>
                </a:solidFill>
              </a:rPr>
              <a:t>Protein channels act as protein Pumps</a:t>
            </a:r>
            <a:r>
              <a:rPr lang="en-AU" sz="2400" dirty="0">
                <a:solidFill>
                  <a:prstClr val="black"/>
                </a:solidFill>
              </a:rPr>
              <a:t> move ions across the membrane to create and maintain concentration gradients.</a:t>
            </a:r>
          </a:p>
          <a:p>
            <a:pPr defTabSz="914400"/>
            <a:endParaRPr lang="en-AU" sz="2400" b="1" dirty="0">
              <a:solidFill>
                <a:prstClr val="black"/>
              </a:solidFill>
            </a:endParaRPr>
          </a:p>
          <a:p>
            <a:pPr defTabSz="914400"/>
            <a:r>
              <a:rPr lang="en-AU" sz="2400" dirty="0">
                <a:solidFill>
                  <a:prstClr val="black"/>
                </a:solidFill>
              </a:rPr>
              <a:t>They require energy (ATP) to carry out this </a:t>
            </a:r>
            <a:r>
              <a:rPr lang="en-AU" sz="2400" b="1" dirty="0">
                <a:solidFill>
                  <a:prstClr val="black"/>
                </a:solidFill>
              </a:rPr>
              <a:t>active transport</a:t>
            </a:r>
            <a:endParaRPr lang="en-AU" sz="2400" dirty="0">
              <a:solidFill>
                <a:prstClr val="black"/>
              </a:solidFill>
            </a:endParaRPr>
          </a:p>
        </p:txBody>
      </p:sp>
      <p:sp>
        <p:nvSpPr>
          <p:cNvPr id="3" name="Rectangle 2"/>
          <p:cNvSpPr/>
          <p:nvPr/>
        </p:nvSpPr>
        <p:spPr>
          <a:xfrm>
            <a:off x="5740400" y="6609807"/>
            <a:ext cx="3403600" cy="276999"/>
          </a:xfrm>
          <a:prstGeom prst="rect">
            <a:avLst/>
          </a:prstGeom>
        </p:spPr>
        <p:txBody>
          <a:bodyPr wrap="square">
            <a:spAutoFit/>
          </a:bodyPr>
          <a:lstStyle/>
          <a:p>
            <a:pPr defTabSz="914400"/>
            <a:r>
              <a:rPr lang="en-AU" sz="1200" dirty="0">
                <a:solidFill>
                  <a:prstClr val="black"/>
                </a:solidFill>
                <a:hlinkClick r:id="rId3"/>
              </a:rPr>
              <a:t>http://www.flickr.com/photos/erix/298857080/</a:t>
            </a:r>
            <a:endParaRPr lang="en-AU" sz="1200" dirty="0">
              <a:solidFill>
                <a:prstClr val="black"/>
              </a:solidFill>
            </a:endParaRPr>
          </a:p>
        </p:txBody>
      </p:sp>
      <p:sp>
        <p:nvSpPr>
          <p:cNvPr id="4" name="TextBox 3"/>
          <p:cNvSpPr txBox="1"/>
          <p:nvPr/>
        </p:nvSpPr>
        <p:spPr>
          <a:xfrm>
            <a:off x="0" y="0"/>
            <a:ext cx="527957" cy="923330"/>
          </a:xfrm>
          <a:prstGeom prst="rect">
            <a:avLst/>
          </a:prstGeom>
          <a:noFill/>
        </p:spPr>
        <p:txBody>
          <a:bodyPr wrap="square" rtlCol="0">
            <a:spAutoFit/>
          </a:bodyPr>
          <a:lstStyle/>
          <a:p>
            <a:pPr defTabSz="914400"/>
            <a:r>
              <a:rPr lang="en-AU" sz="5400" dirty="0">
                <a:solidFill>
                  <a:prstClr val="black"/>
                </a:solidFill>
              </a:rPr>
              <a:t>1</a:t>
            </a:r>
          </a:p>
        </p:txBody>
      </p:sp>
      <p:sp>
        <p:nvSpPr>
          <p:cNvPr id="5" name="TextBox 4"/>
          <p:cNvSpPr txBox="1"/>
          <p:nvPr/>
        </p:nvSpPr>
        <p:spPr>
          <a:xfrm rot="18269886">
            <a:off x="754743" y="4256538"/>
            <a:ext cx="1553028" cy="646331"/>
          </a:xfrm>
          <a:prstGeom prst="rect">
            <a:avLst/>
          </a:prstGeom>
          <a:noFill/>
        </p:spPr>
        <p:txBody>
          <a:bodyPr wrap="square" rtlCol="0">
            <a:spAutoFit/>
          </a:bodyPr>
          <a:lstStyle/>
          <a:p>
            <a:pPr defTabSz="914400"/>
            <a:r>
              <a:rPr lang="en-AU" sz="3600" b="1" dirty="0">
                <a:solidFill>
                  <a:prstClr val="black"/>
                </a:solidFill>
              </a:rPr>
              <a:t>ATP</a:t>
            </a:r>
          </a:p>
        </p:txBody>
      </p:sp>
    </p:spTree>
    <p:extLst>
      <p:ext uri="{BB962C8B-B14F-4D97-AF65-F5344CB8AC3E}">
        <p14:creationId xmlns:p14="http://schemas.microsoft.com/office/powerpoint/2010/main" val="1025880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youcandoit.co.in/wp-content/uploads/2014/03/men-shaking-h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37" y="350313"/>
            <a:ext cx="9144000" cy="6761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495" y="4906749"/>
            <a:ext cx="5315856" cy="1569660"/>
          </a:xfrm>
          <a:prstGeom prst="rect">
            <a:avLst/>
          </a:prstGeom>
          <a:solidFill>
            <a:schemeClr val="tx1">
              <a:alpha val="44000"/>
            </a:schemeClr>
          </a:solidFill>
        </p:spPr>
        <p:txBody>
          <a:bodyPr wrap="square" rtlCol="0">
            <a:spAutoFit/>
          </a:bodyPr>
          <a:lstStyle/>
          <a:p>
            <a:pPr defTabSz="914400"/>
            <a:r>
              <a:rPr lang="en-AU" sz="2400" b="1" dirty="0" smtClean="0">
                <a:solidFill>
                  <a:srgbClr val="C00000"/>
                </a:solidFill>
              </a:rPr>
              <a:t>(</a:t>
            </a:r>
            <a:r>
              <a:rPr lang="en-AU" sz="2400" b="1" dirty="0">
                <a:solidFill>
                  <a:srgbClr val="C00000"/>
                </a:solidFill>
              </a:rPr>
              <a:t>Hormone Binding sites or hormone receptors)</a:t>
            </a:r>
            <a:r>
              <a:rPr lang="en-AU" sz="2400" dirty="0">
                <a:solidFill>
                  <a:srgbClr val="C00000"/>
                </a:solidFill>
              </a:rPr>
              <a:t> bind to specific hormones and start signalling processes to change the behaviour of the cell</a:t>
            </a:r>
            <a:endParaRPr lang="en-AU" sz="2400" b="1" dirty="0">
              <a:solidFill>
                <a:srgbClr val="C00000"/>
              </a:solidFill>
            </a:endParaRPr>
          </a:p>
        </p:txBody>
      </p:sp>
      <p:sp>
        <p:nvSpPr>
          <p:cNvPr id="7" name="TextBox 6"/>
          <p:cNvSpPr txBox="1"/>
          <p:nvPr/>
        </p:nvSpPr>
        <p:spPr>
          <a:xfrm>
            <a:off x="46494" y="30996"/>
            <a:ext cx="7050992" cy="1107996"/>
          </a:xfrm>
          <a:prstGeom prst="rect">
            <a:avLst/>
          </a:prstGeom>
          <a:noFill/>
        </p:spPr>
        <p:txBody>
          <a:bodyPr wrap="square" rtlCol="0">
            <a:spAutoFit/>
          </a:bodyPr>
          <a:lstStyle/>
          <a:p>
            <a:pPr defTabSz="914400"/>
            <a:r>
              <a:rPr lang="en-AU" sz="5400" b="1" dirty="0" smtClean="0">
                <a:solidFill>
                  <a:srgbClr val="C00000"/>
                </a:solidFill>
              </a:rPr>
              <a:t>2. </a:t>
            </a:r>
            <a:r>
              <a:rPr lang="en-AU" sz="6600" b="1" u="sng" dirty="0" smtClean="0">
                <a:solidFill>
                  <a:srgbClr val="C00000"/>
                </a:solidFill>
              </a:rPr>
              <a:t>R</a:t>
            </a:r>
            <a:r>
              <a:rPr lang="en-AU" sz="5400" b="1" dirty="0" smtClean="0">
                <a:solidFill>
                  <a:srgbClr val="C00000"/>
                </a:solidFill>
              </a:rPr>
              <a:t>eceptor </a:t>
            </a:r>
            <a:r>
              <a:rPr lang="en-AU" sz="5400" b="1" dirty="0">
                <a:solidFill>
                  <a:srgbClr val="C00000"/>
                </a:solidFill>
              </a:rPr>
              <a:t>Proteins</a:t>
            </a:r>
            <a:endParaRPr lang="en-AU" sz="5400" dirty="0">
              <a:solidFill>
                <a:srgbClr val="C00000"/>
              </a:solidFill>
            </a:endParaRPr>
          </a:p>
        </p:txBody>
      </p:sp>
      <p:sp>
        <p:nvSpPr>
          <p:cNvPr id="4" name="TextBox 3"/>
          <p:cNvSpPr txBox="1"/>
          <p:nvPr/>
        </p:nvSpPr>
        <p:spPr>
          <a:xfrm>
            <a:off x="5687878" y="6540285"/>
            <a:ext cx="2989921" cy="246221"/>
          </a:xfrm>
          <a:prstGeom prst="rect">
            <a:avLst/>
          </a:prstGeom>
          <a:noFill/>
        </p:spPr>
        <p:txBody>
          <a:bodyPr wrap="none" rtlCol="0">
            <a:spAutoFit/>
          </a:bodyPr>
          <a:lstStyle/>
          <a:p>
            <a:r>
              <a:rPr lang="en-US" sz="1000" b="1" dirty="0"/>
              <a:t>http://pixshark.com/two-people-shaking-hands.htm</a:t>
            </a:r>
          </a:p>
        </p:txBody>
      </p:sp>
    </p:spTree>
    <p:extLst>
      <p:ext uri="{BB962C8B-B14F-4D97-AF65-F5344CB8AC3E}">
        <p14:creationId xmlns:p14="http://schemas.microsoft.com/office/powerpoint/2010/main" val="3453889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upload.wikimedia.org/wikipedia/commons/6/6c/Old_Ship's_Anchor_outside_Harwich_Maritime_Museum_-_geograph.org.uk_-_549234.jpg"/>
          <p:cNvPicPr>
            <a:picLocks noChangeAspect="1" noChangeArrowheads="1"/>
          </p:cNvPicPr>
          <p:nvPr/>
        </p:nvPicPr>
        <p:blipFill rotWithShape="1">
          <a:blip r:embed="rId2">
            <a:extLst>
              <a:ext uri="{28A0092B-C50C-407E-A947-70E740481C1C}">
                <a14:useLocalDpi xmlns:a14="http://schemas.microsoft.com/office/drawing/2010/main" val="0"/>
              </a:ext>
            </a:extLst>
          </a:blip>
          <a:srcRect r="15966"/>
          <a:stretch/>
        </p:blipFill>
        <p:spPr bwMode="auto">
          <a:xfrm>
            <a:off x="0" y="30996"/>
            <a:ext cx="9144000" cy="6800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34498" y="6569638"/>
            <a:ext cx="6609502" cy="230832"/>
          </a:xfrm>
          <a:prstGeom prst="rect">
            <a:avLst/>
          </a:prstGeom>
          <a:noFill/>
        </p:spPr>
        <p:txBody>
          <a:bodyPr wrap="none" rtlCol="0">
            <a:spAutoFit/>
          </a:bodyPr>
          <a:lstStyle/>
          <a:p>
            <a:r>
              <a:rPr lang="en-US" sz="900" b="1" dirty="0"/>
              <a:t>http://commons.wikimedia.org/wiki/File:Old_Ship's_Anchor_outside_Harwich_Maritime_Museum_-_geograph.org.uk_-_549234.jpg</a:t>
            </a:r>
          </a:p>
        </p:txBody>
      </p:sp>
      <p:sp>
        <p:nvSpPr>
          <p:cNvPr id="2" name="TextBox 1"/>
          <p:cNvSpPr txBox="1"/>
          <p:nvPr/>
        </p:nvSpPr>
        <p:spPr>
          <a:xfrm>
            <a:off x="2815771" y="682651"/>
            <a:ext cx="7251313" cy="2431435"/>
          </a:xfrm>
          <a:prstGeom prst="rect">
            <a:avLst/>
          </a:prstGeom>
          <a:noFill/>
        </p:spPr>
        <p:txBody>
          <a:bodyPr wrap="square" rtlCol="0">
            <a:spAutoFit/>
          </a:bodyPr>
          <a:lstStyle/>
          <a:p>
            <a:r>
              <a:rPr lang="en-US" sz="8000" b="1" dirty="0" smtClean="0">
                <a:solidFill>
                  <a:srgbClr val="FFFF00"/>
                </a:solidFill>
              </a:rPr>
              <a:t>3. </a:t>
            </a:r>
            <a:r>
              <a:rPr lang="en-US" sz="8000" b="1" u="sng" dirty="0" smtClean="0">
                <a:solidFill>
                  <a:srgbClr val="FFFF00"/>
                </a:solidFill>
              </a:rPr>
              <a:t>A</a:t>
            </a:r>
            <a:r>
              <a:rPr lang="en-US" sz="5400" b="1" dirty="0" smtClean="0">
                <a:solidFill>
                  <a:srgbClr val="FFFF00"/>
                </a:solidFill>
              </a:rPr>
              <a:t>nchor</a:t>
            </a:r>
          </a:p>
          <a:p>
            <a:r>
              <a:rPr lang="en-US" sz="3600" b="1" dirty="0" smtClean="0">
                <a:solidFill>
                  <a:srgbClr val="FFFF00"/>
                </a:solidFill>
              </a:rPr>
              <a:t>Cytoskeleton </a:t>
            </a:r>
            <a:r>
              <a:rPr lang="en-US" sz="3600" b="1" dirty="0">
                <a:solidFill>
                  <a:srgbClr val="FFFF00"/>
                </a:solidFill>
              </a:rPr>
              <a:t>attachments and extracellular matrix</a:t>
            </a:r>
          </a:p>
        </p:txBody>
      </p:sp>
    </p:spTree>
    <p:extLst>
      <p:ext uri="{BB962C8B-B14F-4D97-AF65-F5344CB8AC3E}">
        <p14:creationId xmlns:p14="http://schemas.microsoft.com/office/powerpoint/2010/main" val="29474445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54" y="1673608"/>
            <a:ext cx="3420318" cy="514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1153" y="196280"/>
            <a:ext cx="7710715" cy="1477328"/>
          </a:xfrm>
          <a:prstGeom prst="rect">
            <a:avLst/>
          </a:prstGeom>
          <a:noFill/>
        </p:spPr>
        <p:txBody>
          <a:bodyPr wrap="square" rtlCol="0">
            <a:spAutoFit/>
          </a:bodyPr>
          <a:lstStyle/>
          <a:p>
            <a:pPr defTabSz="914400"/>
            <a:r>
              <a:rPr lang="en-AU" sz="6600" b="1" u="sng" dirty="0" smtClean="0">
                <a:solidFill>
                  <a:prstClr val="black"/>
                </a:solidFill>
              </a:rPr>
              <a:t>C</a:t>
            </a:r>
            <a:r>
              <a:rPr lang="en-AU" sz="4800" b="1" dirty="0" smtClean="0">
                <a:solidFill>
                  <a:prstClr val="black"/>
                </a:solidFill>
              </a:rPr>
              <a:t>ommunication(Cell </a:t>
            </a:r>
            <a:r>
              <a:rPr lang="en-AU" sz="4800" b="1" dirty="0">
                <a:solidFill>
                  <a:prstClr val="black"/>
                </a:solidFill>
              </a:rPr>
              <a:t>to </a:t>
            </a:r>
            <a:r>
              <a:rPr lang="en-AU" sz="4800" b="1" dirty="0" smtClean="0">
                <a:solidFill>
                  <a:prstClr val="black"/>
                </a:solidFill>
              </a:rPr>
              <a:t>cell) </a:t>
            </a:r>
            <a:r>
              <a:rPr lang="en-AU" sz="4800" b="1" dirty="0">
                <a:solidFill>
                  <a:prstClr val="black"/>
                </a:solidFill>
              </a:rPr>
              <a:t>:</a:t>
            </a:r>
            <a:endParaRPr lang="en-AU" sz="4800" dirty="0">
              <a:solidFill>
                <a:prstClr val="black"/>
              </a:solidFill>
            </a:endParaRPr>
          </a:p>
          <a:p>
            <a:pPr defTabSz="914400"/>
            <a:r>
              <a:rPr lang="en-AU" sz="2400" dirty="0">
                <a:solidFill>
                  <a:prstClr val="black"/>
                </a:solidFill>
              </a:rPr>
              <a:t>e.g. receptors for neurotransmitters at synapses</a:t>
            </a:r>
          </a:p>
        </p:txBody>
      </p:sp>
      <p:pic>
        <p:nvPicPr>
          <p:cNvPr id="1028" name="Picture 4" descr="http://opm.phar.umich.edu/images/png/2ks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286" y="2532743"/>
            <a:ext cx="2641600" cy="2641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41258" y="5174343"/>
            <a:ext cx="3055257" cy="646331"/>
          </a:xfrm>
          <a:prstGeom prst="rect">
            <a:avLst/>
          </a:prstGeom>
        </p:spPr>
        <p:txBody>
          <a:bodyPr wrap="square">
            <a:spAutoFit/>
          </a:bodyPr>
          <a:lstStyle/>
          <a:p>
            <a:pPr algn="ctr" defTabSz="914400"/>
            <a:r>
              <a:rPr lang="en-AU" b="1" dirty="0">
                <a:solidFill>
                  <a:prstClr val="black"/>
                </a:solidFill>
              </a:rPr>
              <a:t>Nicotinic acetylcholine receptor, beta2 subunit</a:t>
            </a:r>
          </a:p>
        </p:txBody>
      </p:sp>
      <p:sp>
        <p:nvSpPr>
          <p:cNvPr id="6" name="Rectangle 5"/>
          <p:cNvSpPr/>
          <p:nvPr/>
        </p:nvSpPr>
        <p:spPr>
          <a:xfrm>
            <a:off x="5638800" y="6396335"/>
            <a:ext cx="3505200" cy="461665"/>
          </a:xfrm>
          <a:prstGeom prst="rect">
            <a:avLst/>
          </a:prstGeom>
        </p:spPr>
        <p:txBody>
          <a:bodyPr wrap="square">
            <a:spAutoFit/>
          </a:bodyPr>
          <a:lstStyle/>
          <a:p>
            <a:pPr algn="r" defTabSz="914400"/>
            <a:r>
              <a:rPr lang="en-AU" sz="1200" dirty="0">
                <a:solidFill>
                  <a:prstClr val="black"/>
                </a:solidFill>
                <a:hlinkClick r:id="rId5"/>
              </a:rPr>
              <a:t>http://ifaketext.com/</a:t>
            </a:r>
            <a:endParaRPr lang="en-AU" sz="1200" dirty="0">
              <a:solidFill>
                <a:prstClr val="black"/>
              </a:solidFill>
            </a:endParaRPr>
          </a:p>
          <a:p>
            <a:pPr algn="r" defTabSz="914400"/>
            <a:r>
              <a:rPr lang="en-AU" sz="1200" dirty="0">
                <a:solidFill>
                  <a:prstClr val="black"/>
                </a:solidFill>
                <a:hlinkClick r:id="rId6"/>
              </a:rPr>
              <a:t>http://opm.phar.umich.edu/protein.php?pdbid=2ksr</a:t>
            </a:r>
            <a:endParaRPr lang="en-AU" sz="1200" dirty="0">
              <a:solidFill>
                <a:prstClr val="black"/>
              </a:solidFill>
            </a:endParaRPr>
          </a:p>
        </p:txBody>
      </p:sp>
      <p:sp>
        <p:nvSpPr>
          <p:cNvPr id="7" name="TextBox 6"/>
          <p:cNvSpPr txBox="1"/>
          <p:nvPr/>
        </p:nvSpPr>
        <p:spPr>
          <a:xfrm>
            <a:off x="7297057" y="2757714"/>
            <a:ext cx="1288143" cy="369332"/>
          </a:xfrm>
          <a:prstGeom prst="rect">
            <a:avLst/>
          </a:prstGeom>
          <a:noFill/>
        </p:spPr>
        <p:txBody>
          <a:bodyPr wrap="square" rtlCol="0">
            <a:spAutoFit/>
          </a:bodyPr>
          <a:lstStyle/>
          <a:p>
            <a:pPr defTabSz="914400"/>
            <a:r>
              <a:rPr lang="en-AU" dirty="0">
                <a:solidFill>
                  <a:prstClr val="black"/>
                </a:solidFill>
              </a:rPr>
              <a:t>Outside cell</a:t>
            </a:r>
          </a:p>
        </p:txBody>
      </p:sp>
      <p:sp>
        <p:nvSpPr>
          <p:cNvPr id="10" name="TextBox 9"/>
          <p:cNvSpPr txBox="1"/>
          <p:nvPr/>
        </p:nvSpPr>
        <p:spPr>
          <a:xfrm>
            <a:off x="7297056" y="4593771"/>
            <a:ext cx="1288143" cy="369332"/>
          </a:xfrm>
          <a:prstGeom prst="rect">
            <a:avLst/>
          </a:prstGeom>
          <a:noFill/>
        </p:spPr>
        <p:txBody>
          <a:bodyPr wrap="square" rtlCol="0">
            <a:spAutoFit/>
          </a:bodyPr>
          <a:lstStyle/>
          <a:p>
            <a:pPr defTabSz="914400"/>
            <a:r>
              <a:rPr lang="en-AU" dirty="0">
                <a:solidFill>
                  <a:prstClr val="black"/>
                </a:solidFill>
              </a:rPr>
              <a:t>Cytoplasm</a:t>
            </a:r>
          </a:p>
        </p:txBody>
      </p:sp>
      <p:sp>
        <p:nvSpPr>
          <p:cNvPr id="11" name="TextBox 10"/>
          <p:cNvSpPr txBox="1"/>
          <p:nvPr/>
        </p:nvSpPr>
        <p:spPr>
          <a:xfrm>
            <a:off x="7297054" y="3668877"/>
            <a:ext cx="1846945" cy="369332"/>
          </a:xfrm>
          <a:prstGeom prst="rect">
            <a:avLst/>
          </a:prstGeom>
          <a:noFill/>
        </p:spPr>
        <p:txBody>
          <a:bodyPr wrap="square" rtlCol="0">
            <a:spAutoFit/>
          </a:bodyPr>
          <a:lstStyle/>
          <a:p>
            <a:pPr defTabSz="914400"/>
            <a:r>
              <a:rPr lang="en-AU" dirty="0">
                <a:solidFill>
                  <a:prstClr val="black"/>
                </a:solidFill>
              </a:rPr>
              <a:t>Inside membrane</a:t>
            </a:r>
          </a:p>
        </p:txBody>
      </p:sp>
      <p:sp>
        <p:nvSpPr>
          <p:cNvPr id="12" name="TextBox 11"/>
          <p:cNvSpPr txBox="1"/>
          <p:nvPr/>
        </p:nvSpPr>
        <p:spPr>
          <a:xfrm>
            <a:off x="194124" y="292296"/>
            <a:ext cx="527957" cy="923330"/>
          </a:xfrm>
          <a:prstGeom prst="rect">
            <a:avLst/>
          </a:prstGeom>
          <a:noFill/>
        </p:spPr>
        <p:txBody>
          <a:bodyPr wrap="square" rtlCol="0">
            <a:spAutoFit/>
          </a:bodyPr>
          <a:lstStyle/>
          <a:p>
            <a:pPr defTabSz="914400"/>
            <a:r>
              <a:rPr lang="en-AU" sz="5400" dirty="0">
                <a:solidFill>
                  <a:prstClr val="black"/>
                </a:solidFill>
              </a:rPr>
              <a:t>4</a:t>
            </a:r>
          </a:p>
        </p:txBody>
      </p:sp>
    </p:spTree>
    <p:extLst>
      <p:ext uri="{BB962C8B-B14F-4D97-AF65-F5344CB8AC3E}">
        <p14:creationId xmlns:p14="http://schemas.microsoft.com/office/powerpoint/2010/main" val="40647514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901" y="6581001"/>
            <a:ext cx="3962400" cy="276999"/>
          </a:xfrm>
          <a:prstGeom prst="rect">
            <a:avLst/>
          </a:prstGeom>
        </p:spPr>
        <p:txBody>
          <a:bodyPr wrap="square">
            <a:spAutoFit/>
          </a:bodyPr>
          <a:lstStyle/>
          <a:p>
            <a:pPr defTabSz="914400"/>
            <a:r>
              <a:rPr lang="en-AU" sz="1200" dirty="0">
                <a:solidFill>
                  <a:prstClr val="black"/>
                </a:solidFill>
                <a:hlinkClick r:id="rId3"/>
              </a:rPr>
              <a:t>http://www.flickr.com/photos/silveraquarius/1395277674/</a:t>
            </a:r>
            <a:endParaRPr lang="en-AU" sz="1200" dirty="0">
              <a:solidFill>
                <a:prstClr val="black"/>
              </a:solidFill>
            </a:endParaRPr>
          </a:p>
        </p:txBody>
      </p:sp>
      <p:sp>
        <p:nvSpPr>
          <p:cNvPr id="3" name="TextBox 2"/>
          <p:cNvSpPr txBox="1"/>
          <p:nvPr/>
        </p:nvSpPr>
        <p:spPr>
          <a:xfrm>
            <a:off x="762000" y="461665"/>
            <a:ext cx="5348514" cy="1846659"/>
          </a:xfrm>
          <a:prstGeom prst="rect">
            <a:avLst/>
          </a:prstGeom>
          <a:noFill/>
        </p:spPr>
        <p:txBody>
          <a:bodyPr wrap="square" rtlCol="0">
            <a:spAutoFit/>
          </a:bodyPr>
          <a:lstStyle/>
          <a:p>
            <a:pPr defTabSz="914400"/>
            <a:r>
              <a:rPr lang="en-US" sz="6600" u="sng" dirty="0"/>
              <a:t>I</a:t>
            </a:r>
            <a:r>
              <a:rPr lang="en-US" sz="4800" dirty="0"/>
              <a:t>ntercellular </a:t>
            </a:r>
            <a:r>
              <a:rPr lang="en-US" sz="4800" dirty="0" err="1"/>
              <a:t>joinings</a:t>
            </a:r>
            <a:r>
              <a:rPr lang="en-US" sz="4800" dirty="0"/>
              <a:t> </a:t>
            </a:r>
            <a:r>
              <a:rPr lang="en-AU" sz="2400" dirty="0" smtClean="0">
                <a:solidFill>
                  <a:prstClr val="black"/>
                </a:solidFill>
              </a:rPr>
              <a:t>Cell </a:t>
            </a:r>
            <a:r>
              <a:rPr lang="en-AU" sz="2400" dirty="0">
                <a:solidFill>
                  <a:prstClr val="black"/>
                </a:solidFill>
              </a:rPr>
              <a:t>Adhesion Molecules</a:t>
            </a:r>
            <a:r>
              <a:rPr lang="en-AU" sz="2400" b="1" dirty="0">
                <a:solidFill>
                  <a:prstClr val="black"/>
                </a:solidFill>
              </a:rPr>
              <a:t>:</a:t>
            </a:r>
            <a:r>
              <a:rPr lang="en-AU" sz="2400" dirty="0">
                <a:solidFill>
                  <a:prstClr val="black"/>
                </a:solidFill>
              </a:rPr>
              <a:t> Enable cells to make tight connections to one another</a:t>
            </a:r>
            <a:endParaRPr lang="en-AU" sz="2400" b="1" dirty="0">
              <a:solidFill>
                <a:prstClr val="black"/>
              </a:solidFill>
            </a:endParaRPr>
          </a:p>
        </p:txBody>
      </p:sp>
      <p:sp>
        <p:nvSpPr>
          <p:cNvPr id="4" name="TextBox 3"/>
          <p:cNvSpPr txBox="1"/>
          <p:nvPr/>
        </p:nvSpPr>
        <p:spPr>
          <a:xfrm>
            <a:off x="5711301" y="3127829"/>
            <a:ext cx="3429000" cy="1200329"/>
          </a:xfrm>
          <a:prstGeom prst="rect">
            <a:avLst/>
          </a:prstGeom>
          <a:noFill/>
        </p:spPr>
        <p:txBody>
          <a:bodyPr wrap="square" rtlCol="0">
            <a:spAutoFit/>
          </a:bodyPr>
          <a:lstStyle/>
          <a:p>
            <a:pPr algn="r" defTabSz="914400"/>
            <a:r>
              <a:rPr lang="en-AU" sz="2400" dirty="0">
                <a:solidFill>
                  <a:prstClr val="black"/>
                </a:solidFill>
              </a:rPr>
              <a:t>	They may play a part in the immune response.</a:t>
            </a:r>
          </a:p>
        </p:txBody>
      </p:sp>
      <p:sp>
        <p:nvSpPr>
          <p:cNvPr id="5" name="TextBox 4"/>
          <p:cNvSpPr txBox="1"/>
          <p:nvPr/>
        </p:nvSpPr>
        <p:spPr>
          <a:xfrm>
            <a:off x="0" y="0"/>
            <a:ext cx="527957" cy="923330"/>
          </a:xfrm>
          <a:prstGeom prst="rect">
            <a:avLst/>
          </a:prstGeom>
          <a:noFill/>
        </p:spPr>
        <p:txBody>
          <a:bodyPr wrap="square" rtlCol="0">
            <a:spAutoFit/>
          </a:bodyPr>
          <a:lstStyle/>
          <a:p>
            <a:pPr defTabSz="914400"/>
            <a:r>
              <a:rPr lang="en-AU" sz="5400" dirty="0">
                <a:solidFill>
                  <a:prstClr val="black"/>
                </a:solidFill>
              </a:rPr>
              <a:t>5</a:t>
            </a:r>
          </a:p>
        </p:txBody>
      </p:sp>
    </p:spTree>
    <p:extLst>
      <p:ext uri="{BB962C8B-B14F-4D97-AF65-F5344CB8AC3E}">
        <p14:creationId xmlns:p14="http://schemas.microsoft.com/office/powerpoint/2010/main" val="25310080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pm.phar.umich.edu/images/png/3d59.png"/>
          <p:cNvPicPr>
            <a:picLocks noChangeAspect="1" noChangeArrowheads="1"/>
          </p:cNvPicPr>
          <p:nvPr/>
        </p:nvPicPr>
        <p:blipFill rotWithShape="1">
          <a:blip r:embed="rId3">
            <a:extLst>
              <a:ext uri="{28A0092B-C50C-407E-A947-70E740481C1C}">
                <a14:useLocalDpi xmlns:a14="http://schemas.microsoft.com/office/drawing/2010/main" val="0"/>
              </a:ext>
            </a:extLst>
          </a:blip>
          <a:srcRect l="6603"/>
          <a:stretch/>
        </p:blipFill>
        <p:spPr bwMode="auto">
          <a:xfrm>
            <a:off x="-1" y="0"/>
            <a:ext cx="533762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85141" y="4304268"/>
            <a:ext cx="2815771" cy="369332"/>
          </a:xfrm>
          <a:prstGeom prst="rect">
            <a:avLst/>
          </a:prstGeom>
          <a:noFill/>
        </p:spPr>
        <p:txBody>
          <a:bodyPr wrap="square" rtlCol="0">
            <a:spAutoFit/>
          </a:bodyPr>
          <a:lstStyle/>
          <a:p>
            <a:pPr defTabSz="914400"/>
            <a:r>
              <a:rPr lang="en-AU" dirty="0">
                <a:solidFill>
                  <a:prstClr val="black"/>
                </a:solidFill>
              </a:rPr>
              <a:t>Outer surface of membrane</a:t>
            </a:r>
          </a:p>
        </p:txBody>
      </p:sp>
      <p:sp>
        <p:nvSpPr>
          <p:cNvPr id="4" name="Rectangle 3"/>
          <p:cNvSpPr/>
          <p:nvPr/>
        </p:nvSpPr>
        <p:spPr>
          <a:xfrm>
            <a:off x="608013" y="4934635"/>
            <a:ext cx="3744232" cy="646331"/>
          </a:xfrm>
          <a:prstGeom prst="rect">
            <a:avLst/>
          </a:prstGeom>
        </p:spPr>
        <p:txBody>
          <a:bodyPr wrap="square">
            <a:spAutoFit/>
          </a:bodyPr>
          <a:lstStyle/>
          <a:p>
            <a:pPr algn="ctr" defTabSz="914400"/>
            <a:r>
              <a:rPr lang="en-AU" b="1" dirty="0">
                <a:solidFill>
                  <a:prstClr val="black"/>
                </a:solidFill>
              </a:rPr>
              <a:t>Plasma platelet activating factor acetylhydrolase</a:t>
            </a:r>
          </a:p>
        </p:txBody>
      </p:sp>
      <p:sp>
        <p:nvSpPr>
          <p:cNvPr id="8" name="TextBox 7"/>
          <p:cNvSpPr txBox="1"/>
          <p:nvPr/>
        </p:nvSpPr>
        <p:spPr>
          <a:xfrm>
            <a:off x="5116286" y="635000"/>
            <a:ext cx="3722914" cy="1477328"/>
          </a:xfrm>
          <a:prstGeom prst="rect">
            <a:avLst/>
          </a:prstGeom>
          <a:noFill/>
        </p:spPr>
        <p:txBody>
          <a:bodyPr wrap="square" rtlCol="0">
            <a:spAutoFit/>
          </a:bodyPr>
          <a:lstStyle/>
          <a:p>
            <a:pPr defTabSz="914400"/>
            <a:r>
              <a:rPr lang="en-AU" sz="6600" b="1" u="sng" dirty="0" smtClean="0">
                <a:solidFill>
                  <a:prstClr val="black"/>
                </a:solidFill>
              </a:rPr>
              <a:t>E</a:t>
            </a:r>
            <a:r>
              <a:rPr lang="en-AU" sz="4400" b="1" dirty="0" smtClean="0">
                <a:solidFill>
                  <a:prstClr val="black"/>
                </a:solidFill>
              </a:rPr>
              <a:t>nzymes</a:t>
            </a:r>
            <a:r>
              <a:rPr lang="en-AU" sz="2400" b="1" dirty="0" smtClean="0">
                <a:solidFill>
                  <a:prstClr val="black"/>
                </a:solidFill>
              </a:rPr>
              <a:t> </a:t>
            </a:r>
            <a:r>
              <a:rPr lang="en-AU" sz="2400" dirty="0">
                <a:solidFill>
                  <a:prstClr val="black"/>
                </a:solidFill>
              </a:rPr>
              <a:t>on the surface of the cell</a:t>
            </a:r>
          </a:p>
        </p:txBody>
      </p:sp>
      <p:sp>
        <p:nvSpPr>
          <p:cNvPr id="9" name="TextBox 8"/>
          <p:cNvSpPr txBox="1"/>
          <p:nvPr/>
        </p:nvSpPr>
        <p:spPr>
          <a:xfrm>
            <a:off x="0" y="0"/>
            <a:ext cx="527957" cy="923330"/>
          </a:xfrm>
          <a:prstGeom prst="rect">
            <a:avLst/>
          </a:prstGeom>
          <a:noFill/>
        </p:spPr>
        <p:txBody>
          <a:bodyPr wrap="square" rtlCol="0">
            <a:spAutoFit/>
          </a:bodyPr>
          <a:lstStyle/>
          <a:p>
            <a:pPr defTabSz="914400"/>
            <a:r>
              <a:rPr lang="en-AU" sz="5400" dirty="0">
                <a:solidFill>
                  <a:prstClr val="black"/>
                </a:solidFill>
              </a:rPr>
              <a:t>6</a:t>
            </a:r>
          </a:p>
        </p:txBody>
      </p:sp>
    </p:spTree>
    <p:extLst>
      <p:ext uri="{BB962C8B-B14F-4D97-AF65-F5344CB8AC3E}">
        <p14:creationId xmlns:p14="http://schemas.microsoft.com/office/powerpoint/2010/main" val="30167651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200" y="876300"/>
            <a:ext cx="8128000" cy="2527300"/>
          </a:xfrm>
          <a:prstGeom prst="rect">
            <a:avLst/>
          </a:prstGeom>
        </p:spPr>
      </p:pic>
      <p:sp>
        <p:nvSpPr>
          <p:cNvPr id="10" name="Rectangle 9"/>
          <p:cNvSpPr/>
          <p:nvPr/>
        </p:nvSpPr>
        <p:spPr>
          <a:xfrm>
            <a:off x="203200" y="3148042"/>
            <a:ext cx="8572500" cy="3139321"/>
          </a:xfrm>
          <a:prstGeom prst="rect">
            <a:avLst/>
          </a:prstGeom>
        </p:spPr>
        <p:txBody>
          <a:bodyPr wrap="square">
            <a:spAutoFit/>
          </a:bodyPr>
          <a:lstStyle/>
          <a:p>
            <a:r>
              <a:rPr lang="en-US" b="1" dirty="0"/>
              <a:t>T</a:t>
            </a:r>
            <a:r>
              <a:rPr lang="en-US" dirty="0"/>
              <a:t>ransport:  Protein channels (facilitated) and protein pumps (active)</a:t>
            </a:r>
          </a:p>
          <a:p>
            <a:endParaRPr lang="en-US" dirty="0"/>
          </a:p>
          <a:p>
            <a:r>
              <a:rPr lang="en-US" b="1" dirty="0"/>
              <a:t>R</a:t>
            </a:r>
            <a:r>
              <a:rPr lang="en-US" dirty="0"/>
              <a:t>eceptors:  Peptide-based hormones (insulin, glucagon, etc.)</a:t>
            </a:r>
          </a:p>
          <a:p>
            <a:endParaRPr lang="en-US" dirty="0"/>
          </a:p>
          <a:p>
            <a:r>
              <a:rPr lang="en-US" b="1" dirty="0"/>
              <a:t>A</a:t>
            </a:r>
            <a:r>
              <a:rPr lang="en-US" dirty="0"/>
              <a:t>nchorage:  Cytoskeleton attachments and extracellular matrix</a:t>
            </a:r>
          </a:p>
          <a:p>
            <a:endParaRPr lang="en-US" dirty="0"/>
          </a:p>
          <a:p>
            <a:r>
              <a:rPr lang="en-US" b="1" dirty="0"/>
              <a:t>C</a:t>
            </a:r>
            <a:r>
              <a:rPr lang="en-US" dirty="0"/>
              <a:t>ell to cell communication:  MHC proteins and antigens</a:t>
            </a:r>
          </a:p>
          <a:p>
            <a:endParaRPr lang="en-US" dirty="0"/>
          </a:p>
          <a:p>
            <a:r>
              <a:rPr lang="en-US" b="1" dirty="0"/>
              <a:t>I</a:t>
            </a:r>
            <a:r>
              <a:rPr lang="en-US" dirty="0"/>
              <a:t>ntercellular </a:t>
            </a:r>
            <a:r>
              <a:rPr lang="en-US" dirty="0" err="1"/>
              <a:t>joinings</a:t>
            </a:r>
            <a:r>
              <a:rPr lang="en-US" dirty="0"/>
              <a:t>:  Tight junctions and </a:t>
            </a:r>
            <a:r>
              <a:rPr lang="en-US" dirty="0" err="1"/>
              <a:t>plasmodesmata</a:t>
            </a:r>
            <a:endParaRPr lang="en-US" dirty="0"/>
          </a:p>
          <a:p>
            <a:endParaRPr lang="en-US" dirty="0"/>
          </a:p>
          <a:p>
            <a:r>
              <a:rPr lang="en-US" b="1" dirty="0"/>
              <a:t>E</a:t>
            </a:r>
            <a:r>
              <a:rPr lang="en-US" dirty="0"/>
              <a:t>nzymatic activity:  Metabolic pathways (e.g. electron transport chain)</a:t>
            </a:r>
          </a:p>
        </p:txBody>
      </p:sp>
      <p:sp>
        <p:nvSpPr>
          <p:cNvPr id="11" name="Rectangle 10"/>
          <p:cNvSpPr/>
          <p:nvPr/>
        </p:nvSpPr>
        <p:spPr>
          <a:xfrm>
            <a:off x="4572000" y="6593414"/>
            <a:ext cx="4572000" cy="246221"/>
          </a:xfrm>
          <a:prstGeom prst="rect">
            <a:avLst/>
          </a:prstGeom>
        </p:spPr>
        <p:txBody>
          <a:bodyPr>
            <a:spAutoFit/>
          </a:bodyPr>
          <a:lstStyle/>
          <a:p>
            <a:pPr algn="r"/>
            <a:r>
              <a:rPr lang="en-US" sz="1000" dirty="0">
                <a:hlinkClick r:id="rId3"/>
              </a:rPr>
              <a:t>http://</a:t>
            </a:r>
            <a:r>
              <a:rPr lang="en-US" sz="1000" dirty="0" err="1">
                <a:hlinkClick r:id="rId3"/>
              </a:rPr>
              <a:t>www.ib.bioninja.com.au</a:t>
            </a:r>
            <a:r>
              <a:rPr lang="en-US" sz="1000" dirty="0">
                <a:hlinkClick r:id="rId3"/>
              </a:rPr>
              <a:t>/standard-level/topic-2-cells/24-membranes.html</a:t>
            </a:r>
            <a:endParaRPr lang="en-US" sz="1000" dirty="0"/>
          </a:p>
        </p:txBody>
      </p:sp>
      <p:pic>
        <p:nvPicPr>
          <p:cNvPr id="13" name="Picture 12">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5630"/>
            <a:ext cx="2108200" cy="382370"/>
          </a:xfrm>
          <a:prstGeom prst="rect">
            <a:avLst/>
          </a:prstGeom>
        </p:spPr>
      </p:pic>
    </p:spTree>
    <p:extLst>
      <p:ext uri="{BB962C8B-B14F-4D97-AF65-F5344CB8AC3E}">
        <p14:creationId xmlns:p14="http://schemas.microsoft.com/office/powerpoint/2010/main" val="525486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73" y="1141501"/>
            <a:ext cx="7836051" cy="557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71999" y="6581001"/>
            <a:ext cx="4572000" cy="276999"/>
          </a:xfrm>
          <a:prstGeom prst="rect">
            <a:avLst/>
          </a:prstGeom>
        </p:spPr>
        <p:txBody>
          <a:bodyPr>
            <a:spAutoFit/>
          </a:bodyPr>
          <a:lstStyle/>
          <a:p>
            <a:pPr algn="r"/>
            <a:r>
              <a:rPr lang="en-AU" sz="1200" dirty="0">
                <a:hlinkClick r:id="rId2"/>
              </a:rPr>
              <a:t>http://www.youtube.com/watch?v=w9VBHGNoFrY</a:t>
            </a:r>
            <a:endParaRPr lang="en-AU" sz="1200" dirty="0"/>
          </a:p>
        </p:txBody>
      </p:sp>
      <p:sp>
        <p:nvSpPr>
          <p:cNvPr id="5" name="Title 1"/>
          <p:cNvSpPr>
            <a:spLocks noGrp="1"/>
          </p:cNvSpPr>
          <p:nvPr>
            <p:ph type="title"/>
          </p:nvPr>
        </p:nvSpPr>
        <p:spPr>
          <a:xfrm>
            <a:off x="0" y="0"/>
            <a:ext cx="9144000" cy="976393"/>
          </a:xfrm>
        </p:spPr>
        <p:txBody>
          <a:bodyPr>
            <a:noAutofit/>
          </a:bodyPr>
          <a:lstStyle/>
          <a:p>
            <a:pPr fontAlgn="b"/>
            <a:r>
              <a:rPr lang="en-US" sz="2800" dirty="0">
                <a:latin typeface="+mn-lt"/>
                <a:cs typeface="Arial"/>
              </a:rPr>
              <a:t>1.3 S.1 Drawing of the fluid mosaic model.                   </a:t>
            </a:r>
            <a:endParaRPr lang="en-US" sz="2800" dirty="0">
              <a:solidFill>
                <a:srgbClr val="000000"/>
              </a:solidFill>
              <a:latin typeface="+mn-lt"/>
              <a:cs typeface="Arial"/>
            </a:endParaRPr>
          </a:p>
        </p:txBody>
      </p:sp>
    </p:spTree>
    <p:extLst>
      <p:ext uri="{BB962C8B-B14F-4D97-AF65-F5344CB8AC3E}">
        <p14:creationId xmlns:p14="http://schemas.microsoft.com/office/powerpoint/2010/main" val="20066878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t="18370" b="38850"/>
          <a:stretch/>
        </p:blipFill>
        <p:spPr bwMode="auto">
          <a:xfrm>
            <a:off x="-6812" y="912965"/>
            <a:ext cx="9150812" cy="5244357"/>
          </a:xfrm>
          <a:prstGeom prst="rect">
            <a:avLst/>
          </a:prstGeom>
          <a:noFill/>
          <a:ln w="9525">
            <a:noFill/>
            <a:round/>
            <a:headEnd/>
            <a:tailEnd/>
          </a:ln>
        </p:spPr>
      </p:pic>
      <p:sp>
        <p:nvSpPr>
          <p:cNvPr id="5" name="Title 1"/>
          <p:cNvSpPr txBox="1">
            <a:spLocks/>
          </p:cNvSpPr>
          <p:nvPr/>
        </p:nvSpPr>
        <p:spPr>
          <a:xfrm>
            <a:off x="1" y="1"/>
            <a:ext cx="9144000" cy="858648"/>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a:t>1.4 Membrane transport</a:t>
            </a:r>
            <a:endParaRPr lang="en-US" dirty="0"/>
          </a:p>
        </p:txBody>
      </p:sp>
      <p:sp>
        <p:nvSpPr>
          <p:cNvPr id="6" name="Subtitle 2"/>
          <p:cNvSpPr txBox="1">
            <a:spLocks/>
          </p:cNvSpPr>
          <p:nvPr/>
        </p:nvSpPr>
        <p:spPr>
          <a:xfrm>
            <a:off x="8963" y="6118412"/>
            <a:ext cx="9135037" cy="724815"/>
          </a:xfrm>
          <a:prstGeom prst="rect">
            <a:avLst/>
          </a:prstGeom>
          <a:solidFill>
            <a:schemeClr val="accent2">
              <a:lumMod val="40000"/>
              <a:lumOff val="60000"/>
              <a:alpha val="78000"/>
            </a:schemeClr>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Essential idea: Membranes control the composition of cells by active and passive transport.</a:t>
            </a:r>
            <a:endParaRPr lang="en-US" dirty="0"/>
          </a:p>
        </p:txBody>
      </p:sp>
      <p:sp>
        <p:nvSpPr>
          <p:cNvPr id="7" name="Rectangle 6"/>
          <p:cNvSpPr/>
          <p:nvPr/>
        </p:nvSpPr>
        <p:spPr>
          <a:xfrm>
            <a:off x="1" y="5751171"/>
            <a:ext cx="4572000" cy="261610"/>
          </a:xfrm>
          <a:prstGeom prst="rect">
            <a:avLst/>
          </a:prstGeom>
        </p:spPr>
        <p:txBody>
          <a:bodyPr>
            <a:spAutoFit/>
          </a:bodyPr>
          <a:lstStyle/>
          <a:p>
            <a:pPr>
              <a:tabLst>
                <a:tab pos="723900" algn="l"/>
                <a:tab pos="1447800" algn="l"/>
                <a:tab pos="2171700" algn="l"/>
                <a:tab pos="2895600" algn="l"/>
                <a:tab pos="3619500" algn="l"/>
                <a:tab pos="4343400" algn="l"/>
                <a:tab pos="5067300" algn="l"/>
                <a:tab pos="5791200" algn="l"/>
                <a:tab pos="6515100" algn="l"/>
              </a:tabLst>
            </a:pPr>
            <a:r>
              <a:rPr lang="en-GB" sz="1100" b="1" dirty="0">
                <a:solidFill>
                  <a:srgbClr val="00B0F0"/>
                </a:solidFill>
              </a:rPr>
              <a:t>http://onlinelibrary.wiley.com/doi/10.1002/bmb.20345/full#fig2</a:t>
            </a:r>
            <a:endParaRPr lang="en-GB" sz="1100" b="1" dirty="0">
              <a:solidFill>
                <a:srgbClr val="00B0F0"/>
              </a:solidFill>
              <a:hlinkClick r:id="rId3"/>
            </a:endParaRPr>
          </a:p>
        </p:txBody>
      </p:sp>
    </p:spTree>
    <p:extLst>
      <p:ext uri="{BB962C8B-B14F-4D97-AF65-F5344CB8AC3E}">
        <p14:creationId xmlns:p14="http://schemas.microsoft.com/office/powerpoint/2010/main" val="5715998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6794500" cy="871773"/>
          </a:xfrm>
          <a:solidFill>
            <a:schemeClr val="accent1">
              <a:lumMod val="40000"/>
              <a:lumOff val="60000"/>
              <a:alpha val="78000"/>
            </a:schemeClr>
          </a:solidFill>
        </p:spPr>
        <p:txBody>
          <a:bodyPr vert="horz" lIns="91440" tIns="45720" rIns="91440" bIns="45720" rtlCol="0" anchor="ctr">
            <a:normAutofit fontScale="90000"/>
          </a:bodyPr>
          <a:lstStyle/>
          <a:p>
            <a:r>
              <a:rPr lang="en-US" dirty="0"/>
              <a:t>Understandings, 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589758"/>
              </p:ext>
            </p:extLst>
          </p:nvPr>
        </p:nvGraphicFramePr>
        <p:xfrm>
          <a:off x="321932" y="1050925"/>
          <a:ext cx="8500119" cy="469138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077911">
                  <a:extLst>
                    <a:ext uri="{9D8B030D-6E8A-4147-A177-3AD203B41FA5}">
                      <a16:colId xmlns:a16="http://schemas.microsoft.com/office/drawing/2014/main" val="20001"/>
                    </a:ext>
                  </a:extLst>
                </a:gridCol>
                <a:gridCol w="3706777">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Particles move across membranes by simple diffusion, facilitated diffusion, osmosis and active transport.</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1"/>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The fluidity of membranes allows materials to be taken into cells by endocytosis or released by exocytosis.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U.3</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Vesicles move materials within cells.</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a:effectLst/>
                          <a:latin typeface="+mn-lt"/>
                          <a:ea typeface="Times New Roman"/>
                          <a:cs typeface="Arial"/>
                        </a:rPr>
                        <a:t> </a:t>
                      </a:r>
                      <a:endParaRPr lang="en-US" sz="160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3"/>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A.1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Structure and function of sodium–potassium pumps for active transport and potassium channels for facilitated diffusion in axons.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A.2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Tissues or organs to be used in medical procedures must be bathed in a solution with the same </a:t>
                      </a:r>
                      <a:r>
                        <a:rPr lang="en-GB" sz="1600" kern="1200" dirty="0" err="1">
                          <a:solidFill>
                            <a:srgbClr val="000000"/>
                          </a:solidFill>
                          <a:effectLst/>
                          <a:latin typeface="+mn-lt"/>
                          <a:ea typeface="ＭＳ 明朝"/>
                          <a:cs typeface="Arial"/>
                        </a:rPr>
                        <a:t>osmolarity</a:t>
                      </a:r>
                      <a:r>
                        <a:rPr lang="en-GB" sz="1600" kern="1200" dirty="0">
                          <a:solidFill>
                            <a:srgbClr val="000000"/>
                          </a:solidFill>
                          <a:effectLst/>
                          <a:latin typeface="+mn-lt"/>
                          <a:ea typeface="ＭＳ 明朝"/>
                          <a:cs typeface="Arial"/>
                        </a:rPr>
                        <a:t> as the cytoplasm to prevent osmosis.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5"/>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1.4</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S.1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Estimation of </a:t>
                      </a:r>
                      <a:r>
                        <a:rPr lang="en-GB" sz="1600" kern="1200" dirty="0" err="1">
                          <a:solidFill>
                            <a:srgbClr val="000000"/>
                          </a:solidFill>
                          <a:effectLst/>
                          <a:latin typeface="+mn-lt"/>
                          <a:ea typeface="ＭＳ 明朝"/>
                          <a:cs typeface="Arial"/>
                        </a:rPr>
                        <a:t>osmolarity</a:t>
                      </a:r>
                      <a:r>
                        <a:rPr lang="en-GB" sz="1600" kern="1200" dirty="0">
                          <a:solidFill>
                            <a:srgbClr val="000000"/>
                          </a:solidFill>
                          <a:effectLst/>
                          <a:latin typeface="+mn-lt"/>
                          <a:ea typeface="ＭＳ 明朝"/>
                          <a:cs typeface="Arial"/>
                        </a:rPr>
                        <a:t> in tissues by bathing samples in hypotonic and hypertonic solutions. (Practical 2)</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dirty="0">
                          <a:effectLst/>
                          <a:latin typeface="+mn-lt"/>
                          <a:ea typeface="Times New Roman"/>
                          <a:cs typeface="Arial"/>
                        </a:rPr>
                        <a:t>Osmosis experiments are a useful opportunity to stress the need for accurate mass and volume measurements in scientific experiments.</a:t>
                      </a:r>
                      <a:endParaRPr lang="en-US" sz="1600" dirty="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29493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
            <a:ext cx="9144000" cy="1008528"/>
          </a:xfrm>
          <a:solidFill>
            <a:schemeClr val="tx2">
              <a:lumMod val="40000"/>
              <a:lumOff val="60000"/>
              <a:alpha val="78000"/>
            </a:schemeClr>
          </a:solidFill>
        </p:spPr>
        <p:txBody>
          <a:bodyPr>
            <a:noAutofit/>
          </a:bodyPr>
          <a:lstStyle/>
          <a:p>
            <a:r>
              <a:rPr lang="en-US" altLang="en-US" sz="3200" b="1" dirty="0">
                <a:latin typeface="+mn-lt"/>
              </a:rPr>
              <a:t>Bone</a:t>
            </a:r>
            <a:r>
              <a:rPr lang="en-US" altLang="en-US" sz="3200" dirty="0">
                <a:latin typeface="+mn-lt"/>
              </a:rPr>
              <a:t>: so much extra cellular material the basic cell structure seems lost</a:t>
            </a:r>
          </a:p>
        </p:txBody>
      </p:sp>
      <p:sp>
        <p:nvSpPr>
          <p:cNvPr id="12291" name="Rectangle 3"/>
          <p:cNvSpPr>
            <a:spLocks noGrp="1" noChangeArrowheads="1"/>
          </p:cNvSpPr>
          <p:nvPr>
            <p:ph type="body" sz="half" idx="2"/>
          </p:nvPr>
        </p:nvSpPr>
        <p:spPr>
          <a:xfrm>
            <a:off x="5513294" y="1008528"/>
            <a:ext cx="3630706" cy="5849471"/>
          </a:xfrm>
          <a:solidFill>
            <a:srgbClr val="F7E8A7">
              <a:alpha val="78000"/>
            </a:srgbClr>
          </a:solidFill>
        </p:spPr>
        <p:txBody>
          <a:bodyPr/>
          <a:lstStyle/>
          <a:p>
            <a:pPr>
              <a:buFontTx/>
              <a:buNone/>
            </a:pPr>
            <a:r>
              <a:rPr lang="en-US" altLang="en-US" sz="2400" dirty="0"/>
              <a:t>•There are some cells that secrete material outside of the cell membrane</a:t>
            </a:r>
          </a:p>
          <a:p>
            <a:pPr>
              <a:buFontTx/>
              <a:buNone/>
            </a:pPr>
            <a:r>
              <a:rPr lang="en-US" altLang="en-US" sz="2400" dirty="0"/>
              <a:t>•The secretions solidify and dominate the structure</a:t>
            </a:r>
          </a:p>
          <a:p>
            <a:pPr>
              <a:buFontTx/>
              <a:buNone/>
            </a:pPr>
            <a:r>
              <a:rPr lang="en-US" altLang="en-US" sz="2400" dirty="0"/>
              <a:t>•In this example the bone cell has secreted concentric layers of 'bone' largely calcium phosphates.</a:t>
            </a:r>
          </a:p>
          <a:p>
            <a:pPr>
              <a:buFontTx/>
              <a:buNone/>
            </a:pPr>
            <a:r>
              <a:rPr lang="en-US" altLang="en-US" sz="2400" dirty="0"/>
              <a:t>•The living cell is difficult to distinguish.</a:t>
            </a:r>
            <a:endParaRPr lang="en-US" altLang="en-US" sz="2000" dirty="0"/>
          </a:p>
        </p:txBody>
      </p:sp>
      <p:pic>
        <p:nvPicPr>
          <p:cNvPr id="2050" name="Picture 2" descr="https://aandpeasyaspanda.files.wordpress.com/2011/10/bone.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37"/>
          <a:stretch/>
        </p:blipFill>
        <p:spPr bwMode="auto">
          <a:xfrm rot="5400000">
            <a:off x="-145253" y="1177349"/>
            <a:ext cx="5849473" cy="5511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2694" y="6468035"/>
            <a:ext cx="2917786" cy="261610"/>
          </a:xfrm>
          <a:prstGeom prst="rect">
            <a:avLst/>
          </a:prstGeom>
          <a:noFill/>
        </p:spPr>
        <p:txBody>
          <a:bodyPr wrap="none" rtlCol="0">
            <a:spAutoFit/>
          </a:bodyPr>
          <a:lstStyle/>
          <a:p>
            <a:r>
              <a:rPr lang="en-US" sz="1100" b="1" dirty="0">
                <a:solidFill>
                  <a:srgbClr val="FF0000"/>
                </a:solidFill>
              </a:rPr>
              <a:t>http://pixgood.com/bone-osseous-tissue.html</a:t>
            </a:r>
          </a:p>
        </p:txBody>
      </p:sp>
    </p:spTree>
    <p:extLst>
      <p:ext uri="{BB962C8B-B14F-4D97-AF65-F5344CB8AC3E}">
        <p14:creationId xmlns:p14="http://schemas.microsoft.com/office/powerpoint/2010/main" val="40552305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893141"/>
          </a:xfrm>
        </p:spPr>
        <p:txBody>
          <a:bodyPr>
            <a:noAutofit/>
          </a:bodyPr>
          <a:lstStyle/>
          <a:p>
            <a:pPr fontAlgn="ctr"/>
            <a:r>
              <a:rPr lang="en-US" sz="2400" dirty="0">
                <a:latin typeface="+mn-lt"/>
                <a:cs typeface="Arial"/>
              </a:rPr>
              <a:t>1.4 U.1 Particles move across membranes by simple diffusion, facilitated diffusion, osmosis and active transport.     </a:t>
            </a:r>
            <a:endParaRPr lang="en-US" sz="2400" dirty="0">
              <a:solidFill>
                <a:srgbClr val="000000"/>
              </a:solidFill>
              <a:latin typeface="+mn-lt"/>
              <a:cs typeface="Arial"/>
            </a:endParaRPr>
          </a:p>
        </p:txBody>
      </p:sp>
      <p:pic>
        <p:nvPicPr>
          <p:cNvPr id="4" name="Picture 3" descr="Screen Shot 2014-09-04 at 21.15.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271"/>
            <a:ext cx="9144000" cy="4938738"/>
          </a:xfrm>
          <a:prstGeom prst="rect">
            <a:avLst/>
          </a:prstGeom>
        </p:spPr>
      </p:pic>
      <p:pic>
        <p:nvPicPr>
          <p:cNvPr id="9" name="Picture 8">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6454305"/>
            <a:ext cx="1625600" cy="389501"/>
          </a:xfrm>
          <a:prstGeom prst="rect">
            <a:avLst/>
          </a:prstGeom>
        </p:spPr>
      </p:pic>
    </p:spTree>
    <p:extLst>
      <p:ext uri="{BB962C8B-B14F-4D97-AF65-F5344CB8AC3E}">
        <p14:creationId xmlns:p14="http://schemas.microsoft.com/office/powerpoint/2010/main" val="31182893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thumb/c/cc/Scheme_simple_diffusion_in_cell_membrane-en.svg/1000px-Scheme_simple_diffusion_in_cell_membrane-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51" y="854167"/>
            <a:ext cx="8503920" cy="5416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6994" y="4051300"/>
            <a:ext cx="2436492" cy="1200329"/>
          </a:xfrm>
          <a:prstGeom prst="rect">
            <a:avLst/>
          </a:prstGeom>
          <a:noFill/>
        </p:spPr>
        <p:txBody>
          <a:bodyPr wrap="square" rtlCol="0">
            <a:spAutoFit/>
          </a:bodyPr>
          <a:lstStyle/>
          <a:p>
            <a:pPr algn="ctr"/>
            <a:r>
              <a:rPr lang="en-AU" sz="3600" b="1" dirty="0"/>
              <a:t>Simple Diffusion</a:t>
            </a:r>
          </a:p>
        </p:txBody>
      </p:sp>
      <p:sp>
        <p:nvSpPr>
          <p:cNvPr id="3" name="Rectangle 2"/>
          <p:cNvSpPr/>
          <p:nvPr/>
        </p:nvSpPr>
        <p:spPr>
          <a:xfrm>
            <a:off x="3033486" y="6581001"/>
            <a:ext cx="6110514" cy="276999"/>
          </a:xfrm>
          <a:prstGeom prst="rect">
            <a:avLst/>
          </a:prstGeom>
        </p:spPr>
        <p:txBody>
          <a:bodyPr wrap="square">
            <a:spAutoFit/>
          </a:bodyPr>
          <a:lstStyle/>
          <a:p>
            <a:r>
              <a:rPr lang="en-AU" sz="1200" dirty="0">
                <a:hlinkClick r:id="rId4"/>
              </a:rPr>
              <a:t>http://commons.wikimedia.org/wiki/File:Scheme_simple_diffusion_in_cell_membrane-en.svg</a:t>
            </a:r>
            <a:endParaRPr lang="en-AU" sz="1200" dirty="0"/>
          </a:p>
        </p:txBody>
      </p:sp>
      <p:sp>
        <p:nvSpPr>
          <p:cNvPr id="6" name="Title 1"/>
          <p:cNvSpPr>
            <a:spLocks noGrp="1"/>
          </p:cNvSpPr>
          <p:nvPr>
            <p:ph type="title"/>
          </p:nvPr>
        </p:nvSpPr>
        <p:spPr>
          <a:xfrm>
            <a:off x="0" y="4761"/>
            <a:ext cx="9144000" cy="849405"/>
          </a:xfrm>
        </p:spPr>
        <p:txBody>
          <a:bodyPr>
            <a:noAutofit/>
          </a:bodyPr>
          <a:lstStyle/>
          <a:p>
            <a:pPr fontAlgn="ctr"/>
            <a:r>
              <a:rPr lang="en-US" sz="2400" dirty="0">
                <a:latin typeface="+mn-lt"/>
                <a:cs typeface="Arial"/>
              </a:rPr>
              <a:t>1.4 U.1 Particles move across membranes by simple diffusion, facilitated diffusion, osmosis and active transport.    </a:t>
            </a:r>
            <a:endParaRPr lang="en-US" sz="2400" dirty="0">
              <a:solidFill>
                <a:srgbClr val="000000"/>
              </a:solidFill>
              <a:latin typeface="+mn-lt"/>
              <a:cs typeface="Arial"/>
            </a:endParaRPr>
          </a:p>
        </p:txBody>
      </p:sp>
      <p:pic>
        <p:nvPicPr>
          <p:cNvPr id="7" name="Picture 6">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37137199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8685"/>
            <a:ext cx="9144000" cy="909638"/>
          </a:xfrm>
        </p:spPr>
        <p:txBody>
          <a:bodyPr>
            <a:noAutofit/>
          </a:bodyPr>
          <a:lstStyle/>
          <a:p>
            <a:pPr fontAlgn="ctr"/>
            <a:r>
              <a:rPr lang="en-US" sz="2400" dirty="0">
                <a:latin typeface="+mn-lt"/>
                <a:cs typeface="Arial"/>
              </a:rPr>
              <a:t>1.4 U.1 Particles move across membranes by simple diffusion, facilitated diffusion, osmosis and active transport.</a:t>
            </a:r>
            <a:endParaRPr lang="en-US" sz="2400" dirty="0">
              <a:solidFill>
                <a:srgbClr val="000000"/>
              </a:solidFill>
              <a:latin typeface="+mn-lt"/>
              <a:cs typeface="Arial"/>
            </a:endParaRPr>
          </a:p>
        </p:txBody>
      </p:sp>
      <p:pic>
        <p:nvPicPr>
          <p:cNvPr id="3" name="Picture 2" descr="Screen Shot 2014-09-04 at 21.30.28.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680" y="1264597"/>
            <a:ext cx="4287767" cy="4336677"/>
          </a:xfrm>
          <a:prstGeom prst="rect">
            <a:avLst/>
          </a:prstGeom>
        </p:spPr>
      </p:pic>
      <p:sp>
        <p:nvSpPr>
          <p:cNvPr id="5" name="Rectangle 4"/>
          <p:cNvSpPr/>
          <p:nvPr/>
        </p:nvSpPr>
        <p:spPr>
          <a:xfrm>
            <a:off x="5330100" y="6150865"/>
            <a:ext cx="3030942" cy="553998"/>
          </a:xfrm>
          <a:prstGeom prst="rect">
            <a:avLst/>
          </a:prstGeom>
          <a:solidFill>
            <a:schemeClr val="bg1"/>
          </a:solidFill>
        </p:spPr>
        <p:txBody>
          <a:bodyPr wrap="square">
            <a:spAutoFit/>
          </a:bodyPr>
          <a:lstStyle/>
          <a:p>
            <a:r>
              <a:rPr lang="en-US" sz="1000" dirty="0">
                <a:hlinkClick r:id="rId3"/>
              </a:rPr>
              <a:t>http://</a:t>
            </a:r>
            <a:r>
              <a:rPr lang="en-US" sz="1000" dirty="0" err="1">
                <a:hlinkClick r:id="rId3"/>
              </a:rPr>
              <a:t>highered.mheducation.com</a:t>
            </a:r>
            <a:r>
              <a:rPr lang="en-US" sz="1000" dirty="0">
                <a:hlinkClick r:id="rId3"/>
              </a:rPr>
              <a:t>/sites/0072495855/student_view0/chapter2/animation__</a:t>
            </a:r>
            <a:r>
              <a:rPr lang="en-US" sz="1000" dirty="0" err="1">
                <a:hlinkClick r:id="rId3"/>
              </a:rPr>
              <a:t>how_diffusion_works.html</a:t>
            </a:r>
            <a:endParaRPr lang="en-US" sz="1000" dirty="0"/>
          </a:p>
        </p:txBody>
      </p:sp>
      <p:sp>
        <p:nvSpPr>
          <p:cNvPr id="4" name="TextBox 3"/>
          <p:cNvSpPr txBox="1"/>
          <p:nvPr/>
        </p:nvSpPr>
        <p:spPr>
          <a:xfrm>
            <a:off x="29037" y="928520"/>
            <a:ext cx="4559643" cy="5693866"/>
          </a:xfrm>
          <a:prstGeom prst="rect">
            <a:avLst/>
          </a:prstGeom>
          <a:solidFill>
            <a:srgbClr val="F7E8A7"/>
          </a:solidFill>
        </p:spPr>
        <p:txBody>
          <a:bodyPr wrap="square" rtlCol="0">
            <a:spAutoFit/>
          </a:bodyPr>
          <a:lstStyle/>
          <a:p>
            <a:pPr marL="342900" indent="-342900">
              <a:buAutoNum type="arabicPeriod"/>
            </a:pPr>
            <a:r>
              <a:rPr lang="en-US" sz="3200" u="sng" dirty="0"/>
              <a:t>Diffusion</a:t>
            </a:r>
            <a:r>
              <a:rPr lang="en-US" sz="3200" dirty="0"/>
              <a:t> </a:t>
            </a:r>
            <a:r>
              <a:rPr lang="en-US" sz="2400" dirty="0"/>
              <a:t>is a form of passive transport, a net movement of particles from an area of high concentration to an area of low concentration. This is often through a partially permeable membrane.</a:t>
            </a:r>
          </a:p>
          <a:p>
            <a:endParaRPr lang="en-US" sz="2400" b="1" dirty="0"/>
          </a:p>
          <a:p>
            <a:r>
              <a:rPr lang="en-US" sz="2400" b="1" dirty="0"/>
              <a:t>PASSIVE</a:t>
            </a:r>
            <a:r>
              <a:rPr lang="en-US" sz="2400" dirty="0"/>
              <a:t>: DOES NOT REQUIRE ENERGY</a:t>
            </a:r>
          </a:p>
          <a:p>
            <a:endParaRPr lang="en-US" sz="2400" dirty="0"/>
          </a:p>
          <a:p>
            <a:r>
              <a:rPr lang="en-US" sz="2400" b="1" dirty="0"/>
              <a:t>Concentration gradient: </a:t>
            </a:r>
            <a:r>
              <a:rPr lang="en-US" sz="2400" dirty="0"/>
              <a:t>the difference in concentration of substances between two locations</a:t>
            </a:r>
            <a:endParaRPr lang="en-US" sz="2000" dirty="0"/>
          </a:p>
          <a:p>
            <a:endParaRPr lang="en-US" sz="2000" dirty="0"/>
          </a:p>
        </p:txBody>
      </p:sp>
    </p:spTree>
    <p:extLst>
      <p:ext uri="{BB962C8B-B14F-4D97-AF65-F5344CB8AC3E}">
        <p14:creationId xmlns:p14="http://schemas.microsoft.com/office/powerpoint/2010/main" val="2112265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04 at 21.25.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163"/>
            <a:ext cx="9144000" cy="5430262"/>
          </a:xfrm>
          <a:prstGeom prst="rect">
            <a:avLst/>
          </a:prstGeom>
        </p:spPr>
      </p:pic>
      <p:pic>
        <p:nvPicPr>
          <p:cNvPr id="4" name="Picture 3">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
        <p:nvSpPr>
          <p:cNvPr id="5" name="Title 1"/>
          <p:cNvSpPr>
            <a:spLocks noGrp="1"/>
          </p:cNvSpPr>
          <p:nvPr>
            <p:ph type="title"/>
          </p:nvPr>
        </p:nvSpPr>
        <p:spPr>
          <a:xfrm>
            <a:off x="0" y="-8685"/>
            <a:ext cx="9144000" cy="909638"/>
          </a:xfrm>
        </p:spPr>
        <p:txBody>
          <a:bodyPr>
            <a:noAutofit/>
          </a:bodyPr>
          <a:lstStyle/>
          <a:p>
            <a:pPr fontAlgn="ctr"/>
            <a:r>
              <a:rPr lang="en-US" sz="2400" dirty="0">
                <a:latin typeface="+mn-lt"/>
                <a:cs typeface="Arial"/>
              </a:rPr>
              <a:t>1.4 U.1 Particles move across membranes by simple diffusion, facilitated diffusion, osmosis and active transport.</a:t>
            </a:r>
            <a:endParaRPr lang="en-US" sz="2400" dirty="0">
              <a:solidFill>
                <a:srgbClr val="000000"/>
              </a:solidFill>
              <a:latin typeface="+mn-lt"/>
              <a:cs typeface="Arial"/>
            </a:endParaRPr>
          </a:p>
        </p:txBody>
      </p:sp>
    </p:spTree>
    <p:extLst>
      <p:ext uri="{BB962C8B-B14F-4D97-AF65-F5344CB8AC3E}">
        <p14:creationId xmlns:p14="http://schemas.microsoft.com/office/powerpoint/2010/main" val="19680518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04 at 21.26.30.png"/>
          <p:cNvPicPr>
            <a:picLocks noChangeAspect="1"/>
          </p:cNvPicPr>
          <p:nvPr/>
        </p:nvPicPr>
        <p:blipFill rotWithShape="1">
          <a:blip r:embed="rId3">
            <a:extLst>
              <a:ext uri="{28A0092B-C50C-407E-A947-70E740481C1C}">
                <a14:useLocalDpi xmlns:a14="http://schemas.microsoft.com/office/drawing/2010/main" val="0"/>
              </a:ext>
            </a:extLst>
          </a:blip>
          <a:srcRect t="50000" r="52123" b="5219"/>
          <a:stretch/>
        </p:blipFill>
        <p:spPr>
          <a:xfrm>
            <a:off x="440292" y="3731008"/>
            <a:ext cx="3940058" cy="2735678"/>
          </a:xfrm>
          <a:prstGeom prst="rect">
            <a:avLst/>
          </a:prstGeom>
        </p:spPr>
      </p:pic>
      <p:sp>
        <p:nvSpPr>
          <p:cNvPr id="4" name="Rectangle 3"/>
          <p:cNvSpPr/>
          <p:nvPr/>
        </p:nvSpPr>
        <p:spPr>
          <a:xfrm>
            <a:off x="4546600" y="6466685"/>
            <a:ext cx="4089400" cy="400110"/>
          </a:xfrm>
          <a:prstGeom prst="rect">
            <a:avLst/>
          </a:prstGeom>
          <a:solidFill>
            <a:srgbClr val="FFFFFF"/>
          </a:solidFill>
        </p:spPr>
        <p:txBody>
          <a:bodyPr wrap="square">
            <a:spAutoFit/>
          </a:bodyPr>
          <a:lstStyle/>
          <a:p>
            <a:r>
              <a:rPr lang="en-US" sz="1000" dirty="0">
                <a:hlinkClick r:id="rId4"/>
              </a:rPr>
              <a:t>http://</a:t>
            </a:r>
            <a:r>
              <a:rPr lang="en-US" sz="1000" dirty="0" err="1">
                <a:hlinkClick r:id="rId4"/>
              </a:rPr>
              <a:t>www.northland.cc.mn.us</a:t>
            </a:r>
            <a:r>
              <a:rPr lang="en-US" sz="1000" dirty="0">
                <a:hlinkClick r:id="rId4"/>
              </a:rPr>
              <a:t>/biology/Biology1111/animations/transport1.html</a:t>
            </a:r>
            <a:endParaRPr lang="en-US" sz="1000" dirty="0"/>
          </a:p>
        </p:txBody>
      </p:sp>
      <p:pic>
        <p:nvPicPr>
          <p:cNvPr id="7" name="Picture 6">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pic>
        <p:nvPicPr>
          <p:cNvPr id="6" name="Picture 5" descr="Screen Shot 2014-09-04 at 21.26.30.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396175" y="878394"/>
            <a:ext cx="8229600" cy="3054485"/>
          </a:xfrm>
          <a:prstGeom prst="rect">
            <a:avLst/>
          </a:prstGeom>
        </p:spPr>
      </p:pic>
      <p:sp>
        <p:nvSpPr>
          <p:cNvPr id="8" name="Title 1"/>
          <p:cNvSpPr>
            <a:spLocks noGrp="1"/>
          </p:cNvSpPr>
          <p:nvPr>
            <p:ph type="title"/>
          </p:nvPr>
        </p:nvSpPr>
        <p:spPr>
          <a:xfrm>
            <a:off x="0" y="-8685"/>
            <a:ext cx="9144000" cy="909638"/>
          </a:xfrm>
        </p:spPr>
        <p:txBody>
          <a:bodyPr>
            <a:noAutofit/>
          </a:bodyPr>
          <a:lstStyle/>
          <a:p>
            <a:pPr fontAlgn="ctr"/>
            <a:r>
              <a:rPr lang="en-US" sz="2400" dirty="0">
                <a:latin typeface="+mn-lt"/>
                <a:cs typeface="Arial"/>
              </a:rPr>
              <a:t>1.4 U.1 Particles move across membranes by simple diffusion, facilitated diffusion, osmosis and active transport.</a:t>
            </a:r>
            <a:endParaRPr lang="en-US" sz="2400" dirty="0">
              <a:solidFill>
                <a:srgbClr val="000000"/>
              </a:solidFill>
              <a:latin typeface="+mn-lt"/>
              <a:cs typeface="Arial"/>
            </a:endParaRPr>
          </a:p>
        </p:txBody>
      </p:sp>
    </p:spTree>
    <p:extLst>
      <p:ext uri="{BB962C8B-B14F-4D97-AF65-F5344CB8AC3E}">
        <p14:creationId xmlns:p14="http://schemas.microsoft.com/office/powerpoint/2010/main" val="19372090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880" y="1776779"/>
            <a:ext cx="3962679" cy="398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7158" y="1445749"/>
            <a:ext cx="4115460" cy="4647426"/>
          </a:xfrm>
          <a:prstGeom prst="rect">
            <a:avLst/>
          </a:prstGeom>
          <a:solidFill>
            <a:srgbClr val="F7E8A7"/>
          </a:solidFill>
        </p:spPr>
        <p:txBody>
          <a:bodyPr wrap="square">
            <a:spAutoFit/>
          </a:bodyPr>
          <a:lstStyle/>
          <a:p>
            <a:r>
              <a:rPr lang="en-US" sz="3200" b="1" dirty="0"/>
              <a:t>2. Osmosis </a:t>
            </a:r>
          </a:p>
          <a:p>
            <a:r>
              <a:rPr lang="en-US" sz="2400" dirty="0"/>
              <a:t>Most cell are partially permeable membrane, water flows with the concentration </a:t>
            </a:r>
            <a:r>
              <a:rPr lang="en-US" sz="2400" dirty="0" err="1"/>
              <a:t>gradiant</a:t>
            </a:r>
            <a:r>
              <a:rPr lang="en-US" sz="2400" dirty="0"/>
              <a:t>. </a:t>
            </a:r>
          </a:p>
          <a:p>
            <a:r>
              <a:rPr lang="en-US" sz="2400" dirty="0"/>
              <a:t>When a cell is submerged in water, the water molecules pass through the cell membrane from an </a:t>
            </a:r>
            <a:r>
              <a:rPr lang="en-US" sz="2400" b="1" dirty="0"/>
              <a:t>area of low solute concentration (outside the cell) to one of high solute concentration (inside the cell)</a:t>
            </a:r>
            <a:endParaRPr lang="en-AU" b="1" dirty="0"/>
          </a:p>
        </p:txBody>
      </p:sp>
      <p:sp>
        <p:nvSpPr>
          <p:cNvPr id="9" name="Title 1"/>
          <p:cNvSpPr>
            <a:spLocks noGrp="1"/>
          </p:cNvSpPr>
          <p:nvPr>
            <p:ph type="title"/>
          </p:nvPr>
        </p:nvSpPr>
        <p:spPr>
          <a:xfrm>
            <a:off x="0" y="0"/>
            <a:ext cx="9144000" cy="893141"/>
          </a:xfrm>
        </p:spPr>
        <p:txBody>
          <a:bodyPr>
            <a:noAutofit/>
          </a:bodyPr>
          <a:lstStyle/>
          <a:p>
            <a:pPr fontAlgn="ctr"/>
            <a:r>
              <a:rPr lang="en-US" sz="2400" dirty="0">
                <a:latin typeface="+mn-lt"/>
                <a:cs typeface="Arial"/>
              </a:rPr>
              <a:t>1.4 U.1 Particles move across membranes by simple diffusion, facilitated diffusion, osmosis and active transport.     </a:t>
            </a:r>
            <a:endParaRPr lang="en-US" sz="2400" dirty="0">
              <a:solidFill>
                <a:srgbClr val="000000"/>
              </a:solidFill>
              <a:latin typeface="+mn-lt"/>
              <a:cs typeface="Arial"/>
            </a:endParaRPr>
          </a:p>
        </p:txBody>
      </p:sp>
    </p:spTree>
    <p:extLst>
      <p:ext uri="{BB962C8B-B14F-4D97-AF65-F5344CB8AC3E}">
        <p14:creationId xmlns:p14="http://schemas.microsoft.com/office/powerpoint/2010/main" val="15574040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0830" y="5348484"/>
            <a:ext cx="1508159" cy="1323439"/>
          </a:xfrm>
          <a:prstGeom prst="rect">
            <a:avLst/>
          </a:prstGeom>
        </p:spPr>
        <p:txBody>
          <a:bodyPr wrap="square">
            <a:spAutoFit/>
          </a:bodyPr>
          <a:lstStyle/>
          <a:p>
            <a:r>
              <a:rPr lang="en-AU" sz="1000" dirty="0">
                <a:hlinkClick r:id="rId3"/>
              </a:rPr>
              <a:t>http://commons.wikimedia.org/wiki/File:Osmotic_pressure_on_blood_cells_diagram.svg</a:t>
            </a:r>
            <a:endParaRPr lang="en-AU" sz="1000" dirty="0"/>
          </a:p>
          <a:p>
            <a:r>
              <a:rPr lang="en-AU" sz="1000" dirty="0">
                <a:hlinkClick r:id="rId4"/>
              </a:rPr>
              <a:t>http://commons.wikimedia.org/wiki/File:Turgor_pressure_on_plant_cells_diagram.svg</a:t>
            </a:r>
            <a:endParaRPr lang="en-AU" sz="1000" dirty="0"/>
          </a:p>
        </p:txBody>
      </p:sp>
      <p:grpSp>
        <p:nvGrpSpPr>
          <p:cNvPr id="3" name="Group 2"/>
          <p:cNvGrpSpPr/>
          <p:nvPr/>
        </p:nvGrpSpPr>
        <p:grpSpPr>
          <a:xfrm>
            <a:off x="1146625" y="1302144"/>
            <a:ext cx="6144822" cy="5591481"/>
            <a:chOff x="1422399" y="894720"/>
            <a:chExt cx="5946289" cy="5501989"/>
          </a:xfrm>
        </p:grpSpPr>
        <p:pic>
          <p:nvPicPr>
            <p:cNvPr id="10242" name="Picture 2" descr="http://upload.wikimedia.org/wikipedia/commons/thumb/7/76/Osmotic_pressure_on_blood_cells_diagram.svg/1000px-Osmotic_pressure_on_blood_cells_diagram.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28" y="3330178"/>
              <a:ext cx="5852160" cy="306653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pload.wikimedia.org/wikipedia/commons/thumb/a/ab/Turgor_pressure_on_plant_cells_diagram.svg/1000px-Turgor_pressure_on_plant_cells_diagram.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399" y="894720"/>
              <a:ext cx="5852160" cy="231160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551709" y="743299"/>
            <a:ext cx="5561610" cy="523220"/>
          </a:xfrm>
          <a:prstGeom prst="rect">
            <a:avLst/>
          </a:prstGeom>
          <a:noFill/>
        </p:spPr>
        <p:txBody>
          <a:bodyPr wrap="square" rtlCol="0">
            <a:spAutoFit/>
          </a:bodyPr>
          <a:lstStyle/>
          <a:p>
            <a:r>
              <a:rPr lang="en-AU" sz="2800" dirty="0"/>
              <a:t>The importance of osmotic control</a:t>
            </a:r>
          </a:p>
        </p:txBody>
      </p:sp>
      <p:sp>
        <p:nvSpPr>
          <p:cNvPr id="8" name="Title 1"/>
          <p:cNvSpPr>
            <a:spLocks noGrp="1"/>
          </p:cNvSpPr>
          <p:nvPr>
            <p:ph type="title"/>
          </p:nvPr>
        </p:nvSpPr>
        <p:spPr>
          <a:xfrm>
            <a:off x="0" y="4761"/>
            <a:ext cx="9144000" cy="821665"/>
          </a:xfrm>
        </p:spPr>
        <p:txBody>
          <a:bodyPr>
            <a:noAutofit/>
          </a:bodyPr>
          <a:lstStyle/>
          <a:p>
            <a:pPr fontAlgn="ctr"/>
            <a:r>
              <a:rPr lang="en-US" sz="2000" dirty="0">
                <a:latin typeface="+mn-lt"/>
                <a:cs typeface="Arial"/>
              </a:rPr>
              <a:t>1.4 A.2 Tissues or organs to be used in medical procedures must be bathed in a solution with the same osmolarity as the cytoplasm to prevent osmosis.   </a:t>
            </a:r>
            <a:endParaRPr lang="en-US" sz="2000" dirty="0">
              <a:solidFill>
                <a:srgbClr val="000000"/>
              </a:solidFill>
              <a:latin typeface="+mn-lt"/>
              <a:cs typeface="Arial"/>
            </a:endParaRPr>
          </a:p>
        </p:txBody>
      </p:sp>
    </p:spTree>
    <p:extLst>
      <p:ext uri="{BB962C8B-B14F-4D97-AF65-F5344CB8AC3E}">
        <p14:creationId xmlns:p14="http://schemas.microsoft.com/office/powerpoint/2010/main" val="1522455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1187450" y="44450"/>
            <a:ext cx="6477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25000"/>
              </a:lnSpc>
              <a:spcBef>
                <a:spcPct val="0"/>
              </a:spcBef>
            </a:pPr>
            <a:r>
              <a:rPr lang="en-US" altLang="en-US" b="1">
                <a:latin typeface="Helvetica" panose="020B0604020202020204" pitchFamily="34" charset="0"/>
              </a:rPr>
              <a:t>Osmosis in plant cells - Plasmolysis</a:t>
            </a:r>
            <a:br>
              <a:rPr lang="en-US" altLang="en-US" b="1">
                <a:latin typeface="Helvetica" panose="020B0604020202020204" pitchFamily="34" charset="0"/>
              </a:rPr>
            </a:br>
            <a:endParaRPr lang="en-US" altLang="en-US" b="1">
              <a:latin typeface="Helvetica" panose="020B0604020202020204" pitchFamily="34" charset="0"/>
            </a:endParaRPr>
          </a:p>
        </p:txBody>
      </p:sp>
      <p:pic>
        <p:nvPicPr>
          <p:cNvPr id="20482" name="Picture 1"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08050"/>
            <a:ext cx="374491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Picture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908050"/>
            <a:ext cx="35956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1322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00643" y="4280005"/>
            <a:ext cx="2695699" cy="1942791"/>
          </a:xfrm>
          <a:solidFill>
            <a:srgbClr val="F7E8A7">
              <a:alpha val="78000"/>
            </a:srgbClr>
          </a:solidFill>
        </p:spPr>
        <p:txBody>
          <a:bodyPr/>
          <a:lstStyle/>
          <a:p>
            <a:pPr algn="ctr">
              <a:defRPr/>
            </a:pPr>
            <a:r>
              <a:rPr lang="en-IE" dirty="0"/>
              <a:t>Plasmolysis red onion cells</a:t>
            </a:r>
            <a:endParaRPr lang="en-US" dirty="0">
              <a:solidFill>
                <a:schemeClr val="tx1"/>
              </a:solidFill>
            </a:endParaRPr>
          </a:p>
        </p:txBody>
      </p:sp>
      <p:sp>
        <p:nvSpPr>
          <p:cNvPr id="29699" name="Rectangle 3"/>
          <p:cNvSpPr>
            <a:spLocks noGrp="1" noChangeArrowheads="1"/>
          </p:cNvSpPr>
          <p:nvPr>
            <p:ph type="body" idx="1"/>
          </p:nvPr>
        </p:nvSpPr>
        <p:spPr>
          <a:xfrm>
            <a:off x="0" y="25987"/>
            <a:ext cx="9144000" cy="3607863"/>
          </a:xfrm>
          <a:solidFill>
            <a:srgbClr val="F7E8A7"/>
          </a:solidFill>
        </p:spPr>
        <p:txBody>
          <a:bodyPr>
            <a:normAutofit fontScale="85000" lnSpcReduction="20000"/>
          </a:bodyPr>
          <a:lstStyle/>
          <a:p>
            <a:pPr marL="0" indent="0">
              <a:lnSpc>
                <a:spcPct val="90000"/>
              </a:lnSpc>
              <a:buNone/>
              <a:defRPr/>
            </a:pPr>
            <a:r>
              <a:rPr lang="en-IE" sz="3300" b="1" u="sng" dirty="0"/>
              <a:t>Turgor</a:t>
            </a:r>
          </a:p>
          <a:p>
            <a:pPr eaLnBrk="1" hangingPunct="1">
              <a:lnSpc>
                <a:spcPct val="90000"/>
              </a:lnSpc>
              <a:defRPr/>
            </a:pPr>
            <a:r>
              <a:rPr lang="en-IE" sz="2400" dirty="0"/>
              <a:t>When the outside water enters the plant cell the vacuole  becomes bigger and the cytoplasm swells</a:t>
            </a:r>
          </a:p>
          <a:p>
            <a:pPr eaLnBrk="1" hangingPunct="1">
              <a:lnSpc>
                <a:spcPct val="90000"/>
              </a:lnSpc>
              <a:defRPr/>
            </a:pPr>
            <a:r>
              <a:rPr lang="en-IE" sz="2400" dirty="0"/>
              <a:t>This causes the membrane to be pushed out towards the cell wall</a:t>
            </a:r>
          </a:p>
          <a:p>
            <a:pPr>
              <a:defRPr/>
            </a:pPr>
            <a:r>
              <a:rPr lang="en-IE" sz="2400" dirty="0"/>
              <a:t>When cells are fully “swelled” like this with the membranes pushing against the cell wall they are described as </a:t>
            </a:r>
            <a:r>
              <a:rPr lang="en-IE" sz="2400" b="1" dirty="0"/>
              <a:t>Turgid. </a:t>
            </a:r>
            <a:r>
              <a:rPr lang="en-IE" sz="2400" dirty="0"/>
              <a:t>This turgor pressure gives plants their strength. If plants did not have this they would be wilted</a:t>
            </a:r>
          </a:p>
          <a:p>
            <a:pPr marL="0" indent="0">
              <a:lnSpc>
                <a:spcPct val="90000"/>
              </a:lnSpc>
              <a:buNone/>
              <a:defRPr/>
            </a:pPr>
            <a:r>
              <a:rPr lang="en-IE" sz="3300" b="1" u="sng" dirty="0"/>
              <a:t>Plasmolysis</a:t>
            </a:r>
          </a:p>
          <a:p>
            <a:pPr>
              <a:lnSpc>
                <a:spcPct val="90000"/>
              </a:lnSpc>
              <a:defRPr/>
            </a:pPr>
            <a:r>
              <a:rPr lang="en-IE" sz="2400" dirty="0"/>
              <a:t>When this happens the cell wall stays intact but the membrane shrivels up away from it</a:t>
            </a:r>
          </a:p>
          <a:p>
            <a:pPr>
              <a:lnSpc>
                <a:spcPct val="90000"/>
              </a:lnSpc>
              <a:defRPr/>
            </a:pPr>
            <a:r>
              <a:rPr lang="en-IE" sz="2400" dirty="0"/>
              <a:t>This is called </a:t>
            </a:r>
            <a:r>
              <a:rPr lang="en-IE" sz="2400" b="1" dirty="0"/>
              <a:t>Plasmolysis</a:t>
            </a:r>
          </a:p>
          <a:p>
            <a:pPr>
              <a:lnSpc>
                <a:spcPct val="90000"/>
              </a:lnSpc>
              <a:defRPr/>
            </a:pPr>
            <a:r>
              <a:rPr lang="en-IE" sz="2400" dirty="0"/>
              <a:t>Cells in this condition are called plasmolysis cells we can look at this easily by placing a layer of red onion cells in salt water</a:t>
            </a:r>
            <a:endParaRPr lang="en-US" sz="2400" dirty="0"/>
          </a:p>
          <a:p>
            <a:pPr marL="0" indent="0">
              <a:buNone/>
              <a:defRPr/>
            </a:pPr>
            <a:endParaRPr lang="en-IE" sz="2400" dirty="0"/>
          </a:p>
          <a:p>
            <a:pPr eaLnBrk="1" hangingPunct="1">
              <a:lnSpc>
                <a:spcPct val="90000"/>
              </a:lnSpc>
              <a:defRPr/>
            </a:pPr>
            <a:endParaRPr lang="en-US" sz="2400" dirty="0"/>
          </a:p>
        </p:txBody>
      </p:sp>
      <p:pic>
        <p:nvPicPr>
          <p:cNvPr id="4" name="Picture 5" descr="http://www.microscopy-uk.org.uk/mag/imgoct99/flacc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870" y="3811057"/>
            <a:ext cx="4115790" cy="288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306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1187450" y="44450"/>
            <a:ext cx="6477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25000"/>
              </a:lnSpc>
              <a:spcBef>
                <a:spcPct val="0"/>
              </a:spcBef>
            </a:pPr>
            <a:r>
              <a:rPr lang="en-US" altLang="en-US" b="1">
                <a:latin typeface="Helvetica" panose="020B0604020202020204" pitchFamily="34" charset="0"/>
              </a:rPr>
              <a:t>Osmosis in blood cells</a:t>
            </a:r>
            <a:br>
              <a:rPr lang="en-US" altLang="en-US" b="1">
                <a:latin typeface="Helvetica" panose="020B0604020202020204" pitchFamily="34" charset="0"/>
              </a:rPr>
            </a:br>
            <a:endParaRPr lang="en-US" altLang="en-US" b="1">
              <a:latin typeface="Helvetica" panose="020B0604020202020204" pitchFamily="34" charset="0"/>
            </a:endParaRPr>
          </a:p>
        </p:txBody>
      </p:sp>
      <p:pic>
        <p:nvPicPr>
          <p:cNvPr id="18434" name="Picture 3" descr="Picture 3.png"/>
          <p:cNvPicPr>
            <a:picLocks noChangeAspect="1"/>
          </p:cNvPicPr>
          <p:nvPr/>
        </p:nvPicPr>
        <p:blipFill>
          <a:blip r:embed="rId3">
            <a:extLst>
              <a:ext uri="{28A0092B-C50C-407E-A947-70E740481C1C}">
                <a14:useLocalDpi xmlns:a14="http://schemas.microsoft.com/office/drawing/2010/main" val="0"/>
              </a:ext>
            </a:extLst>
          </a:blip>
          <a:srcRect r="-964"/>
          <a:stretch>
            <a:fillRect/>
          </a:stretch>
        </p:blipFill>
        <p:spPr bwMode="auto">
          <a:xfrm>
            <a:off x="1979613" y="981075"/>
            <a:ext cx="54308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1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069383"/>
          </a:xfrm>
        </p:spPr>
        <p:txBody>
          <a:bodyPr/>
          <a:lstStyle/>
          <a:p>
            <a:r>
              <a:rPr lang="en-US" b="1" dirty="0"/>
              <a:t>Red Blood Cells</a:t>
            </a:r>
          </a:p>
        </p:txBody>
      </p:sp>
      <p:sp>
        <p:nvSpPr>
          <p:cNvPr id="3" name="Content Placeholder 2"/>
          <p:cNvSpPr>
            <a:spLocks noGrp="1"/>
          </p:cNvSpPr>
          <p:nvPr>
            <p:ph sz="half" idx="1"/>
          </p:nvPr>
        </p:nvSpPr>
        <p:spPr>
          <a:xfrm>
            <a:off x="0" y="1069383"/>
            <a:ext cx="4495800" cy="5788617"/>
          </a:xfrm>
          <a:solidFill>
            <a:srgbClr val="F7E8A7">
              <a:alpha val="78000"/>
            </a:srgbClr>
          </a:solidFill>
          <a:ln>
            <a:noFill/>
          </a:ln>
        </p:spPr>
        <p:txBody>
          <a:bodyPr>
            <a:normAutofit fontScale="85000" lnSpcReduction="10000"/>
          </a:bodyPr>
          <a:lstStyle/>
          <a:p>
            <a:r>
              <a:rPr lang="en-US" dirty="0"/>
              <a:t>Mammalian erythrocytes are unique among the vertebrates as they are non-nucleated cells in their mature form. </a:t>
            </a:r>
          </a:p>
          <a:p>
            <a:r>
              <a:rPr lang="en-US" dirty="0"/>
              <a:t>The lack of a nucleus provide more space for hemoglobin. </a:t>
            </a:r>
          </a:p>
          <a:p>
            <a:r>
              <a:rPr lang="en-US" dirty="0"/>
              <a:t>In mammals, erythrocytes also lose all other cellular organelles such as their mitochondria, Golgi apparatus and endoplasmic reticulum.</a:t>
            </a:r>
          </a:p>
        </p:txBody>
      </p:sp>
      <p:pic>
        <p:nvPicPr>
          <p:cNvPr id="2050" name="Picture 2" descr="http://news.rice.edu/wp-content/uploads/2012/09/0914_BLOOD_lg.jpg"/>
          <p:cNvPicPr>
            <a:picLocks noChangeAspect="1" noChangeArrowheads="1"/>
          </p:cNvPicPr>
          <p:nvPr/>
        </p:nvPicPr>
        <p:blipFill rotWithShape="1">
          <a:blip r:embed="rId2">
            <a:extLst>
              <a:ext uri="{28A0092B-C50C-407E-A947-70E740481C1C}">
                <a14:useLocalDpi xmlns:a14="http://schemas.microsoft.com/office/drawing/2010/main" val="0"/>
              </a:ext>
            </a:extLst>
          </a:blip>
          <a:srcRect r="4747"/>
          <a:stretch/>
        </p:blipFill>
        <p:spPr bwMode="auto">
          <a:xfrm rot="16200000">
            <a:off x="3899100" y="1689794"/>
            <a:ext cx="5835683" cy="459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283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018"/>
            <a:ext cx="4512623" cy="5691982"/>
          </a:xfrm>
          <a:solidFill>
            <a:srgbClr val="F7E8A7">
              <a:alpha val="78000"/>
            </a:srgbClr>
          </a:solidFill>
        </p:spPr>
        <p:txBody>
          <a:bodyPr>
            <a:normAutofit/>
          </a:bodyPr>
          <a:lstStyle/>
          <a:p>
            <a:pPr marL="0" indent="0">
              <a:buNone/>
            </a:pPr>
            <a:r>
              <a:rPr lang="en-AU" sz="2800" b="1" u="sng" dirty="0" err="1">
                <a:solidFill>
                  <a:schemeClr val="accent6">
                    <a:lumMod val="75000"/>
                  </a:schemeClr>
                </a:solidFill>
              </a:rPr>
              <a:t>OSMOlARITY</a:t>
            </a:r>
            <a:r>
              <a:rPr lang="en-AU" sz="2800" b="1" u="sng" dirty="0">
                <a:solidFill>
                  <a:schemeClr val="accent6">
                    <a:lumMod val="75000"/>
                  </a:schemeClr>
                </a:solidFill>
              </a:rPr>
              <a:t> REGULATION </a:t>
            </a:r>
            <a:r>
              <a:rPr lang="en-US" sz="2800" dirty="0"/>
              <a:t>regulation of the osmotic pressure of an organism's body fluids to maintain the homeostasis of the organism's water content; that is, it maintains the fluid balance and the concentration of electrolytes (salts in solution) to keep the fluids from becoming too diluted or too concentrated</a:t>
            </a:r>
            <a:r>
              <a:rPr lang="en-US" dirty="0"/>
              <a:t>.</a:t>
            </a:r>
          </a:p>
        </p:txBody>
      </p:sp>
      <p:sp>
        <p:nvSpPr>
          <p:cNvPr id="4" name="Title 1"/>
          <p:cNvSpPr>
            <a:spLocks noGrp="1"/>
          </p:cNvSpPr>
          <p:nvPr>
            <p:ph type="title"/>
          </p:nvPr>
        </p:nvSpPr>
        <p:spPr/>
        <p:txBody>
          <a:bodyPr>
            <a:noAutofit/>
          </a:bodyPr>
          <a:lstStyle/>
          <a:p>
            <a:pPr fontAlgn="ctr"/>
            <a:r>
              <a:rPr lang="en-US" sz="2000" dirty="0">
                <a:latin typeface="+mn-lt"/>
                <a:cs typeface="Arial"/>
              </a:rPr>
              <a:t>1.4 A.2 Tissues or organs to be used in medical procedures must be bathed in a solution with the same osmolarity as the cytoplasm to prevent osmosis.   </a:t>
            </a:r>
            <a:endParaRPr lang="en-US" sz="2000" dirty="0">
              <a:solidFill>
                <a:srgbClr val="000000"/>
              </a:solidFill>
              <a:latin typeface="+mn-lt"/>
              <a:cs typeface="Arial"/>
            </a:endParaRPr>
          </a:p>
        </p:txBody>
      </p:sp>
      <p:pic>
        <p:nvPicPr>
          <p:cNvPr id="4098" name="Picture 2" descr="http://classconnection.s3.amazonaws.com/476/flashcards/2908476/png/blood1363498215674.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67"/>
          <a:stretch/>
        </p:blipFill>
        <p:spPr bwMode="auto">
          <a:xfrm>
            <a:off x="4825654" y="1403520"/>
            <a:ext cx="4029075" cy="497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582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9998" t="11187" r="21061"/>
          <a:stretch/>
        </p:blipFill>
        <p:spPr>
          <a:xfrm>
            <a:off x="344382" y="1686292"/>
            <a:ext cx="4785756" cy="4804393"/>
          </a:xfrm>
          <a:prstGeom prst="rect">
            <a:avLst/>
          </a:prstGeom>
        </p:spPr>
      </p:pic>
      <p:sp>
        <p:nvSpPr>
          <p:cNvPr id="4" name="TextBox 3"/>
          <p:cNvSpPr txBox="1"/>
          <p:nvPr/>
        </p:nvSpPr>
        <p:spPr>
          <a:xfrm>
            <a:off x="344382" y="855295"/>
            <a:ext cx="5367647" cy="830997"/>
          </a:xfrm>
          <a:prstGeom prst="rect">
            <a:avLst/>
          </a:prstGeom>
          <a:solidFill>
            <a:srgbClr val="FFFFFF">
              <a:alpha val="71000"/>
            </a:srgbClr>
          </a:solidFill>
        </p:spPr>
        <p:txBody>
          <a:bodyPr wrap="square" rtlCol="0">
            <a:spAutoFit/>
          </a:bodyPr>
          <a:lstStyle/>
          <a:p>
            <a:pPr algn="ctr"/>
            <a:r>
              <a:rPr lang="en-AU" sz="2400" b="1" dirty="0"/>
              <a:t>The importance of is</a:t>
            </a:r>
            <a:r>
              <a:rPr lang="en-AU" sz="2400" b="1" dirty="0">
                <a:solidFill>
                  <a:schemeClr val="accent6">
                    <a:lumMod val="75000"/>
                  </a:schemeClr>
                </a:solidFill>
              </a:rPr>
              <a:t> </a:t>
            </a:r>
            <a:r>
              <a:rPr lang="en-AU" sz="2400" b="1" dirty="0"/>
              <a:t>osmotic control preventing damage to cells and tissues</a:t>
            </a:r>
          </a:p>
        </p:txBody>
      </p:sp>
      <p:sp>
        <p:nvSpPr>
          <p:cNvPr id="8" name="Title 1"/>
          <p:cNvSpPr>
            <a:spLocks noGrp="1"/>
          </p:cNvSpPr>
          <p:nvPr>
            <p:ph type="title"/>
          </p:nvPr>
        </p:nvSpPr>
        <p:spPr>
          <a:xfrm>
            <a:off x="0" y="4762"/>
            <a:ext cx="9144000" cy="775166"/>
          </a:xfrm>
        </p:spPr>
        <p:txBody>
          <a:bodyPr>
            <a:noAutofit/>
          </a:bodyPr>
          <a:lstStyle/>
          <a:p>
            <a:pPr fontAlgn="ctr"/>
            <a:r>
              <a:rPr lang="en-US" sz="2000" dirty="0">
                <a:latin typeface="+mn-lt"/>
                <a:cs typeface="Arial"/>
              </a:rPr>
              <a:t>1.4 A.2 Tissues or organs to be used in medical procedures must be bathed in a solution with the same </a:t>
            </a:r>
            <a:r>
              <a:rPr lang="en-US" sz="2000" dirty="0" err="1">
                <a:latin typeface="+mn-lt"/>
                <a:cs typeface="Arial"/>
              </a:rPr>
              <a:t>osmolarity</a:t>
            </a:r>
            <a:r>
              <a:rPr lang="en-US" sz="2000" dirty="0">
                <a:latin typeface="+mn-lt"/>
                <a:cs typeface="Arial"/>
              </a:rPr>
              <a:t> as the cytoplasm to prevent osmosis</a:t>
            </a:r>
            <a:r>
              <a:rPr lang="en-US" sz="2000" dirty="0">
                <a:latin typeface="Arial"/>
                <a:cs typeface="Arial"/>
              </a:rPr>
              <a:t>.</a:t>
            </a:r>
            <a:endParaRPr lang="en-US" sz="2000" dirty="0">
              <a:solidFill>
                <a:srgbClr val="000000"/>
              </a:solidFill>
              <a:latin typeface="Arial"/>
              <a:cs typeface="Arial"/>
            </a:endParaRPr>
          </a:p>
        </p:txBody>
      </p:sp>
      <p:sp>
        <p:nvSpPr>
          <p:cNvPr id="5" name="Rectangle 4"/>
          <p:cNvSpPr/>
          <p:nvPr/>
        </p:nvSpPr>
        <p:spPr>
          <a:xfrm>
            <a:off x="5270335" y="1744599"/>
            <a:ext cx="3814289" cy="4708981"/>
          </a:xfrm>
          <a:prstGeom prst="rect">
            <a:avLst/>
          </a:prstGeom>
          <a:solidFill>
            <a:srgbClr val="F7E8A7">
              <a:alpha val="51000"/>
            </a:srgbClr>
          </a:solidFill>
        </p:spPr>
        <p:txBody>
          <a:bodyPr wrap="square">
            <a:spAutoFit/>
          </a:bodyPr>
          <a:lstStyle/>
          <a:p>
            <a:pPr lvl="0"/>
            <a:r>
              <a:rPr lang="en-GB" sz="2000" dirty="0"/>
              <a:t>Common medical procedures in which an isotonic saline solution is useful:</a:t>
            </a:r>
            <a:endParaRPr lang="en-US" sz="2000" dirty="0"/>
          </a:p>
          <a:p>
            <a:pPr marL="285750" lvl="0" indent="-285750">
              <a:buFont typeface="Arial"/>
              <a:buChar char="•"/>
            </a:pPr>
            <a:r>
              <a:rPr lang="en-GB" sz="2000" dirty="0"/>
              <a:t>Fluids introduction to a patient’s blood system via an intravenous drip, </a:t>
            </a:r>
            <a:r>
              <a:rPr lang="en-GB" sz="2000" dirty="0" err="1"/>
              <a:t>e.g</a:t>
            </a:r>
            <a:r>
              <a:rPr lang="en-GB" sz="2000" dirty="0"/>
              <a:t> for rehydration</a:t>
            </a:r>
            <a:endParaRPr lang="en-US" sz="2000" dirty="0"/>
          </a:p>
          <a:p>
            <a:pPr marL="285750" lvl="0" indent="-285750">
              <a:buFont typeface="Arial"/>
              <a:buChar char="•"/>
            </a:pPr>
            <a:r>
              <a:rPr lang="en-GB" sz="2000" dirty="0"/>
              <a:t>Is used to rinse wounds, skin abrasions etc.</a:t>
            </a:r>
            <a:endParaRPr lang="en-US" sz="2000" dirty="0"/>
          </a:p>
          <a:p>
            <a:pPr marL="285750" lvl="0" indent="-285750">
              <a:buFont typeface="Arial"/>
              <a:buChar char="•"/>
            </a:pPr>
            <a:r>
              <a:rPr lang="en-GB" sz="2000" dirty="0"/>
              <a:t>Keep areas of damaged skin moist before applying skin grafts</a:t>
            </a:r>
            <a:endParaRPr lang="en-US" sz="2000" dirty="0"/>
          </a:p>
          <a:p>
            <a:pPr marL="285750" lvl="0" indent="-285750">
              <a:buFont typeface="Arial"/>
              <a:buChar char="•"/>
            </a:pPr>
            <a:r>
              <a:rPr lang="en-GB" sz="2000" dirty="0"/>
              <a:t>Eye drops/wash</a:t>
            </a:r>
            <a:endParaRPr lang="en-US" sz="2000" dirty="0"/>
          </a:p>
          <a:p>
            <a:pPr marL="285750" indent="-285750">
              <a:buFont typeface="Arial"/>
              <a:buChar char="•"/>
            </a:pPr>
            <a:r>
              <a:rPr lang="en-US" sz="2000" dirty="0"/>
              <a:t>F</a:t>
            </a:r>
            <a:r>
              <a:rPr lang="en-GB" sz="2000" dirty="0" err="1"/>
              <a:t>rozen</a:t>
            </a:r>
            <a:r>
              <a:rPr lang="en-GB" sz="2000" dirty="0"/>
              <a:t> and used pack donor organs for transportation</a:t>
            </a:r>
            <a:endParaRPr lang="en-US" sz="2000" dirty="0"/>
          </a:p>
        </p:txBody>
      </p:sp>
      <p:sp>
        <p:nvSpPr>
          <p:cNvPr id="11" name="Rectangle 10">
            <a:hlinkClick r:id="rId4"/>
          </p:cNvPr>
          <p:cNvSpPr/>
          <p:nvPr/>
        </p:nvSpPr>
        <p:spPr>
          <a:xfrm>
            <a:off x="806191" y="6507549"/>
            <a:ext cx="3302000" cy="400110"/>
          </a:xfrm>
          <a:prstGeom prst="rect">
            <a:avLst/>
          </a:prstGeom>
        </p:spPr>
        <p:txBody>
          <a:bodyPr wrap="square">
            <a:spAutoFit/>
          </a:bodyPr>
          <a:lstStyle/>
          <a:p>
            <a:pPr algn="r"/>
            <a:r>
              <a:rPr lang="en-US" sz="1000" dirty="0">
                <a:hlinkClick r:id="rId5"/>
              </a:rPr>
              <a:t>http://</a:t>
            </a:r>
            <a:r>
              <a:rPr lang="en-US" sz="1000" dirty="0" err="1">
                <a:hlinkClick r:id="rId5"/>
              </a:rPr>
              <a:t>www.defenseimagery.mil</a:t>
            </a:r>
            <a:r>
              <a:rPr lang="en-US" sz="1000" dirty="0">
                <a:hlinkClick r:id="rId5"/>
              </a:rPr>
              <a:t>/</a:t>
            </a:r>
            <a:r>
              <a:rPr lang="en-US" sz="1000" dirty="0" err="1">
                <a:hlinkClick r:id="rId5"/>
              </a:rPr>
              <a:t>imageRetrieve.action?guid</a:t>
            </a:r>
            <a:r>
              <a:rPr lang="en-US" sz="1000" dirty="0">
                <a:hlinkClick r:id="rId5"/>
              </a:rPr>
              <a:t>=8c9d5fade029a4f5a68fe667d1ae802ba9f30dd5&amp;t=2</a:t>
            </a:r>
            <a:endParaRPr lang="en-US" sz="1000" dirty="0"/>
          </a:p>
        </p:txBody>
      </p:sp>
    </p:spTree>
    <p:extLst>
      <p:ext uri="{BB962C8B-B14F-4D97-AF65-F5344CB8AC3E}">
        <p14:creationId xmlns:p14="http://schemas.microsoft.com/office/powerpoint/2010/main" val="23356329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1"/>
            <a:ext cx="9144000" cy="780849"/>
          </a:xfrm>
          <a:solidFill>
            <a:schemeClr val="tx2">
              <a:lumMod val="20000"/>
              <a:lumOff val="80000"/>
              <a:alpha val="77647"/>
            </a:schemeClr>
          </a:solidFill>
        </p:spPr>
        <p:txBody>
          <a:bodyPr>
            <a:noAutofit/>
          </a:bodyPr>
          <a:lstStyle/>
          <a:p>
            <a:pPr fontAlgn="ctr"/>
            <a:r>
              <a:rPr lang="en-US" sz="2000" b="1" dirty="0">
                <a:cs typeface="Arial"/>
              </a:rPr>
              <a:t>1.4.6 Estimation of osmolarity in tissues by bathing samples in hypotonic and hypertonic solutions. (Practical 2)</a:t>
            </a:r>
            <a:endParaRPr lang="en-US" sz="2000" b="1" dirty="0">
              <a:solidFill>
                <a:srgbClr val="000000"/>
              </a:solidFill>
              <a:cs typeface="Arial"/>
            </a:endParaRPr>
          </a:p>
        </p:txBody>
      </p:sp>
      <p:sp>
        <p:nvSpPr>
          <p:cNvPr id="14" name="Rectangle 13"/>
          <p:cNvSpPr/>
          <p:nvPr/>
        </p:nvSpPr>
        <p:spPr>
          <a:xfrm>
            <a:off x="191542" y="981388"/>
            <a:ext cx="8662693" cy="1569660"/>
          </a:xfrm>
          <a:prstGeom prst="rect">
            <a:avLst/>
          </a:prstGeom>
        </p:spPr>
        <p:txBody>
          <a:bodyPr wrap="square">
            <a:spAutoFit/>
          </a:bodyPr>
          <a:lstStyle/>
          <a:p>
            <a:r>
              <a:rPr lang="en-US" sz="2400" b="1" dirty="0">
                <a:latin typeface="Arial"/>
                <a:cs typeface="Arial"/>
              </a:rPr>
              <a:t>Osmolarity </a:t>
            </a:r>
            <a:r>
              <a:rPr lang="en-US" sz="2400" dirty="0">
                <a:latin typeface="Arial"/>
                <a:cs typeface="Arial"/>
              </a:rPr>
              <a:t>is the measure of the concentration of solute inside of a fluid or a cell</a:t>
            </a:r>
          </a:p>
          <a:p>
            <a:endParaRPr lang="en-US" sz="2400" dirty="0">
              <a:latin typeface="Arial"/>
              <a:cs typeface="Arial"/>
            </a:endParaRPr>
          </a:p>
          <a:p>
            <a:r>
              <a:rPr lang="en-US" sz="2400" dirty="0">
                <a:latin typeface="Arial"/>
                <a:cs typeface="Arial"/>
              </a:rPr>
              <a:t>Cells can be in three types of </a:t>
            </a:r>
            <a:r>
              <a:rPr lang="en-US" sz="2400" i="1" dirty="0">
                <a:latin typeface="Arial"/>
                <a:cs typeface="Arial"/>
              </a:rPr>
              <a:t>Osmotic Environments</a:t>
            </a:r>
            <a:r>
              <a:rPr lang="en-US" sz="2400" dirty="0">
                <a:latin typeface="Arial"/>
                <a:cs typeface="Arial"/>
              </a:rPr>
              <a:t>:</a:t>
            </a: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23" y="3127553"/>
            <a:ext cx="8000330" cy="364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75763" y="2691685"/>
            <a:ext cx="2318197" cy="461665"/>
          </a:xfrm>
          <a:prstGeom prst="rect">
            <a:avLst/>
          </a:prstGeom>
          <a:noFill/>
        </p:spPr>
        <p:txBody>
          <a:bodyPr wrap="square" rtlCol="0">
            <a:spAutoFit/>
          </a:bodyPr>
          <a:lstStyle/>
          <a:p>
            <a:r>
              <a:rPr lang="en-US" sz="2400" b="1" dirty="0">
                <a:solidFill>
                  <a:srgbClr val="C00000"/>
                </a:solidFill>
              </a:rPr>
              <a:t>HYPOTONIC</a:t>
            </a:r>
          </a:p>
        </p:txBody>
      </p:sp>
      <p:sp>
        <p:nvSpPr>
          <p:cNvPr id="15" name="TextBox 14"/>
          <p:cNvSpPr txBox="1"/>
          <p:nvPr/>
        </p:nvSpPr>
        <p:spPr>
          <a:xfrm>
            <a:off x="3578179" y="2691685"/>
            <a:ext cx="2318197" cy="461665"/>
          </a:xfrm>
          <a:prstGeom prst="rect">
            <a:avLst/>
          </a:prstGeom>
          <a:noFill/>
        </p:spPr>
        <p:txBody>
          <a:bodyPr wrap="square" rtlCol="0">
            <a:spAutoFit/>
          </a:bodyPr>
          <a:lstStyle/>
          <a:p>
            <a:r>
              <a:rPr lang="en-US" sz="2400" b="1" dirty="0">
                <a:solidFill>
                  <a:srgbClr val="C00000"/>
                </a:solidFill>
              </a:rPr>
              <a:t>HYPERTONIC</a:t>
            </a:r>
          </a:p>
        </p:txBody>
      </p:sp>
      <p:sp>
        <p:nvSpPr>
          <p:cNvPr id="16" name="TextBox 15"/>
          <p:cNvSpPr txBox="1"/>
          <p:nvPr/>
        </p:nvSpPr>
        <p:spPr>
          <a:xfrm>
            <a:off x="6536038" y="2691685"/>
            <a:ext cx="2318197" cy="461665"/>
          </a:xfrm>
          <a:prstGeom prst="rect">
            <a:avLst/>
          </a:prstGeom>
          <a:noFill/>
        </p:spPr>
        <p:txBody>
          <a:bodyPr wrap="square" rtlCol="0">
            <a:spAutoFit/>
          </a:bodyPr>
          <a:lstStyle/>
          <a:p>
            <a:r>
              <a:rPr lang="en-US" sz="2400" b="1" dirty="0">
                <a:solidFill>
                  <a:srgbClr val="C00000"/>
                </a:solidFill>
              </a:rPr>
              <a:t>ISOTONIC</a:t>
            </a:r>
          </a:p>
        </p:txBody>
      </p:sp>
    </p:spTree>
    <p:extLst>
      <p:ext uri="{BB962C8B-B14F-4D97-AF65-F5344CB8AC3E}">
        <p14:creationId xmlns:p14="http://schemas.microsoft.com/office/powerpoint/2010/main" val="3206468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07483" y="2103986"/>
            <a:ext cx="8578940" cy="4310123"/>
          </a:xfrm>
          <a:prstGeom prst="rect">
            <a:avLst/>
          </a:prstGeom>
        </p:spPr>
      </p:pic>
      <p:sp>
        <p:nvSpPr>
          <p:cNvPr id="3" name="Title 1"/>
          <p:cNvSpPr txBox="1">
            <a:spLocks/>
          </p:cNvSpPr>
          <p:nvPr/>
        </p:nvSpPr>
        <p:spPr>
          <a:xfrm>
            <a:off x="0" y="4761"/>
            <a:ext cx="9144000" cy="780849"/>
          </a:xfrm>
          <a:prstGeom prst="rect">
            <a:avLst/>
          </a:prstGeom>
          <a:solidFill>
            <a:schemeClr val="tx2">
              <a:lumMod val="20000"/>
              <a:lumOff val="80000"/>
              <a:alpha val="77647"/>
            </a:schemeClr>
          </a:solidFill>
        </p:spPr>
        <p:txBody>
          <a:bodyP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ctr"/>
            <a:r>
              <a:rPr lang="en-US" sz="2000" b="1" dirty="0">
                <a:cs typeface="Arial"/>
              </a:rPr>
              <a:t>1.4.6 Estimation of </a:t>
            </a:r>
            <a:r>
              <a:rPr lang="en-US" sz="2000" b="1" dirty="0" err="1">
                <a:cs typeface="Arial"/>
              </a:rPr>
              <a:t>osmolarity</a:t>
            </a:r>
            <a:r>
              <a:rPr lang="en-US" sz="2000" b="1" dirty="0">
                <a:cs typeface="Arial"/>
              </a:rPr>
              <a:t> in tissues by bathing samples in hypotonic and hypertonic solutions. (Practical 2)</a:t>
            </a:r>
            <a:endParaRPr lang="en-US" sz="2000" b="1" dirty="0">
              <a:solidFill>
                <a:srgbClr val="000000"/>
              </a:solidFill>
              <a:cs typeface="Arial"/>
            </a:endParaRPr>
          </a:p>
        </p:txBody>
      </p:sp>
      <p:sp>
        <p:nvSpPr>
          <p:cNvPr id="4" name="TextBox 3"/>
          <p:cNvSpPr txBox="1"/>
          <p:nvPr/>
        </p:nvSpPr>
        <p:spPr>
          <a:xfrm>
            <a:off x="6568226" y="1526665"/>
            <a:ext cx="2318197" cy="461665"/>
          </a:xfrm>
          <a:prstGeom prst="rect">
            <a:avLst/>
          </a:prstGeom>
          <a:noFill/>
        </p:spPr>
        <p:txBody>
          <a:bodyPr wrap="square" rtlCol="0">
            <a:spAutoFit/>
          </a:bodyPr>
          <a:lstStyle/>
          <a:p>
            <a:r>
              <a:rPr lang="en-US" sz="2400" b="1" dirty="0">
                <a:solidFill>
                  <a:srgbClr val="C00000"/>
                </a:solidFill>
              </a:rPr>
              <a:t>HYPOTONIC</a:t>
            </a:r>
          </a:p>
        </p:txBody>
      </p:sp>
      <p:sp>
        <p:nvSpPr>
          <p:cNvPr id="5" name="TextBox 4"/>
          <p:cNvSpPr txBox="1"/>
          <p:nvPr/>
        </p:nvSpPr>
        <p:spPr>
          <a:xfrm>
            <a:off x="3412901" y="1532586"/>
            <a:ext cx="2318197" cy="461665"/>
          </a:xfrm>
          <a:prstGeom prst="rect">
            <a:avLst/>
          </a:prstGeom>
          <a:noFill/>
        </p:spPr>
        <p:txBody>
          <a:bodyPr wrap="square" rtlCol="0">
            <a:spAutoFit/>
          </a:bodyPr>
          <a:lstStyle/>
          <a:p>
            <a:r>
              <a:rPr lang="en-US" sz="2400" b="1" dirty="0">
                <a:solidFill>
                  <a:srgbClr val="C00000"/>
                </a:solidFill>
              </a:rPr>
              <a:t>HYPERTONIC</a:t>
            </a:r>
          </a:p>
        </p:txBody>
      </p:sp>
      <p:sp>
        <p:nvSpPr>
          <p:cNvPr id="6" name="TextBox 5"/>
          <p:cNvSpPr txBox="1"/>
          <p:nvPr/>
        </p:nvSpPr>
        <p:spPr>
          <a:xfrm>
            <a:off x="307483" y="1532586"/>
            <a:ext cx="2318197" cy="461665"/>
          </a:xfrm>
          <a:prstGeom prst="rect">
            <a:avLst/>
          </a:prstGeom>
          <a:noFill/>
        </p:spPr>
        <p:txBody>
          <a:bodyPr wrap="square" rtlCol="0">
            <a:spAutoFit/>
          </a:bodyPr>
          <a:lstStyle/>
          <a:p>
            <a:r>
              <a:rPr lang="en-US" sz="2400" b="1" dirty="0">
                <a:solidFill>
                  <a:srgbClr val="C00000"/>
                </a:solidFill>
              </a:rPr>
              <a:t>ISOTONIC</a:t>
            </a:r>
          </a:p>
        </p:txBody>
      </p:sp>
    </p:spTree>
    <p:extLst>
      <p:ext uri="{BB962C8B-B14F-4D97-AF65-F5344CB8AC3E}">
        <p14:creationId xmlns:p14="http://schemas.microsoft.com/office/powerpoint/2010/main" val="34722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1"/>
            <a:ext cx="9144000" cy="780849"/>
          </a:xfrm>
          <a:solidFill>
            <a:schemeClr val="tx2">
              <a:lumMod val="20000"/>
              <a:lumOff val="80000"/>
              <a:alpha val="77647"/>
            </a:schemeClr>
          </a:solidFill>
        </p:spPr>
        <p:txBody>
          <a:bodyPr>
            <a:noAutofit/>
          </a:bodyPr>
          <a:lstStyle/>
          <a:p>
            <a:pPr fontAlgn="ctr"/>
            <a:r>
              <a:rPr lang="en-US" sz="2000" b="1" dirty="0">
                <a:cs typeface="Arial"/>
              </a:rPr>
              <a:t>1.4.6 Estimation of osmolarity in tissues by bathing samples in hypotonic and hypertonic solutions. (Practical 2)</a:t>
            </a:r>
            <a:endParaRPr lang="en-US" sz="2000" b="1" dirty="0">
              <a:solidFill>
                <a:srgbClr val="000000"/>
              </a:solidFill>
              <a:cs typeface="Aria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32" r="9685"/>
          <a:stretch/>
        </p:blipFill>
        <p:spPr bwMode="auto">
          <a:xfrm>
            <a:off x="0" y="785610"/>
            <a:ext cx="9144000" cy="607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102" y="3799153"/>
            <a:ext cx="3398076" cy="28914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42360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9/91/Scheme_facilitated_diffusion_in_cell_membrane-en.svg/500px-Scheme_facilitated_diffusion_in_cell_membrane-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3462"/>
            <a:ext cx="6256280" cy="2740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289" y="3421551"/>
            <a:ext cx="2881209" cy="28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6621491"/>
            <a:ext cx="6654800" cy="246221"/>
          </a:xfrm>
          <a:prstGeom prst="rect">
            <a:avLst/>
          </a:prstGeom>
        </p:spPr>
        <p:txBody>
          <a:bodyPr wrap="square">
            <a:spAutoFit/>
          </a:bodyPr>
          <a:lstStyle/>
          <a:p>
            <a:r>
              <a:rPr lang="en-AU" sz="1000" dirty="0">
                <a:hlinkClick r:id="rId6"/>
              </a:rPr>
              <a:t>http://commons.wikimedia.org/wiki/File:Scheme_facilitated_diffusion_in_cell_membrane-en.svg</a:t>
            </a:r>
            <a:endParaRPr lang="en-AU" sz="1000" dirty="0"/>
          </a:p>
        </p:txBody>
      </p:sp>
      <p:sp>
        <p:nvSpPr>
          <p:cNvPr id="6" name="TextBox 5"/>
          <p:cNvSpPr txBox="1"/>
          <p:nvPr/>
        </p:nvSpPr>
        <p:spPr>
          <a:xfrm>
            <a:off x="0" y="883297"/>
            <a:ext cx="9137489" cy="2492990"/>
          </a:xfrm>
          <a:prstGeom prst="rect">
            <a:avLst/>
          </a:prstGeom>
          <a:solidFill>
            <a:srgbClr val="F7E8A7"/>
          </a:solidFill>
        </p:spPr>
        <p:txBody>
          <a:bodyPr wrap="square" rtlCol="0">
            <a:spAutoFit/>
          </a:bodyPr>
          <a:lstStyle/>
          <a:p>
            <a:r>
              <a:rPr lang="en-AU" sz="3600" b="1" dirty="0"/>
              <a:t>3. Facilitated Diffusion:</a:t>
            </a:r>
            <a:r>
              <a:rPr lang="en-AU" sz="2400" dirty="0"/>
              <a:t> </a:t>
            </a:r>
          </a:p>
          <a:p>
            <a:r>
              <a:rPr lang="en-AU" sz="2400" dirty="0"/>
              <a:t>Large and polar molecules can’t get across the membrane via simple diffusion</a:t>
            </a:r>
          </a:p>
          <a:p>
            <a:r>
              <a:rPr lang="en-AU" sz="2400" b="1" dirty="0"/>
              <a:t>Transmembrane (polytopic)</a:t>
            </a:r>
            <a:r>
              <a:rPr lang="en-AU" sz="2400" dirty="0"/>
              <a:t> proteins recognise a particular molecule and help it to move across the membrane. The direction it moves is dependent on the concentration gradient.</a:t>
            </a:r>
          </a:p>
        </p:txBody>
      </p:sp>
      <p:pic>
        <p:nvPicPr>
          <p:cNvPr id="8" name="Picture 7">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
        <p:nvSpPr>
          <p:cNvPr id="2" name="Rectangle 1"/>
          <p:cNvSpPr/>
          <p:nvPr/>
        </p:nvSpPr>
        <p:spPr>
          <a:xfrm>
            <a:off x="6007101" y="6313714"/>
            <a:ext cx="3130388" cy="553998"/>
          </a:xfrm>
          <a:prstGeom prst="rect">
            <a:avLst/>
          </a:prstGeom>
        </p:spPr>
        <p:txBody>
          <a:bodyPr wrap="square">
            <a:spAutoFit/>
          </a:bodyPr>
          <a:lstStyle/>
          <a:p>
            <a:pPr algn="r"/>
            <a:r>
              <a:rPr lang="en-US" sz="1000" dirty="0">
                <a:hlinkClick r:id="rId4"/>
              </a:rPr>
              <a:t>http://</a:t>
            </a:r>
            <a:r>
              <a:rPr lang="en-US" sz="1000" dirty="0" err="1">
                <a:hlinkClick r:id="rId4"/>
              </a:rPr>
              <a:t>highered.mcgraw-hill.com</a:t>
            </a:r>
            <a:r>
              <a:rPr lang="en-US" sz="1000" dirty="0">
                <a:hlinkClick r:id="rId4"/>
              </a:rPr>
              <a:t>/sites/0072495855/student_view0/chapter2/animation__</a:t>
            </a:r>
            <a:r>
              <a:rPr lang="en-US" sz="1000" dirty="0" err="1">
                <a:hlinkClick r:id="rId4"/>
              </a:rPr>
              <a:t>how_facilitated_diffusion_works.html</a:t>
            </a:r>
            <a:endParaRPr lang="en-US" sz="1000" dirty="0"/>
          </a:p>
        </p:txBody>
      </p:sp>
      <p:sp>
        <p:nvSpPr>
          <p:cNvPr id="9" name="Title 1"/>
          <p:cNvSpPr>
            <a:spLocks noGrp="1"/>
          </p:cNvSpPr>
          <p:nvPr>
            <p:ph type="title"/>
          </p:nvPr>
        </p:nvSpPr>
        <p:spPr>
          <a:xfrm>
            <a:off x="0" y="0"/>
            <a:ext cx="9144000" cy="893141"/>
          </a:xfrm>
        </p:spPr>
        <p:txBody>
          <a:bodyPr>
            <a:noAutofit/>
          </a:bodyPr>
          <a:lstStyle/>
          <a:p>
            <a:pPr fontAlgn="ctr"/>
            <a:r>
              <a:rPr lang="en-US" sz="2400" dirty="0">
                <a:latin typeface="+mn-lt"/>
                <a:cs typeface="Arial"/>
              </a:rPr>
              <a:t>1.4 U.1 Particles move across membranes by simple diffusion, facilitated diffusion, osmosis and active transport.     </a:t>
            </a:r>
            <a:endParaRPr lang="en-US" sz="2400" dirty="0">
              <a:solidFill>
                <a:srgbClr val="000000"/>
              </a:solidFill>
              <a:latin typeface="+mn-lt"/>
              <a:cs typeface="Arial"/>
            </a:endParaRPr>
          </a:p>
        </p:txBody>
      </p:sp>
    </p:spTree>
    <p:extLst>
      <p:ext uri="{BB962C8B-B14F-4D97-AF65-F5344CB8AC3E}">
        <p14:creationId xmlns:p14="http://schemas.microsoft.com/office/powerpoint/2010/main" val="351096758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2"/>
            <a:ext cx="9144000" cy="604838"/>
          </a:xfrm>
        </p:spPr>
        <p:txBody>
          <a:bodyPr>
            <a:noAutofit/>
          </a:bodyPr>
          <a:lstStyle/>
          <a:p>
            <a:pPr fontAlgn="ctr"/>
            <a:r>
              <a:rPr lang="en-US" sz="1800" dirty="0">
                <a:latin typeface="Arial"/>
                <a:cs typeface="Arial"/>
              </a:rPr>
              <a:t>1.4 A.1 Structure and function of sodium–potassium pumps for active transport and potassium channels for facilitated diffusion in axons.</a:t>
            </a:r>
            <a:endParaRPr lang="en-US" sz="1800" dirty="0">
              <a:solidFill>
                <a:srgbClr val="000000"/>
              </a:solidFill>
              <a:latin typeface="Arial"/>
              <a:cs typeface="Arial"/>
            </a:endParaRPr>
          </a:p>
        </p:txBody>
      </p:sp>
      <p:pic>
        <p:nvPicPr>
          <p:cNvPr id="5" name="Picture 4" descr="http://bioserv.fiu.edu/%7Ewalterm/human_online/nervous/nervous_system_files/image012.gif"/>
          <p:cNvPicPr/>
          <p:nvPr/>
        </p:nvPicPr>
        <p:blipFill>
          <a:blip r:embed="rId3">
            <a:extLst>
              <a:ext uri="{28A0092B-C50C-407E-A947-70E740481C1C}">
                <a14:useLocalDpi xmlns:a14="http://schemas.microsoft.com/office/drawing/2010/main" val="0"/>
              </a:ext>
            </a:extLst>
          </a:blip>
          <a:srcRect/>
          <a:stretch>
            <a:fillRect/>
          </a:stretch>
        </p:blipFill>
        <p:spPr bwMode="auto">
          <a:xfrm>
            <a:off x="3698875" y="1761202"/>
            <a:ext cx="4881563" cy="3054668"/>
          </a:xfrm>
          <a:prstGeom prst="rect">
            <a:avLst/>
          </a:prstGeom>
          <a:noFill/>
          <a:ln>
            <a:noFill/>
          </a:ln>
          <a:extLst>
            <a:ext uri="{FAA26D3D-D897-4be2-8F04-BA451C77F1D7}">
              <ma14:placeholderFlag xmlns:ma14="http://schemas.microsoft.com/office/mac/drawingml/2011/main" xmlns=""/>
            </a:ext>
          </a:extLst>
        </p:spPr>
      </p:pic>
      <p:sp>
        <p:nvSpPr>
          <p:cNvPr id="2" name="Rectangle 1"/>
          <p:cNvSpPr/>
          <p:nvPr/>
        </p:nvSpPr>
        <p:spPr>
          <a:xfrm>
            <a:off x="3352800" y="6611779"/>
            <a:ext cx="5791200" cy="246221"/>
          </a:xfrm>
          <a:prstGeom prst="rect">
            <a:avLst/>
          </a:prstGeom>
        </p:spPr>
        <p:txBody>
          <a:bodyPr wrap="square">
            <a:spAutoFit/>
          </a:bodyPr>
          <a:lstStyle/>
          <a:p>
            <a:pPr algn="r"/>
            <a:r>
              <a:rPr lang="en-US" sz="1000" dirty="0">
                <a:hlinkClick r:id="rId4"/>
              </a:rPr>
              <a:t>http://</a:t>
            </a:r>
            <a:r>
              <a:rPr lang="en-US" sz="1000" dirty="0" err="1">
                <a:hlinkClick r:id="rId4"/>
              </a:rPr>
              <a:t>bioserv.fiu.edu</a:t>
            </a:r>
            <a:r>
              <a:rPr lang="en-US" sz="1000" dirty="0">
                <a:hlinkClick r:id="rId4"/>
              </a:rPr>
              <a:t>/~</a:t>
            </a:r>
            <a:r>
              <a:rPr lang="en-US" sz="1000" dirty="0" err="1">
                <a:hlinkClick r:id="rId4"/>
              </a:rPr>
              <a:t>walterm</a:t>
            </a:r>
            <a:r>
              <a:rPr lang="en-US" sz="1000" dirty="0">
                <a:hlinkClick r:id="rId4"/>
              </a:rPr>
              <a:t>/</a:t>
            </a:r>
            <a:r>
              <a:rPr lang="en-US" sz="1000" dirty="0" err="1">
                <a:hlinkClick r:id="rId4"/>
              </a:rPr>
              <a:t>human_online</a:t>
            </a:r>
            <a:r>
              <a:rPr lang="en-US" sz="1000" dirty="0">
                <a:hlinkClick r:id="rId4"/>
              </a:rPr>
              <a:t>/nervous/</a:t>
            </a:r>
            <a:r>
              <a:rPr lang="en-US" sz="1000" dirty="0" err="1">
                <a:hlinkClick r:id="rId4"/>
              </a:rPr>
              <a:t>nervous_system_files</a:t>
            </a:r>
            <a:r>
              <a:rPr lang="en-US" sz="1000" dirty="0">
                <a:hlinkClick r:id="rId4"/>
              </a:rPr>
              <a:t>/image012.gif</a:t>
            </a:r>
            <a:endParaRPr lang="en-US" sz="1000" dirty="0"/>
          </a:p>
        </p:txBody>
      </p:sp>
      <p:sp>
        <p:nvSpPr>
          <p:cNvPr id="3" name="Rectangle 2"/>
          <p:cNvSpPr/>
          <p:nvPr/>
        </p:nvSpPr>
        <p:spPr>
          <a:xfrm>
            <a:off x="103306" y="1896802"/>
            <a:ext cx="3595569" cy="3170099"/>
          </a:xfrm>
          <a:prstGeom prst="rect">
            <a:avLst/>
          </a:prstGeom>
          <a:solidFill>
            <a:srgbClr val="F7E8A7"/>
          </a:solidFill>
        </p:spPr>
        <p:txBody>
          <a:bodyPr wrap="square">
            <a:spAutoFit/>
          </a:bodyPr>
          <a:lstStyle/>
          <a:p>
            <a:pPr marL="342900" lvl="0" indent="-342900">
              <a:buFont typeface="+mj-lt"/>
              <a:buAutoNum type="arabicPeriod"/>
            </a:pPr>
            <a:r>
              <a:rPr lang="en-GB" sz="2000" dirty="0"/>
              <a:t>At one stage during a nerve impulse there are relatively more positive charges inside.</a:t>
            </a:r>
            <a:endParaRPr lang="en-US" sz="2000" dirty="0"/>
          </a:p>
          <a:p>
            <a:pPr marL="342900" lvl="0" indent="-342900">
              <a:buFont typeface="+mj-lt"/>
              <a:buAutoNum type="arabicPeriod"/>
            </a:pPr>
            <a:r>
              <a:rPr lang="en-GB" sz="2000" dirty="0"/>
              <a:t>This voltage change causes potassium channels to open, allowing potassium ions to diffuse out of the axon.</a:t>
            </a:r>
            <a:endParaRPr lang="en-US" sz="2000" dirty="0"/>
          </a:p>
          <a:p>
            <a:pPr marL="342900" lvl="0" indent="-342900">
              <a:buFont typeface="+mj-lt"/>
              <a:buAutoNum type="arabicPeriod"/>
            </a:pPr>
            <a:r>
              <a:rPr lang="en-GB" sz="2000" dirty="0"/>
              <a:t>Once the voltage conditions change the channel rapidly closes again.</a:t>
            </a:r>
            <a:endParaRPr lang="en-US" sz="2000" dirty="0"/>
          </a:p>
        </p:txBody>
      </p:sp>
      <p:sp>
        <p:nvSpPr>
          <p:cNvPr id="7" name="Rectangle 6"/>
          <p:cNvSpPr/>
          <p:nvPr/>
        </p:nvSpPr>
        <p:spPr>
          <a:xfrm>
            <a:off x="190391" y="785978"/>
            <a:ext cx="8523625" cy="830997"/>
          </a:xfrm>
          <a:prstGeom prst="rect">
            <a:avLst/>
          </a:prstGeom>
        </p:spPr>
        <p:txBody>
          <a:bodyPr wrap="square">
            <a:spAutoFit/>
          </a:bodyPr>
          <a:lstStyle/>
          <a:p>
            <a:pPr lvl="0"/>
            <a:r>
              <a:rPr lang="en-GB" sz="2400" b="1" dirty="0"/>
              <a:t>Example: Potassium channels </a:t>
            </a:r>
            <a:r>
              <a:rPr lang="en-GB" sz="2400" dirty="0"/>
              <a:t>in </a:t>
            </a:r>
            <a:r>
              <a:rPr lang="en-GB" sz="2400" b="1" dirty="0"/>
              <a:t>axons</a:t>
            </a:r>
            <a:r>
              <a:rPr lang="en-GB" sz="2400" dirty="0"/>
              <a:t> are voltage gated. They enable the facilitated diffusion of potassium out of the axon</a:t>
            </a:r>
            <a:endParaRPr lang="en-US" sz="2400" dirty="0"/>
          </a:p>
        </p:txBody>
      </p:sp>
      <p:cxnSp>
        <p:nvCxnSpPr>
          <p:cNvPr id="10" name="Straight Arrow Connector 9"/>
          <p:cNvCxnSpPr/>
          <p:nvPr/>
        </p:nvCxnSpPr>
        <p:spPr>
          <a:xfrm flipH="1" flipV="1">
            <a:off x="6642100" y="2590800"/>
            <a:ext cx="12700" cy="1460500"/>
          </a:xfrm>
          <a:prstGeom prst="straightConnector1">
            <a:avLst/>
          </a:prstGeom>
          <a:ln w="76200" cmpd="sng">
            <a:solidFill>
              <a:schemeClr val="accent4">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42724" y="5210182"/>
            <a:ext cx="8840625" cy="1692771"/>
          </a:xfrm>
          <a:prstGeom prst="rect">
            <a:avLst/>
          </a:prstGeom>
          <a:noFill/>
        </p:spPr>
        <p:txBody>
          <a:bodyPr wrap="none" rtlCol="0">
            <a:spAutoFit/>
          </a:bodyPr>
          <a:lstStyle/>
          <a:p>
            <a:r>
              <a:rPr lang="en-US" sz="2800" b="1" dirty="0"/>
              <a:t>Remember: 3 Sodium (Na</a:t>
            </a:r>
            <a:r>
              <a:rPr lang="en-US" sz="2800" b="1" baseline="30000" dirty="0"/>
              <a:t>+</a:t>
            </a:r>
            <a:r>
              <a:rPr lang="en-US" sz="2800" b="1" dirty="0"/>
              <a:t>) out making the neuron -70 mv</a:t>
            </a:r>
          </a:p>
          <a:p>
            <a:r>
              <a:rPr lang="en-US" sz="2800" b="1" dirty="0"/>
              <a:t>                      2 Potassium (K</a:t>
            </a:r>
            <a:r>
              <a:rPr lang="en-US" sz="2800" b="1" baseline="30000" dirty="0"/>
              <a:t>+</a:t>
            </a:r>
            <a:r>
              <a:rPr lang="en-US" sz="2800" b="1" dirty="0"/>
              <a:t>) in</a:t>
            </a:r>
          </a:p>
          <a:p>
            <a:r>
              <a:rPr lang="en-US" sz="2800" b="1" dirty="0"/>
              <a:t>				</a:t>
            </a:r>
            <a:r>
              <a:rPr lang="en-US" sz="3600" b="1" dirty="0"/>
              <a:t>With the use of ATP</a:t>
            </a:r>
          </a:p>
          <a:p>
            <a:endParaRPr lang="en-US" baseline="30000" dirty="0"/>
          </a:p>
        </p:txBody>
      </p:sp>
    </p:spTree>
    <p:extLst>
      <p:ext uri="{BB962C8B-B14F-4D97-AF65-F5344CB8AC3E}">
        <p14:creationId xmlns:p14="http://schemas.microsoft.com/office/powerpoint/2010/main" val="403789001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9-04 at 22.07.26.png"/>
          <p:cNvPicPr>
            <a:picLocks noChangeAspect="1"/>
          </p:cNvPicPr>
          <p:nvPr/>
        </p:nvPicPr>
        <p:blipFill rotWithShape="1">
          <a:blip r:embed="rId3">
            <a:extLst>
              <a:ext uri="{28A0092B-C50C-407E-A947-70E740481C1C}">
                <a14:useLocalDpi xmlns:a14="http://schemas.microsoft.com/office/drawing/2010/main" val="0"/>
              </a:ext>
            </a:extLst>
          </a:blip>
          <a:srcRect b="39742"/>
          <a:stretch/>
        </p:blipFill>
        <p:spPr>
          <a:xfrm>
            <a:off x="1507038" y="4372908"/>
            <a:ext cx="6248399" cy="2485092"/>
          </a:xfrm>
          <a:prstGeom prst="rect">
            <a:avLst/>
          </a:prstGeom>
        </p:spPr>
      </p:pic>
      <p:pic>
        <p:nvPicPr>
          <p:cNvPr id="3" name="Picture 2" descr="Screen Shot 2014-09-04 at 22.11.05.png"/>
          <p:cNvPicPr>
            <a:picLocks noChangeAspect="1"/>
          </p:cNvPicPr>
          <p:nvPr/>
        </p:nvPicPr>
        <p:blipFill rotWithShape="1">
          <a:blip r:embed="rId4">
            <a:extLst>
              <a:ext uri="{28A0092B-C50C-407E-A947-70E740481C1C}">
                <a14:useLocalDpi xmlns:a14="http://schemas.microsoft.com/office/drawing/2010/main" val="0"/>
              </a:ext>
            </a:extLst>
          </a:blip>
          <a:srcRect r="38191" b="42630"/>
          <a:stretch/>
        </p:blipFill>
        <p:spPr>
          <a:xfrm>
            <a:off x="4522541" y="1480456"/>
            <a:ext cx="4621459" cy="2634343"/>
          </a:xfrm>
          <a:prstGeom prst="rect">
            <a:avLst/>
          </a:prstGeom>
        </p:spPr>
      </p:pic>
      <p:pic>
        <p:nvPicPr>
          <p:cNvPr id="5" name="Picture 4">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
        <p:nvSpPr>
          <p:cNvPr id="2" name="TextBox 1"/>
          <p:cNvSpPr txBox="1"/>
          <p:nvPr/>
        </p:nvSpPr>
        <p:spPr>
          <a:xfrm>
            <a:off x="105819" y="1070656"/>
            <a:ext cx="4416722" cy="3046988"/>
          </a:xfrm>
          <a:prstGeom prst="rect">
            <a:avLst/>
          </a:prstGeom>
          <a:solidFill>
            <a:srgbClr val="F7E8A7"/>
          </a:solidFill>
        </p:spPr>
        <p:txBody>
          <a:bodyPr wrap="square" rtlCol="0">
            <a:spAutoFit/>
          </a:bodyPr>
          <a:lstStyle/>
          <a:p>
            <a:r>
              <a:rPr lang="en-US" sz="3200" b="1" dirty="0"/>
              <a:t>4. Active transport </a:t>
            </a:r>
          </a:p>
          <a:p>
            <a:r>
              <a:rPr lang="en-US" sz="3200" dirty="0"/>
              <a:t>uses energy from the hydrolysis of ATP (see below) to pump molecules against the concentration gradient</a:t>
            </a:r>
          </a:p>
        </p:txBody>
      </p:sp>
      <p:sp>
        <p:nvSpPr>
          <p:cNvPr id="6" name="Title 1"/>
          <p:cNvSpPr>
            <a:spLocks noGrp="1"/>
          </p:cNvSpPr>
          <p:nvPr>
            <p:ph type="title"/>
          </p:nvPr>
        </p:nvSpPr>
        <p:spPr>
          <a:xfrm>
            <a:off x="0" y="0"/>
            <a:ext cx="9144000" cy="893141"/>
          </a:xfrm>
        </p:spPr>
        <p:txBody>
          <a:bodyPr>
            <a:noAutofit/>
          </a:bodyPr>
          <a:lstStyle/>
          <a:p>
            <a:pPr fontAlgn="ctr"/>
            <a:r>
              <a:rPr lang="en-US" sz="2400" dirty="0">
                <a:latin typeface="+mn-lt"/>
                <a:cs typeface="Arial"/>
              </a:rPr>
              <a:t>1.4 U.1 Particles move across membranes by simple diffusion, facilitated diffusion, osmosis and active transport.     </a:t>
            </a:r>
            <a:endParaRPr lang="en-US" sz="2400" dirty="0">
              <a:solidFill>
                <a:srgbClr val="000000"/>
              </a:solidFill>
              <a:latin typeface="+mn-lt"/>
              <a:cs typeface="Arial"/>
            </a:endParaRPr>
          </a:p>
        </p:txBody>
      </p:sp>
    </p:spTree>
    <p:extLst>
      <p:ext uri="{BB962C8B-B14F-4D97-AF65-F5344CB8AC3E}">
        <p14:creationId xmlns:p14="http://schemas.microsoft.com/office/powerpoint/2010/main" val="19314842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913" y="696913"/>
            <a:ext cx="2271664" cy="229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3285" y="760413"/>
            <a:ext cx="6092371" cy="2308324"/>
          </a:xfrm>
          <a:prstGeom prst="rect">
            <a:avLst/>
          </a:prstGeom>
          <a:solidFill>
            <a:srgbClr val="F7E8A7"/>
          </a:solidFill>
        </p:spPr>
        <p:txBody>
          <a:bodyPr wrap="square" rtlCol="0">
            <a:spAutoFit/>
          </a:bodyPr>
          <a:lstStyle/>
          <a:p>
            <a:r>
              <a:rPr lang="en-AU" sz="2400" b="1" dirty="0"/>
              <a:t>Primary active transport </a:t>
            </a:r>
            <a:r>
              <a:rPr lang="en-AU" sz="2400" dirty="0"/>
              <a:t>requires </a:t>
            </a:r>
            <a:r>
              <a:rPr lang="en-AU" sz="2400" b="1" dirty="0"/>
              <a:t>ATP.</a:t>
            </a:r>
          </a:p>
          <a:p>
            <a:r>
              <a:rPr lang="en-AU" sz="2400" b="1" dirty="0"/>
              <a:t>Integral protein pumps </a:t>
            </a:r>
            <a:r>
              <a:rPr lang="en-AU" sz="2400" dirty="0"/>
              <a:t>use the energy from the hydrolysis of ATP to move ions or large molecules across the cell membrane.</a:t>
            </a:r>
          </a:p>
          <a:p>
            <a:r>
              <a:rPr lang="en-AU" sz="2400" dirty="0"/>
              <a:t>Molecules are moved </a:t>
            </a:r>
            <a:r>
              <a:rPr lang="en-AU" sz="2400" i="1" dirty="0"/>
              <a:t>against</a:t>
            </a:r>
            <a:r>
              <a:rPr lang="en-AU" sz="2400" dirty="0"/>
              <a:t> their concentration gradient</a:t>
            </a:r>
          </a:p>
        </p:txBody>
      </p:sp>
      <p:pic>
        <p:nvPicPr>
          <p:cNvPr id="9218" name="Picture 2" descr="http://upload.wikimedia.org/wikipedia/commons/thumb/a/a5/Scheme_sodium-potassium_pump-en.svg/1000px-Scheme_sodium-potassium_pump-en.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368" y="3357255"/>
            <a:ext cx="5718668" cy="2567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45571" y="5648609"/>
            <a:ext cx="4695551" cy="246221"/>
          </a:xfrm>
          <a:prstGeom prst="rect">
            <a:avLst/>
          </a:prstGeom>
        </p:spPr>
        <p:txBody>
          <a:bodyPr wrap="square">
            <a:spAutoFit/>
          </a:bodyPr>
          <a:lstStyle/>
          <a:p>
            <a:pPr algn="r"/>
            <a:r>
              <a:rPr lang="en-AU" sz="1000" dirty="0">
                <a:hlinkClick r:id="rId6"/>
              </a:rPr>
              <a:t>http://commons.wikimedia.org/wiki/File:Scheme_sodium-potassium_pump-en.svg</a:t>
            </a:r>
            <a:endParaRPr lang="en-AU" sz="1000" dirty="0"/>
          </a:p>
        </p:txBody>
      </p:sp>
      <p:sp>
        <p:nvSpPr>
          <p:cNvPr id="7" name="Title 1"/>
          <p:cNvSpPr>
            <a:spLocks noGrp="1"/>
          </p:cNvSpPr>
          <p:nvPr>
            <p:ph type="title"/>
          </p:nvPr>
        </p:nvSpPr>
        <p:spPr>
          <a:xfrm>
            <a:off x="0" y="4762"/>
            <a:ext cx="9144000" cy="604838"/>
          </a:xfrm>
        </p:spPr>
        <p:txBody>
          <a:bodyPr>
            <a:noAutofit/>
          </a:bodyPr>
          <a:lstStyle/>
          <a:p>
            <a:pPr fontAlgn="ctr"/>
            <a:r>
              <a:rPr lang="en-US" sz="1800" dirty="0">
                <a:latin typeface="Arial"/>
                <a:cs typeface="Arial"/>
              </a:rPr>
              <a:t>1.4 U.1 Particles move across membranes by simple diffusion, facilitated diffusion, osmosis and active transport.</a:t>
            </a:r>
            <a:endParaRPr lang="en-US" sz="1800" dirty="0">
              <a:solidFill>
                <a:srgbClr val="000000"/>
              </a:solidFill>
              <a:latin typeface="Arial"/>
              <a:cs typeface="Arial"/>
            </a:endParaRPr>
          </a:p>
        </p:txBody>
      </p:sp>
      <p:sp>
        <p:nvSpPr>
          <p:cNvPr id="4" name="Rectangle 3"/>
          <p:cNvSpPr/>
          <p:nvPr/>
        </p:nvSpPr>
        <p:spPr>
          <a:xfrm>
            <a:off x="4267492" y="2994950"/>
            <a:ext cx="4796858" cy="400110"/>
          </a:xfrm>
          <a:prstGeom prst="rect">
            <a:avLst/>
          </a:prstGeom>
        </p:spPr>
        <p:txBody>
          <a:bodyPr wrap="square">
            <a:spAutoFit/>
          </a:bodyPr>
          <a:lstStyle/>
          <a:p>
            <a:pPr algn="r"/>
            <a:r>
              <a:rPr lang="en-US" sz="1000" dirty="0">
                <a:hlinkClick r:id="rId3"/>
              </a:rPr>
              <a:t>http://</a:t>
            </a:r>
            <a:r>
              <a:rPr lang="en-US" sz="1000" dirty="0" err="1">
                <a:hlinkClick r:id="rId3"/>
              </a:rPr>
              <a:t>highered.mcgraw-hill.com</a:t>
            </a:r>
            <a:r>
              <a:rPr lang="en-US" sz="1000" dirty="0">
                <a:hlinkClick r:id="rId3"/>
              </a:rPr>
              <a:t>/sites/0072495855/student_view0/chapter2/animation__</a:t>
            </a:r>
            <a:r>
              <a:rPr lang="en-US" sz="1000" dirty="0" err="1">
                <a:hlinkClick r:id="rId3"/>
              </a:rPr>
              <a:t>how_the_sodium_potassium_pump_works.html</a:t>
            </a:r>
            <a:endParaRPr lang="en-US" sz="1000" dirty="0"/>
          </a:p>
        </p:txBody>
      </p:sp>
      <p:sp>
        <p:nvSpPr>
          <p:cNvPr id="9" name="TextBox 8"/>
          <p:cNvSpPr txBox="1"/>
          <p:nvPr/>
        </p:nvSpPr>
        <p:spPr>
          <a:xfrm>
            <a:off x="1060718" y="5887132"/>
            <a:ext cx="6760510" cy="954107"/>
          </a:xfrm>
          <a:prstGeom prst="rect">
            <a:avLst/>
          </a:prstGeom>
          <a:noFill/>
        </p:spPr>
        <p:txBody>
          <a:bodyPr wrap="square" rtlCol="0">
            <a:spAutoFit/>
          </a:bodyPr>
          <a:lstStyle/>
          <a:p>
            <a:r>
              <a:rPr lang="en-US" sz="2000" b="1" dirty="0"/>
              <a:t>Remember: 3 Sodium (Na</a:t>
            </a:r>
            <a:r>
              <a:rPr lang="en-US" sz="2000" b="1" baseline="30000" dirty="0"/>
              <a:t>+</a:t>
            </a:r>
            <a:r>
              <a:rPr lang="en-US" sz="2000" b="1" dirty="0"/>
              <a:t>) out making the neuron -70 mv</a:t>
            </a:r>
          </a:p>
          <a:p>
            <a:r>
              <a:rPr lang="en-US" sz="2000" b="1" dirty="0"/>
              <a:t>                      2 Potassium (K</a:t>
            </a:r>
            <a:r>
              <a:rPr lang="en-US" sz="2000" b="1" baseline="30000" dirty="0"/>
              <a:t>+</a:t>
            </a:r>
            <a:r>
              <a:rPr lang="en-US" sz="2000" b="1" dirty="0"/>
              <a:t>) </a:t>
            </a:r>
            <a:r>
              <a:rPr lang="en-US" sz="2000" b="1" dirty="0" smtClean="0"/>
              <a:t>in.  </a:t>
            </a:r>
            <a:r>
              <a:rPr lang="en-US" sz="2400" b="1" u="sng" dirty="0" smtClean="0">
                <a:solidFill>
                  <a:srgbClr val="FF0000"/>
                </a:solidFill>
              </a:rPr>
              <a:t>With </a:t>
            </a:r>
            <a:r>
              <a:rPr lang="en-US" sz="2400" b="1" u="sng" dirty="0">
                <a:solidFill>
                  <a:srgbClr val="FF0000"/>
                </a:solidFill>
              </a:rPr>
              <a:t>the use of ATP</a:t>
            </a:r>
          </a:p>
          <a:p>
            <a:endParaRPr lang="en-US" baseline="30000" dirty="0"/>
          </a:p>
        </p:txBody>
      </p:sp>
    </p:spTree>
    <p:extLst>
      <p:ext uri="{BB962C8B-B14F-4D97-AF65-F5344CB8AC3E}">
        <p14:creationId xmlns:p14="http://schemas.microsoft.com/office/powerpoint/2010/main" val="46095906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b/b8/Endomembrane_system_diagram_en.svg/1000px-Endomembrane_system_diagram_en.svg.png?uselang=en-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492" y="1376433"/>
            <a:ext cx="5612507" cy="4456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875351"/>
            <a:ext cx="3480692" cy="2862322"/>
          </a:xfrm>
          <a:prstGeom prst="rect">
            <a:avLst/>
          </a:prstGeom>
          <a:solidFill>
            <a:srgbClr val="F7E8A7"/>
          </a:solidFill>
        </p:spPr>
        <p:txBody>
          <a:bodyPr wrap="square" rtlCol="0">
            <a:spAutoFit/>
          </a:bodyPr>
          <a:lstStyle/>
          <a:p>
            <a:r>
              <a:rPr lang="en-AU" sz="2000" b="1" dirty="0"/>
              <a:t>Vesicles </a:t>
            </a:r>
            <a:r>
              <a:rPr lang="en-AU" sz="2000" dirty="0"/>
              <a:t>are small spheroidal packages that bud off of the RER and the Golgi apparatus</a:t>
            </a:r>
          </a:p>
          <a:p>
            <a:endParaRPr lang="en-AU" sz="2000" b="1" dirty="0"/>
          </a:p>
          <a:p>
            <a:r>
              <a:rPr lang="en-AU" sz="2000" dirty="0"/>
              <a:t>They carry proteins produced by ribosomes on the RER to the Golgi apparatus, where they are prepared for export from the cell via another vesicle</a:t>
            </a:r>
          </a:p>
        </p:txBody>
      </p:sp>
      <p:pic>
        <p:nvPicPr>
          <p:cNvPr id="6"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091" y="4039961"/>
            <a:ext cx="3034501" cy="24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1091" y="6427704"/>
            <a:ext cx="3034501" cy="400110"/>
          </a:xfrm>
          <a:prstGeom prst="rect">
            <a:avLst/>
          </a:prstGeom>
        </p:spPr>
        <p:txBody>
          <a:bodyPr wrap="square">
            <a:spAutoFit/>
          </a:bodyPr>
          <a:lstStyle/>
          <a:p>
            <a:r>
              <a:rPr lang="en-US" sz="1000" dirty="0">
                <a:hlinkClick r:id="rId4"/>
              </a:rPr>
              <a:t>http://</a:t>
            </a:r>
            <a:r>
              <a:rPr lang="en-US" sz="1000" dirty="0" err="1">
                <a:hlinkClick r:id="rId4"/>
              </a:rPr>
              <a:t>www.sumanasinc.com</a:t>
            </a:r>
            <a:r>
              <a:rPr lang="en-US" sz="1000" dirty="0">
                <a:hlinkClick r:id="rId4"/>
              </a:rPr>
              <a:t>/</a:t>
            </a:r>
            <a:r>
              <a:rPr lang="en-US" sz="1000" dirty="0" err="1">
                <a:hlinkClick r:id="rId4"/>
              </a:rPr>
              <a:t>webcontent</a:t>
            </a:r>
            <a:r>
              <a:rPr lang="en-US" sz="1000" dirty="0">
                <a:hlinkClick r:id="rId4"/>
              </a:rPr>
              <a:t>/animations/content/</a:t>
            </a:r>
            <a:r>
              <a:rPr lang="en-US" sz="1000" dirty="0" err="1">
                <a:hlinkClick r:id="rId4"/>
              </a:rPr>
              <a:t>vesiclebudding.html</a:t>
            </a:r>
            <a:endParaRPr lang="en-US" sz="1000" dirty="0"/>
          </a:p>
        </p:txBody>
      </p:sp>
      <p:sp>
        <p:nvSpPr>
          <p:cNvPr id="7" name="Title 1"/>
          <p:cNvSpPr>
            <a:spLocks noGrp="1"/>
          </p:cNvSpPr>
          <p:nvPr>
            <p:ph type="title"/>
          </p:nvPr>
        </p:nvSpPr>
        <p:spPr>
          <a:xfrm>
            <a:off x="0" y="4762"/>
            <a:ext cx="9144000" cy="779010"/>
          </a:xfrm>
        </p:spPr>
        <p:txBody>
          <a:bodyPr>
            <a:noAutofit/>
          </a:bodyPr>
          <a:lstStyle/>
          <a:p>
            <a:pPr fontAlgn="ctr"/>
            <a:r>
              <a:rPr lang="en-US" sz="2400" dirty="0">
                <a:latin typeface="+mn-lt"/>
                <a:cs typeface="Arial"/>
              </a:rPr>
              <a:t>1.4 U.3 Vesicles move materials within cells.   </a:t>
            </a:r>
            <a:endParaRPr lang="en-US" sz="2400" dirty="0">
              <a:solidFill>
                <a:srgbClr val="000000"/>
              </a:solidFill>
              <a:latin typeface="+mn-lt"/>
              <a:cs typeface="Arial"/>
            </a:endParaRPr>
          </a:p>
        </p:txBody>
      </p:sp>
      <p:sp>
        <p:nvSpPr>
          <p:cNvPr id="4" name="TextBox 3"/>
          <p:cNvSpPr txBox="1"/>
          <p:nvPr/>
        </p:nvSpPr>
        <p:spPr>
          <a:xfrm>
            <a:off x="4910323" y="5933773"/>
            <a:ext cx="3624050" cy="923330"/>
          </a:xfrm>
          <a:prstGeom prst="rect">
            <a:avLst/>
          </a:prstGeom>
          <a:noFill/>
        </p:spPr>
        <p:txBody>
          <a:bodyPr wrap="square" rtlCol="0">
            <a:spAutoFit/>
          </a:bodyPr>
          <a:lstStyle/>
          <a:p>
            <a:r>
              <a:rPr lang="en-US" b="1" u="sng" dirty="0"/>
              <a:t>*</a:t>
            </a:r>
            <a:r>
              <a:rPr lang="en-US" b="1" u="sng" dirty="0" err="1"/>
              <a:t>Macromolcules</a:t>
            </a:r>
            <a:r>
              <a:rPr lang="en-US" b="1" u="sng" dirty="0"/>
              <a:t> </a:t>
            </a:r>
            <a:r>
              <a:rPr lang="en-US" dirty="0"/>
              <a:t>are large molecules made of smaller sub units</a:t>
            </a:r>
          </a:p>
          <a:p>
            <a:r>
              <a:rPr lang="en-US" b="1" dirty="0"/>
              <a:t>Example: </a:t>
            </a:r>
            <a:r>
              <a:rPr lang="en-US" dirty="0"/>
              <a:t>sucrose</a:t>
            </a:r>
          </a:p>
        </p:txBody>
      </p:sp>
    </p:spTree>
    <p:extLst>
      <p:ext uri="{BB962C8B-B14F-4D97-AF65-F5344CB8AC3E}">
        <p14:creationId xmlns:p14="http://schemas.microsoft.com/office/powerpoint/2010/main" val="1608627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1.1 U.2 Organisms consisting of only one cell carry out all functions of life in that cell.    </a:t>
            </a:r>
          </a:p>
        </p:txBody>
      </p:sp>
      <p:sp>
        <p:nvSpPr>
          <p:cNvPr id="3" name="Text Placeholder 2"/>
          <p:cNvSpPr>
            <a:spLocks noGrp="1"/>
          </p:cNvSpPr>
          <p:nvPr>
            <p:ph type="body" idx="1"/>
          </p:nvPr>
        </p:nvSpPr>
        <p:spPr>
          <a:xfrm>
            <a:off x="125199" y="1310711"/>
            <a:ext cx="2736496" cy="496657"/>
          </a:xfrm>
        </p:spPr>
        <p:txBody>
          <a:bodyPr>
            <a:normAutofit/>
          </a:bodyPr>
          <a:lstStyle/>
          <a:p>
            <a:r>
              <a:rPr lang="en-US" dirty="0"/>
              <a:t>You probably know:</a:t>
            </a:r>
          </a:p>
        </p:txBody>
      </p:sp>
      <p:sp>
        <p:nvSpPr>
          <p:cNvPr id="4" name="Content Placeholder 3"/>
          <p:cNvSpPr>
            <a:spLocks noGrp="1"/>
          </p:cNvSpPr>
          <p:nvPr>
            <p:ph sz="half" idx="2"/>
          </p:nvPr>
        </p:nvSpPr>
        <p:spPr>
          <a:xfrm>
            <a:off x="143088" y="1896809"/>
            <a:ext cx="2718607" cy="4811376"/>
          </a:xfrm>
          <a:solidFill>
            <a:srgbClr val="F7E8A7">
              <a:alpha val="78000"/>
            </a:srgbClr>
          </a:solidFill>
        </p:spPr>
        <p:txBody>
          <a:bodyPr>
            <a:normAutofit/>
          </a:bodyPr>
          <a:lstStyle/>
          <a:p>
            <a:r>
              <a:rPr lang="en-US" dirty="0"/>
              <a:t>Movement</a:t>
            </a:r>
          </a:p>
          <a:p>
            <a:r>
              <a:rPr lang="en-US" dirty="0"/>
              <a:t>Reproduction</a:t>
            </a:r>
          </a:p>
          <a:p>
            <a:r>
              <a:rPr lang="en-US" dirty="0"/>
              <a:t>Synthesis</a:t>
            </a:r>
          </a:p>
          <a:p>
            <a:r>
              <a:rPr lang="en-US" dirty="0"/>
              <a:t>Homeostasis</a:t>
            </a:r>
          </a:p>
          <a:p>
            <a:r>
              <a:rPr lang="en-US" dirty="0"/>
              <a:t>Growth</a:t>
            </a:r>
          </a:p>
          <a:p>
            <a:r>
              <a:rPr lang="en-US" dirty="0"/>
              <a:t>Respiration</a:t>
            </a:r>
          </a:p>
          <a:p>
            <a:r>
              <a:rPr lang="en-US" dirty="0"/>
              <a:t>Excretion</a:t>
            </a:r>
          </a:p>
          <a:p>
            <a:r>
              <a:rPr lang="en-US" dirty="0"/>
              <a:t>Nutrition</a:t>
            </a:r>
          </a:p>
          <a:p>
            <a:r>
              <a:rPr lang="en-US" dirty="0"/>
              <a:t>Transport</a:t>
            </a:r>
          </a:p>
          <a:p>
            <a:r>
              <a:rPr lang="en-US" dirty="0"/>
              <a:t>Repair</a:t>
            </a:r>
          </a:p>
        </p:txBody>
      </p:sp>
      <p:sp>
        <p:nvSpPr>
          <p:cNvPr id="5" name="Text Placeholder 4"/>
          <p:cNvSpPr>
            <a:spLocks noGrp="1"/>
          </p:cNvSpPr>
          <p:nvPr>
            <p:ph type="body" sz="quarter" idx="3"/>
          </p:nvPr>
        </p:nvSpPr>
        <p:spPr>
          <a:xfrm>
            <a:off x="2986893" y="1310711"/>
            <a:ext cx="5955895" cy="496657"/>
          </a:xfrm>
        </p:spPr>
        <p:txBody>
          <a:bodyPr/>
          <a:lstStyle/>
          <a:p>
            <a:r>
              <a:rPr lang="en-US" dirty="0"/>
              <a:t>In this course the functions are refined:</a:t>
            </a:r>
          </a:p>
        </p:txBody>
      </p:sp>
      <p:sp>
        <p:nvSpPr>
          <p:cNvPr id="6" name="Content Placeholder 5"/>
          <p:cNvSpPr>
            <a:spLocks noGrp="1"/>
          </p:cNvSpPr>
          <p:nvPr>
            <p:ph sz="quarter" idx="4"/>
          </p:nvPr>
        </p:nvSpPr>
        <p:spPr>
          <a:xfrm>
            <a:off x="2986894" y="1896808"/>
            <a:ext cx="5955894" cy="4811377"/>
          </a:xfrm>
          <a:solidFill>
            <a:srgbClr val="F7E8A7">
              <a:alpha val="78000"/>
            </a:srgbClr>
          </a:solidFill>
        </p:spPr>
        <p:txBody>
          <a:bodyPr>
            <a:normAutofit fontScale="92500" lnSpcReduction="20000"/>
          </a:bodyPr>
          <a:lstStyle/>
          <a:p>
            <a:r>
              <a:rPr lang="en-US" dirty="0">
                <a:solidFill>
                  <a:srgbClr val="FF0000"/>
                </a:solidFill>
              </a:rPr>
              <a:t>M</a:t>
            </a:r>
            <a:r>
              <a:rPr lang="en-US" dirty="0"/>
              <a:t>etabolism - the web of all the enzyme-catalyzed reactions in a cell or organism, e.g. respiration </a:t>
            </a:r>
          </a:p>
          <a:p>
            <a:r>
              <a:rPr lang="en-US" dirty="0">
                <a:solidFill>
                  <a:srgbClr val="FF6600"/>
                </a:solidFill>
              </a:rPr>
              <a:t>R</a:t>
            </a:r>
            <a:r>
              <a:rPr lang="en-US" dirty="0"/>
              <a:t>esponse - Living things can respond to and interact with the environment</a:t>
            </a:r>
          </a:p>
          <a:p>
            <a:r>
              <a:rPr lang="en-US" dirty="0">
                <a:solidFill>
                  <a:schemeClr val="tx2">
                    <a:lumMod val="50000"/>
                  </a:schemeClr>
                </a:solidFill>
              </a:rPr>
              <a:t>H</a:t>
            </a:r>
            <a:r>
              <a:rPr lang="en-US" dirty="0"/>
              <a:t>omeostasis - The maintenance and regulation of internal cell conditions, e.g. water and pH</a:t>
            </a:r>
          </a:p>
          <a:p>
            <a:r>
              <a:rPr lang="en-US" dirty="0">
                <a:solidFill>
                  <a:srgbClr val="008000"/>
                </a:solidFill>
              </a:rPr>
              <a:t>G</a:t>
            </a:r>
            <a:r>
              <a:rPr lang="en-US" dirty="0"/>
              <a:t>rowth - Living things can grow or change size / shape</a:t>
            </a:r>
          </a:p>
          <a:p>
            <a:r>
              <a:rPr lang="en-US" dirty="0">
                <a:solidFill>
                  <a:srgbClr val="0000FF"/>
                </a:solidFill>
              </a:rPr>
              <a:t>E</a:t>
            </a:r>
            <a:r>
              <a:rPr lang="en-US" dirty="0"/>
              <a:t>xcretion – the removal of metabolic waste</a:t>
            </a:r>
          </a:p>
          <a:p>
            <a:r>
              <a:rPr lang="en-US" dirty="0">
                <a:solidFill>
                  <a:srgbClr val="000090"/>
                </a:solidFill>
              </a:rPr>
              <a:t>R</a:t>
            </a:r>
            <a:r>
              <a:rPr lang="en-US" dirty="0"/>
              <a:t>eproduction - Living things produce offspring, either sexually or asexually</a:t>
            </a:r>
          </a:p>
          <a:p>
            <a:r>
              <a:rPr lang="en-US" dirty="0">
                <a:solidFill>
                  <a:srgbClr val="660066"/>
                </a:solidFill>
              </a:rPr>
              <a:t>N</a:t>
            </a:r>
            <a:r>
              <a:rPr lang="en-US" dirty="0"/>
              <a:t>utrition – feeding by either the synthesis of organic molecules (e.g. photosynthesis) or the absorption of organic matter</a:t>
            </a:r>
          </a:p>
        </p:txBody>
      </p:sp>
    </p:spTree>
    <p:extLst>
      <p:ext uri="{BB962C8B-B14F-4D97-AF65-F5344CB8AC3E}">
        <p14:creationId xmlns:p14="http://schemas.microsoft.com/office/powerpoint/2010/main" val="380637558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0504" y="143947"/>
            <a:ext cx="6697839" cy="6745007"/>
          </a:xfrm>
        </p:spPr>
      </p:pic>
    </p:spTree>
    <p:extLst>
      <p:ext uri="{BB962C8B-B14F-4D97-AF65-F5344CB8AC3E}">
        <p14:creationId xmlns:p14="http://schemas.microsoft.com/office/powerpoint/2010/main" val="12946727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704" y="4986256"/>
            <a:ext cx="1696859" cy="169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831272"/>
            <a:ext cx="3645726" cy="4154984"/>
          </a:xfrm>
          <a:prstGeom prst="rect">
            <a:avLst/>
          </a:prstGeom>
          <a:noFill/>
        </p:spPr>
        <p:txBody>
          <a:bodyPr wrap="square" rtlCol="0">
            <a:spAutoFit/>
          </a:bodyPr>
          <a:lstStyle/>
          <a:p>
            <a:pPr marL="342900" indent="-342900">
              <a:buFont typeface="Arial" panose="020B0604020202020204" pitchFamily="34" charset="0"/>
              <a:buChar char="•"/>
            </a:pPr>
            <a:r>
              <a:rPr lang="en-AU" sz="2400" b="1" u="sng" dirty="0"/>
              <a:t>Endocytosis</a:t>
            </a:r>
            <a:r>
              <a:rPr lang="en-AU" sz="2400" b="1" dirty="0"/>
              <a:t>: </a:t>
            </a:r>
            <a:r>
              <a:rPr lang="en-AU" sz="2400" dirty="0"/>
              <a:t>The taking in of external substances by an inward pouching of the plasma membrane, forming a </a:t>
            </a:r>
            <a:r>
              <a:rPr lang="en-AU" sz="2400" b="1" dirty="0"/>
              <a:t>vesicle</a:t>
            </a:r>
          </a:p>
          <a:p>
            <a:pPr marL="342900" indent="-342900">
              <a:buFont typeface="Arial" panose="020B0604020202020204" pitchFamily="34" charset="0"/>
              <a:buChar char="•"/>
            </a:pPr>
            <a:r>
              <a:rPr lang="en-AU" sz="2400" b="1" u="sng" dirty="0"/>
              <a:t>Exocytosis</a:t>
            </a:r>
            <a:r>
              <a:rPr lang="en-AU" sz="2400" b="1" dirty="0"/>
              <a:t>: </a:t>
            </a:r>
            <a:r>
              <a:rPr lang="en-AU" sz="2400" dirty="0"/>
              <a:t>The release of substances from a cell </a:t>
            </a:r>
            <a:r>
              <a:rPr lang="en-AU" sz="2400" b="1" dirty="0"/>
              <a:t>(secretion) </a:t>
            </a:r>
            <a:r>
              <a:rPr lang="en-AU" sz="2400" dirty="0"/>
              <a:t>when a </a:t>
            </a:r>
            <a:r>
              <a:rPr lang="en-AU" sz="2400" b="1" dirty="0"/>
              <a:t>vesicle</a:t>
            </a:r>
            <a:r>
              <a:rPr lang="en-AU" sz="2400" dirty="0"/>
              <a:t> joins with the cell plasma membrane.</a:t>
            </a:r>
            <a:endParaRPr lang="en-AU" sz="2400" b="1" dirty="0"/>
          </a:p>
        </p:txBody>
      </p:sp>
      <p:sp>
        <p:nvSpPr>
          <p:cNvPr id="7" name="Title 1"/>
          <p:cNvSpPr>
            <a:spLocks noGrp="1"/>
          </p:cNvSpPr>
          <p:nvPr>
            <p:ph type="title"/>
          </p:nvPr>
        </p:nvSpPr>
        <p:spPr>
          <a:xfrm>
            <a:off x="0" y="4761"/>
            <a:ext cx="9144000" cy="826511"/>
          </a:xfrm>
        </p:spPr>
        <p:txBody>
          <a:bodyPr>
            <a:noAutofit/>
          </a:bodyPr>
          <a:lstStyle/>
          <a:p>
            <a:pPr fontAlgn="ctr"/>
            <a:r>
              <a:rPr lang="en-US" sz="2400" dirty="0">
                <a:latin typeface="+mn-lt"/>
                <a:cs typeface="Arial"/>
              </a:rPr>
              <a:t>1.4 U.2 The fluidity of membranes allows materials to be taken into cells by endocytosis or released by exocytosis.   </a:t>
            </a:r>
            <a:endParaRPr lang="en-US" sz="2400" dirty="0">
              <a:solidFill>
                <a:srgbClr val="000000"/>
              </a:solidFill>
              <a:latin typeface="+mn-lt"/>
              <a:cs typeface="Arial"/>
            </a:endParaRPr>
          </a:p>
        </p:txBody>
      </p:sp>
      <p:pic>
        <p:nvPicPr>
          <p:cNvPr id="9" name="Picture 2" descr="http://upload.wikimedia.org/wikipedia/commons/thumb/1/16/Exocytosis_types.svg/1000px-Exocytosis_types.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3232" y="1222274"/>
            <a:ext cx="5394960" cy="472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5877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1/1a/Endocytosis_types.svg/1000px-Endocytosis_typ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 y="836880"/>
            <a:ext cx="9164782" cy="4582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73782" y="6555709"/>
            <a:ext cx="4191000" cy="276999"/>
          </a:xfrm>
          <a:prstGeom prst="rect">
            <a:avLst/>
          </a:prstGeom>
        </p:spPr>
        <p:txBody>
          <a:bodyPr wrap="square">
            <a:spAutoFit/>
          </a:bodyPr>
          <a:lstStyle/>
          <a:p>
            <a:r>
              <a:rPr lang="en-AU" sz="1200" dirty="0">
                <a:hlinkClick r:id="rId4"/>
              </a:rPr>
              <a:t>http://commons.wikimedia.org/wiki/File:Endocytosis_types.svg</a:t>
            </a:r>
            <a:endParaRPr lang="en-AU" sz="1200" dirty="0"/>
          </a:p>
        </p:txBody>
      </p:sp>
      <p:sp>
        <p:nvSpPr>
          <p:cNvPr id="3" name="TextBox 2"/>
          <p:cNvSpPr txBox="1"/>
          <p:nvPr/>
        </p:nvSpPr>
        <p:spPr>
          <a:xfrm>
            <a:off x="609600" y="5348021"/>
            <a:ext cx="2002971" cy="461665"/>
          </a:xfrm>
          <a:prstGeom prst="rect">
            <a:avLst/>
          </a:prstGeom>
          <a:noFill/>
        </p:spPr>
        <p:txBody>
          <a:bodyPr wrap="square" rtlCol="0">
            <a:spAutoFit/>
          </a:bodyPr>
          <a:lstStyle/>
          <a:p>
            <a:r>
              <a:rPr lang="en-AU" sz="2400" dirty="0"/>
              <a:t>“Cell eating”</a:t>
            </a:r>
          </a:p>
        </p:txBody>
      </p:sp>
      <p:sp>
        <p:nvSpPr>
          <p:cNvPr id="5" name="TextBox 4"/>
          <p:cNvSpPr txBox="1"/>
          <p:nvPr/>
        </p:nvSpPr>
        <p:spPr>
          <a:xfrm>
            <a:off x="3560123" y="5348020"/>
            <a:ext cx="2002971" cy="461665"/>
          </a:xfrm>
          <a:prstGeom prst="rect">
            <a:avLst/>
          </a:prstGeom>
          <a:noFill/>
        </p:spPr>
        <p:txBody>
          <a:bodyPr wrap="square" rtlCol="0">
            <a:spAutoFit/>
          </a:bodyPr>
          <a:lstStyle/>
          <a:p>
            <a:r>
              <a:rPr lang="en-AU" sz="2400" dirty="0"/>
              <a:t>“Cell drinking”</a:t>
            </a:r>
          </a:p>
        </p:txBody>
      </p:sp>
      <p:sp>
        <p:nvSpPr>
          <p:cNvPr id="6" name="Title 1"/>
          <p:cNvSpPr>
            <a:spLocks noGrp="1"/>
          </p:cNvSpPr>
          <p:nvPr>
            <p:ph type="title"/>
          </p:nvPr>
        </p:nvSpPr>
        <p:spPr>
          <a:xfrm>
            <a:off x="0" y="4762"/>
            <a:ext cx="9144000" cy="760868"/>
          </a:xfrm>
        </p:spPr>
        <p:txBody>
          <a:bodyPr>
            <a:noAutofit/>
          </a:bodyPr>
          <a:lstStyle/>
          <a:p>
            <a:pPr fontAlgn="ctr"/>
            <a:r>
              <a:rPr lang="en-US" sz="2400" dirty="0">
                <a:latin typeface="+mn-lt"/>
                <a:cs typeface="Arial"/>
              </a:rPr>
              <a:t>1.4 U.2 The fluidity of membranes allows materials to be taken into cells by endocytosis or released by exocytosis</a:t>
            </a:r>
            <a:r>
              <a:rPr lang="en-US" sz="1800" dirty="0">
                <a:latin typeface="Arial"/>
                <a:cs typeface="Arial"/>
              </a:rPr>
              <a:t>.</a:t>
            </a:r>
            <a:endParaRPr lang="en-US" sz="1800" dirty="0">
              <a:solidFill>
                <a:srgbClr val="000000"/>
              </a:solidFill>
              <a:latin typeface="Arial"/>
              <a:cs typeface="Arial"/>
            </a:endParaRPr>
          </a:p>
        </p:txBody>
      </p:sp>
    </p:spTree>
    <p:extLst>
      <p:ext uri="{BB962C8B-B14F-4D97-AF65-F5344CB8AC3E}">
        <p14:creationId xmlns:p14="http://schemas.microsoft.com/office/powerpoint/2010/main" val="1699723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98" t="-331" r="3601" b="4870"/>
          <a:stretch/>
        </p:blipFill>
        <p:spPr bwMode="auto">
          <a:xfrm>
            <a:off x="156316" y="1011868"/>
            <a:ext cx="8987683" cy="493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2"/>
          <p:cNvSpPr txBox="1">
            <a:spLocks noChangeArrowheads="1"/>
          </p:cNvSpPr>
          <p:nvPr/>
        </p:nvSpPr>
        <p:spPr bwMode="auto">
          <a:xfrm>
            <a:off x="4418538" y="2313488"/>
            <a:ext cx="2690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t>Osmosis (not pictured)</a:t>
            </a:r>
          </a:p>
        </p:txBody>
      </p:sp>
      <p:sp>
        <p:nvSpPr>
          <p:cNvPr id="56324" name="TextBox 3"/>
          <p:cNvSpPr txBox="1">
            <a:spLocks noChangeArrowheads="1"/>
          </p:cNvSpPr>
          <p:nvPr/>
        </p:nvSpPr>
        <p:spPr bwMode="auto">
          <a:xfrm>
            <a:off x="4568000" y="5407463"/>
            <a:ext cx="415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Includes: </a:t>
            </a:r>
            <a:r>
              <a:rPr lang="en-US" altLang="en-US" b="1" dirty="0"/>
              <a:t>Endocytosis and Exocytosis</a:t>
            </a:r>
          </a:p>
        </p:txBody>
      </p:sp>
      <p:sp>
        <p:nvSpPr>
          <p:cNvPr id="56325" name="TextBox 4"/>
          <p:cNvSpPr txBox="1">
            <a:spLocks noChangeArrowheads="1"/>
          </p:cNvSpPr>
          <p:nvPr/>
        </p:nvSpPr>
        <p:spPr bwMode="auto">
          <a:xfrm>
            <a:off x="4106813" y="164672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t>1.</a:t>
            </a:r>
          </a:p>
        </p:txBody>
      </p:sp>
      <p:sp>
        <p:nvSpPr>
          <p:cNvPr id="56326" name="TextBox 5"/>
          <p:cNvSpPr txBox="1">
            <a:spLocks noChangeArrowheads="1"/>
          </p:cNvSpPr>
          <p:nvPr/>
        </p:nvSpPr>
        <p:spPr bwMode="auto">
          <a:xfrm>
            <a:off x="4097213" y="229342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t>2.</a:t>
            </a:r>
          </a:p>
        </p:txBody>
      </p:sp>
      <p:sp>
        <p:nvSpPr>
          <p:cNvPr id="56327" name="TextBox 6"/>
          <p:cNvSpPr txBox="1">
            <a:spLocks noChangeArrowheads="1"/>
          </p:cNvSpPr>
          <p:nvPr/>
        </p:nvSpPr>
        <p:spPr bwMode="auto">
          <a:xfrm>
            <a:off x="4117988" y="29037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t>3</a:t>
            </a:r>
            <a:r>
              <a:rPr lang="en-US" altLang="en-US" dirty="0"/>
              <a:t>.</a:t>
            </a:r>
          </a:p>
        </p:txBody>
      </p:sp>
    </p:spTree>
    <p:extLst>
      <p:ext uri="{BB962C8B-B14F-4D97-AF65-F5344CB8AC3E}">
        <p14:creationId xmlns:p14="http://schemas.microsoft.com/office/powerpoint/2010/main" val="39162375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4"/>
          <p:cNvSpPr>
            <a:spLocks noGrp="1"/>
          </p:cNvSpPr>
          <p:nvPr>
            <p:ph type="body" idx="1"/>
          </p:nvPr>
        </p:nvSpPr>
        <p:spPr>
          <a:xfrm>
            <a:off x="381000" y="1066800"/>
            <a:ext cx="4040188" cy="658813"/>
          </a:xfrm>
        </p:spPr>
        <p:txBody>
          <a:bodyPr>
            <a:noAutofit/>
          </a:bodyPr>
          <a:lstStyle/>
          <a:p>
            <a:pPr eaLnBrk="1" hangingPunct="1"/>
            <a:endParaRPr lang="en-US" altLang="en-US" dirty="0"/>
          </a:p>
          <a:p>
            <a:pPr eaLnBrk="1" hangingPunct="1"/>
            <a:endParaRPr lang="en-US" altLang="en-US" dirty="0"/>
          </a:p>
        </p:txBody>
      </p:sp>
      <p:sp>
        <p:nvSpPr>
          <p:cNvPr id="45059" name="Text Placeholder 6"/>
          <p:cNvSpPr>
            <a:spLocks noGrp="1"/>
          </p:cNvSpPr>
          <p:nvPr>
            <p:ph type="body" sz="half" idx="3"/>
          </p:nvPr>
        </p:nvSpPr>
        <p:spPr>
          <a:xfrm>
            <a:off x="4648200" y="1066800"/>
            <a:ext cx="4041775" cy="654050"/>
          </a:xfrm>
        </p:spPr>
        <p:txBody>
          <a:bodyPr/>
          <a:lstStyle/>
          <a:p>
            <a:pPr eaLnBrk="1" hangingPunct="1"/>
            <a:r>
              <a:rPr lang="en-US" altLang="en-US" dirty="0"/>
              <a:t>ACTIVE TRANSPORT</a:t>
            </a:r>
          </a:p>
        </p:txBody>
      </p:sp>
      <p:sp>
        <p:nvSpPr>
          <p:cNvPr id="6" name="Content Placeholder 5"/>
          <p:cNvSpPr>
            <a:spLocks noGrp="1"/>
          </p:cNvSpPr>
          <p:nvPr>
            <p:ph sz="quarter" idx="2"/>
          </p:nvPr>
        </p:nvSpPr>
        <p:spPr>
          <a:xfrm>
            <a:off x="368097" y="1676400"/>
            <a:ext cx="4040188" cy="4684713"/>
          </a:xfrm>
        </p:spPr>
        <p:txBody>
          <a:bodyPr>
            <a:normAutofit/>
          </a:bodyPr>
          <a:lstStyle/>
          <a:p>
            <a:pPr marL="274320" indent="-274320" eaLnBrk="1" fontAlgn="auto" hangingPunct="1">
              <a:spcAft>
                <a:spcPts val="0"/>
              </a:spcAft>
              <a:buClr>
                <a:schemeClr val="accent3"/>
              </a:buClr>
              <a:buFont typeface="Wingdings 2"/>
              <a:buChar char=""/>
              <a:defRPr/>
            </a:pPr>
            <a:r>
              <a:rPr lang="en-US" sz="2200" dirty="0"/>
              <a:t>Does not require energy (ATP)</a:t>
            </a:r>
          </a:p>
          <a:p>
            <a:pPr marL="274320" indent="-274320" eaLnBrk="1" fontAlgn="auto" hangingPunct="1">
              <a:spcAft>
                <a:spcPts val="0"/>
              </a:spcAft>
              <a:buClr>
                <a:schemeClr val="accent3"/>
              </a:buClr>
              <a:buFont typeface="Wingdings 2"/>
              <a:buChar char=""/>
              <a:defRPr/>
            </a:pPr>
            <a:r>
              <a:rPr lang="en-US" sz="2200" dirty="0"/>
              <a:t>Occurs where there are concentration gradients.</a:t>
            </a:r>
          </a:p>
          <a:p>
            <a:pPr marL="274320" indent="-274320" eaLnBrk="1" fontAlgn="auto" hangingPunct="1">
              <a:spcAft>
                <a:spcPts val="0"/>
              </a:spcAft>
              <a:buClr>
                <a:schemeClr val="accent3"/>
              </a:buClr>
              <a:buFont typeface="Wingdings 2"/>
              <a:buChar char=""/>
              <a:defRPr/>
            </a:pPr>
            <a:r>
              <a:rPr lang="en-US" sz="2200" dirty="0"/>
              <a:t>Substances move from an area of HIGH concentration to an area of LOW concentration.</a:t>
            </a:r>
          </a:p>
          <a:p>
            <a:pPr marL="274320" lvl="2" indent="-274320" eaLnBrk="1" fontAlgn="auto" hangingPunct="1">
              <a:spcAft>
                <a:spcPts val="0"/>
              </a:spcAft>
              <a:buClr>
                <a:schemeClr val="accent3"/>
              </a:buClr>
              <a:buSzPct val="95000"/>
              <a:buFont typeface="Wingdings 2"/>
              <a:buChar char=""/>
              <a:defRPr/>
            </a:pPr>
            <a:r>
              <a:rPr lang="en-US" sz="2200" dirty="0"/>
              <a:t>S</a:t>
            </a:r>
            <a:r>
              <a:rPr lang="en-GB" sz="2200" dirty="0"/>
              <a:t>ome molecules pass directly through the membrane or through channel proteins</a:t>
            </a:r>
          </a:p>
          <a:p>
            <a:pPr marL="274320" lvl="2" indent="-274320" eaLnBrk="1" fontAlgn="auto" hangingPunct="1">
              <a:spcAft>
                <a:spcPts val="0"/>
              </a:spcAft>
              <a:buClr>
                <a:schemeClr val="accent3"/>
              </a:buClr>
              <a:buSzPct val="95000"/>
              <a:buFont typeface="Wingdings 2"/>
              <a:buChar char=""/>
              <a:defRPr/>
            </a:pPr>
            <a:r>
              <a:rPr lang="en-GB" sz="2200" dirty="0"/>
              <a:t>Some molecules use carrier proteins for facilitated diffusion</a:t>
            </a:r>
            <a:r>
              <a:rPr lang="en-GB" sz="2200" dirty="0">
                <a:solidFill>
                  <a:srgbClr val="FFFF00"/>
                </a:solidFill>
              </a:rPr>
              <a:t> </a:t>
            </a:r>
            <a:r>
              <a:rPr lang="en-GB" sz="2400" dirty="0">
                <a:solidFill>
                  <a:srgbClr val="FFFF00"/>
                </a:solidFill>
              </a:rPr>
              <a:t>.</a:t>
            </a:r>
            <a:endParaRPr lang="en-US" sz="2400" dirty="0">
              <a:solidFill>
                <a:srgbClr val="FFFF00"/>
              </a:solidFill>
            </a:endParaRPr>
          </a:p>
          <a:p>
            <a:pPr marL="274320" lvl="2" indent="-274320" eaLnBrk="1" fontAlgn="auto" hangingPunct="1">
              <a:spcAft>
                <a:spcPts val="0"/>
              </a:spcAft>
              <a:buClr>
                <a:schemeClr val="accent3"/>
              </a:buClr>
              <a:buSzPct val="95000"/>
              <a:buFont typeface="Wingdings 2"/>
              <a:buChar char=""/>
              <a:defRPr/>
            </a:pPr>
            <a:endParaRPr lang="en-GB" dirty="0">
              <a:latin typeface="Tahoma" pitchFamily="34" charset="0"/>
            </a:endParaRP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p:txBody>
      </p:sp>
      <p:sp>
        <p:nvSpPr>
          <p:cNvPr id="45061" name="Content Placeholder 7"/>
          <p:cNvSpPr>
            <a:spLocks noGrp="1"/>
          </p:cNvSpPr>
          <p:nvPr>
            <p:ph sz="quarter" idx="4"/>
          </p:nvPr>
        </p:nvSpPr>
        <p:spPr>
          <a:xfrm>
            <a:off x="4645025" y="1676400"/>
            <a:ext cx="4041775" cy="4684713"/>
          </a:xfrm>
        </p:spPr>
        <p:txBody>
          <a:bodyPr>
            <a:normAutofit/>
          </a:bodyPr>
          <a:lstStyle/>
          <a:p>
            <a:pPr eaLnBrk="1" hangingPunct="1"/>
            <a:r>
              <a:rPr lang="en-US" altLang="en-US" sz="2200" dirty="0"/>
              <a:t>Does require energy (ATP)</a:t>
            </a:r>
          </a:p>
          <a:p>
            <a:pPr eaLnBrk="1" hangingPunct="1"/>
            <a:r>
              <a:rPr lang="en-US" altLang="en-US" sz="2200" dirty="0"/>
              <a:t>Substances move AGAINST* the concentration gradient form and area of LOW concentration to an area of HIGH concentration.</a:t>
            </a:r>
          </a:p>
          <a:p>
            <a:pPr eaLnBrk="1" hangingPunct="1"/>
            <a:r>
              <a:rPr lang="en-US" altLang="en-US" sz="2200" dirty="0"/>
              <a:t>Use of protein PUMPS</a:t>
            </a:r>
          </a:p>
          <a:p>
            <a:pPr eaLnBrk="1" hangingPunct="1">
              <a:buFont typeface="Wingdings 2" panose="05020102010507070707" pitchFamily="18" charset="2"/>
              <a:buNone/>
            </a:pPr>
            <a:endParaRPr lang="en-US" altLang="en-US" sz="2200" dirty="0"/>
          </a:p>
          <a:p>
            <a:pPr marL="344488" indent="-344488" eaLnBrk="1" hangingPunct="1"/>
            <a:r>
              <a:rPr lang="en-US" altLang="en-US" sz="2200" dirty="0"/>
              <a:t>*expenditure of energy    needed</a:t>
            </a:r>
          </a:p>
        </p:txBody>
      </p:sp>
      <p:sp>
        <p:nvSpPr>
          <p:cNvPr id="45062" name="Text Placeholder 4"/>
          <p:cNvSpPr txBox="1">
            <a:spLocks/>
          </p:cNvSpPr>
          <p:nvPr/>
        </p:nvSpPr>
        <p:spPr bwMode="auto">
          <a:xfrm>
            <a:off x="304800" y="152400"/>
            <a:ext cx="40401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BD0D9"/>
              </a:buClr>
              <a:buSzPct val="95000"/>
              <a:buFont typeface="Wingdings 2" panose="05020102010507070707" pitchFamily="18" charset="2"/>
              <a:buNone/>
            </a:pPr>
            <a:endParaRPr lang="en-US" altLang="en-US" sz="2400" b="1" dirty="0">
              <a:solidFill>
                <a:schemeClr val="tx2"/>
              </a:solidFill>
              <a:latin typeface="Constantia" panose="02030602050306030303" pitchFamily="18" charset="0"/>
            </a:endParaRPr>
          </a:p>
          <a:p>
            <a:pPr eaLnBrk="1" hangingPunct="1">
              <a:spcBef>
                <a:spcPct val="20000"/>
              </a:spcBef>
              <a:buClr>
                <a:srgbClr val="0BD0D9"/>
              </a:buClr>
              <a:buSzPct val="95000"/>
              <a:buFont typeface="Wingdings 2" panose="05020102010507070707" pitchFamily="18" charset="2"/>
              <a:buNone/>
            </a:pPr>
            <a:r>
              <a:rPr lang="en-US" altLang="en-US" sz="2400" b="1" dirty="0">
                <a:latin typeface="Constantia" panose="02030602050306030303" pitchFamily="18" charset="0"/>
              </a:rPr>
              <a:t>Summary:</a:t>
            </a:r>
          </a:p>
          <a:p>
            <a:pPr eaLnBrk="1" hangingPunct="1">
              <a:spcBef>
                <a:spcPct val="20000"/>
              </a:spcBef>
              <a:buClr>
                <a:srgbClr val="0BD0D9"/>
              </a:buClr>
              <a:buSzPct val="95000"/>
              <a:buFont typeface="Wingdings 2" panose="05020102010507070707" pitchFamily="18" charset="2"/>
              <a:buNone/>
            </a:pPr>
            <a:endParaRPr lang="en-US" altLang="en-US" sz="2400" b="1" dirty="0">
              <a:solidFill>
                <a:schemeClr val="tx2"/>
              </a:solidFill>
              <a:latin typeface="Constantia" panose="02030602050306030303" pitchFamily="18" charset="0"/>
            </a:endParaRPr>
          </a:p>
        </p:txBody>
      </p:sp>
      <p:sp>
        <p:nvSpPr>
          <p:cNvPr id="7" name="Text Placeholder 6"/>
          <p:cNvSpPr txBox="1">
            <a:spLocks/>
          </p:cNvSpPr>
          <p:nvPr/>
        </p:nvSpPr>
        <p:spPr>
          <a:xfrm>
            <a:off x="366510" y="1044575"/>
            <a:ext cx="4041775" cy="654050"/>
          </a:xfrm>
          <a:prstGeom prst="rect">
            <a:avLst/>
          </a:prstGeom>
          <a:solidFill>
            <a:srgbClr val="B9CDE5">
              <a:alpha val="78000"/>
            </a:srgbClr>
          </a:solid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altLang="en-US" dirty="0"/>
              <a:t>PASSIVE TRANSPORT</a:t>
            </a:r>
          </a:p>
        </p:txBody>
      </p:sp>
    </p:spTree>
    <p:extLst>
      <p:ext uri="{BB962C8B-B14F-4D97-AF65-F5344CB8AC3E}">
        <p14:creationId xmlns:p14="http://schemas.microsoft.com/office/powerpoint/2010/main" val="83283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1.staticflickr.com/9/8187/8117548368_0615009f66_b.jpg"/>
          <p:cNvPicPr>
            <a:picLocks noChangeAspect="1" noChangeArrowheads="1"/>
          </p:cNvPicPr>
          <p:nvPr/>
        </p:nvPicPr>
        <p:blipFill rotWithShape="1">
          <a:blip r:embed="rId2">
            <a:extLst>
              <a:ext uri="{28A0092B-C50C-407E-A947-70E740481C1C}">
                <a14:useLocalDpi xmlns:a14="http://schemas.microsoft.com/office/drawing/2010/main" val="0"/>
              </a:ext>
            </a:extLst>
          </a:blip>
          <a:srcRect r="4141" b="24445"/>
          <a:stretch/>
        </p:blipFill>
        <p:spPr bwMode="auto">
          <a:xfrm>
            <a:off x="13447" y="874058"/>
            <a:ext cx="9130552" cy="50016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3999" cy="858648"/>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dirty="0"/>
              <a:t> </a:t>
            </a:r>
            <a:r>
              <a:rPr lang="en-US" b="1" dirty="0"/>
              <a:t>1.5 Origin of cells</a:t>
            </a:r>
          </a:p>
        </p:txBody>
      </p:sp>
      <p:sp>
        <p:nvSpPr>
          <p:cNvPr id="6" name="Subtitle 2"/>
          <p:cNvSpPr txBox="1">
            <a:spLocks/>
          </p:cNvSpPr>
          <p:nvPr/>
        </p:nvSpPr>
        <p:spPr>
          <a:xfrm>
            <a:off x="0" y="5916068"/>
            <a:ext cx="9143999" cy="928484"/>
          </a:xfrm>
          <a:prstGeom prst="rect">
            <a:avLst/>
          </a:prstGeom>
          <a:solidFill>
            <a:schemeClr val="accent2">
              <a:lumMod val="40000"/>
              <a:lumOff val="60000"/>
              <a:alpha val="78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Essential idea: </a:t>
            </a:r>
            <a:r>
              <a:rPr lang="en-US" dirty="0"/>
              <a:t>There is an unbroken chain of life from the first cells on Earth to all cells in organisms alive today.</a:t>
            </a:r>
          </a:p>
        </p:txBody>
      </p:sp>
      <p:sp>
        <p:nvSpPr>
          <p:cNvPr id="7" name="Text Placeholder 3"/>
          <p:cNvSpPr txBox="1">
            <a:spLocks/>
          </p:cNvSpPr>
          <p:nvPr/>
        </p:nvSpPr>
        <p:spPr>
          <a:xfrm>
            <a:off x="0" y="5498351"/>
            <a:ext cx="4995333" cy="402698"/>
          </a:xfrm>
          <a:prstGeom prst="rect">
            <a:avLst/>
          </a:prstGeom>
          <a:solidFill>
            <a:srgbClr val="F7E8A7">
              <a:alpha val="78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Two billion year old prokaryotic  fossils  of cells.</a:t>
            </a:r>
          </a:p>
        </p:txBody>
      </p:sp>
      <p:sp>
        <p:nvSpPr>
          <p:cNvPr id="4" name="TextBox 3"/>
          <p:cNvSpPr txBox="1"/>
          <p:nvPr/>
        </p:nvSpPr>
        <p:spPr>
          <a:xfrm>
            <a:off x="5607424" y="5647840"/>
            <a:ext cx="3366627" cy="230832"/>
          </a:xfrm>
          <a:prstGeom prst="rect">
            <a:avLst/>
          </a:prstGeom>
          <a:noFill/>
        </p:spPr>
        <p:txBody>
          <a:bodyPr wrap="none" rtlCol="0">
            <a:spAutoFit/>
          </a:bodyPr>
          <a:lstStyle/>
          <a:p>
            <a:r>
              <a:rPr lang="en-US" sz="900" b="1" dirty="0">
                <a:solidFill>
                  <a:schemeClr val="bg1"/>
                </a:solidFill>
              </a:rPr>
              <a:t>https://c1.staticflickr.com/9/8187/8117548368_0615009f66_b.jpg</a:t>
            </a:r>
          </a:p>
        </p:txBody>
      </p:sp>
    </p:spTree>
    <p:extLst>
      <p:ext uri="{BB962C8B-B14F-4D97-AF65-F5344CB8AC3E}">
        <p14:creationId xmlns:p14="http://schemas.microsoft.com/office/powerpoint/2010/main" val="38739800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6654800" cy="871773"/>
          </a:xfrm>
          <a:solidFill>
            <a:schemeClr val="accent1">
              <a:lumMod val="40000"/>
              <a:lumOff val="60000"/>
              <a:alpha val="78000"/>
            </a:schemeClr>
          </a:solidFill>
        </p:spPr>
        <p:txBody>
          <a:bodyPr vert="horz" lIns="91440" tIns="45720" rIns="91440" bIns="45720" rtlCol="0" anchor="ctr">
            <a:normAutofit fontScale="90000"/>
          </a:bodyPr>
          <a:lstStyle/>
          <a:p>
            <a:r>
              <a:rPr lang="en-US" dirty="0"/>
              <a:t>Understandings, 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4239549"/>
              </p:ext>
            </p:extLst>
          </p:nvPr>
        </p:nvGraphicFramePr>
        <p:xfrm>
          <a:off x="321932" y="1165225"/>
          <a:ext cx="8500119" cy="369062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077911">
                  <a:extLst>
                    <a:ext uri="{9D8B030D-6E8A-4147-A177-3AD203B41FA5}">
                      <a16:colId xmlns:a16="http://schemas.microsoft.com/office/drawing/2014/main" val="20001"/>
                    </a:ext>
                  </a:extLst>
                </a:gridCol>
                <a:gridCol w="3706777">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b">
                        <a:spcAft>
                          <a:spcPts val="0"/>
                        </a:spcAft>
                      </a:pPr>
                      <a:r>
                        <a:rPr lang="en-US" sz="1600" kern="1200" dirty="0">
                          <a:solidFill>
                            <a:srgbClr val="000000"/>
                          </a:solidFill>
                          <a:effectLst/>
                          <a:latin typeface="+mn-lt"/>
                          <a:ea typeface="ＭＳ 明朝"/>
                          <a:cs typeface="Arial"/>
                        </a:rPr>
                        <a:t>1.5</a:t>
                      </a:r>
                      <a:r>
                        <a:rPr lang="en-US" sz="1600" kern="1200" baseline="0" dirty="0">
                          <a:solidFill>
                            <a:srgbClr val="000000"/>
                          </a:solidFill>
                          <a:effectLst/>
                          <a:latin typeface="+mn-lt"/>
                          <a:ea typeface="ＭＳ 明朝"/>
                          <a:cs typeface="Arial"/>
                        </a:rPr>
                        <a:t> </a:t>
                      </a:r>
                      <a:r>
                        <a:rPr lang="en-US" sz="1600" kern="1200" dirty="0">
                          <a:solidFill>
                            <a:srgbClr val="000000"/>
                          </a:solidFill>
                          <a:effectLst/>
                          <a:latin typeface="+mn-lt"/>
                          <a:ea typeface="ＭＳ 明朝"/>
                          <a:cs typeface="Arial"/>
                        </a:rPr>
                        <a:t>U.1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US" sz="1600" kern="1200" dirty="0">
                          <a:solidFill>
                            <a:srgbClr val="000000"/>
                          </a:solidFill>
                          <a:effectLst/>
                          <a:latin typeface="+mn-lt"/>
                          <a:ea typeface="ＭＳ 明朝"/>
                          <a:cs typeface="Arial"/>
                        </a:rPr>
                        <a:t>Cells can only be formed by division of pre-existing cells.</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US" sz="1600">
                          <a:effectLst/>
                          <a:latin typeface="+mn-lt"/>
                          <a:ea typeface="Times New Roman"/>
                          <a:cs typeface="Arial"/>
                        </a:rPr>
                        <a:t>Students should be aware that the 64 codons in the genetic code have the same meanings in nearly all organisms, but that there are some minor variations that are likely to have accrued since the common origin of life on Earth.</a:t>
                      </a:r>
                      <a:endParaRPr lang="en-US" sz="160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1"/>
                  </a:ext>
                </a:extLst>
              </a:tr>
              <a:tr h="228024">
                <a:tc>
                  <a:txBody>
                    <a:bodyPr/>
                    <a:lstStyle/>
                    <a:p>
                      <a:pPr algn="ctr" fontAlgn="b">
                        <a:spcAft>
                          <a:spcPts val="0"/>
                        </a:spcAft>
                      </a:pPr>
                      <a:r>
                        <a:rPr lang="en-US" sz="1600" kern="1200" dirty="0">
                          <a:solidFill>
                            <a:srgbClr val="000000"/>
                          </a:solidFill>
                          <a:effectLst/>
                          <a:latin typeface="+mn-lt"/>
                          <a:ea typeface="ＭＳ 明朝"/>
                          <a:cs typeface="Arial"/>
                        </a:rPr>
                        <a:t>1.5</a:t>
                      </a:r>
                      <a:r>
                        <a:rPr lang="en-US" sz="1600" kern="1200" baseline="0" dirty="0">
                          <a:solidFill>
                            <a:srgbClr val="000000"/>
                          </a:solidFill>
                          <a:effectLst/>
                          <a:latin typeface="+mn-lt"/>
                          <a:ea typeface="ＭＳ 明朝"/>
                          <a:cs typeface="Arial"/>
                        </a:rPr>
                        <a:t> </a:t>
                      </a:r>
                      <a:r>
                        <a:rPr lang="en-US" sz="1600" kern="1200" dirty="0">
                          <a:solidFill>
                            <a:srgbClr val="000000"/>
                          </a:solidFill>
                          <a:effectLst/>
                          <a:latin typeface="+mn-lt"/>
                          <a:ea typeface="ＭＳ 明朝"/>
                          <a:cs typeface="Arial"/>
                        </a:rPr>
                        <a:t>U.2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US" sz="1600" kern="1200" dirty="0">
                          <a:solidFill>
                            <a:srgbClr val="000000"/>
                          </a:solidFill>
                          <a:effectLst/>
                          <a:latin typeface="+mn-lt"/>
                          <a:ea typeface="ＭＳ 明朝"/>
                          <a:cs typeface="Arial"/>
                        </a:rPr>
                        <a:t>The first cells must have arisen from non-living material.</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b">
                        <a:spcAft>
                          <a:spcPts val="0"/>
                        </a:spcAft>
                      </a:pPr>
                      <a:r>
                        <a:rPr lang="en-US" sz="1600" kern="1200" dirty="0">
                          <a:solidFill>
                            <a:srgbClr val="000000"/>
                          </a:solidFill>
                          <a:effectLst/>
                          <a:latin typeface="+mn-lt"/>
                          <a:ea typeface="ＭＳ 明朝"/>
                          <a:cs typeface="Arial"/>
                        </a:rPr>
                        <a:t>1.5</a:t>
                      </a:r>
                      <a:r>
                        <a:rPr lang="en-US" sz="1600" kern="1200" baseline="0" dirty="0">
                          <a:solidFill>
                            <a:srgbClr val="000000"/>
                          </a:solidFill>
                          <a:effectLst/>
                          <a:latin typeface="+mn-lt"/>
                          <a:ea typeface="ＭＳ 明朝"/>
                          <a:cs typeface="Arial"/>
                        </a:rPr>
                        <a:t> </a:t>
                      </a:r>
                      <a:r>
                        <a:rPr lang="en-US" sz="1600" kern="1200" dirty="0">
                          <a:solidFill>
                            <a:srgbClr val="000000"/>
                          </a:solidFill>
                          <a:effectLst/>
                          <a:latin typeface="+mn-lt"/>
                          <a:ea typeface="ＭＳ 明朝"/>
                          <a:cs typeface="Arial"/>
                        </a:rPr>
                        <a:t>U.3</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US" sz="1600" kern="1200" dirty="0">
                          <a:solidFill>
                            <a:srgbClr val="000000"/>
                          </a:solidFill>
                          <a:effectLst/>
                          <a:latin typeface="+mn-lt"/>
                          <a:ea typeface="ＭＳ 明朝"/>
                          <a:cs typeface="Arial"/>
                        </a:rPr>
                        <a:t>The origin of eukaryotic cells can be explained by the </a:t>
                      </a:r>
                      <a:r>
                        <a:rPr lang="en-US" sz="1600" kern="1200" dirty="0" err="1">
                          <a:solidFill>
                            <a:srgbClr val="000000"/>
                          </a:solidFill>
                          <a:effectLst/>
                          <a:latin typeface="+mn-lt"/>
                          <a:ea typeface="ＭＳ 明朝"/>
                          <a:cs typeface="Arial"/>
                        </a:rPr>
                        <a:t>endosymbiotic</a:t>
                      </a:r>
                      <a:r>
                        <a:rPr lang="en-US" sz="1600" kern="1200" dirty="0">
                          <a:solidFill>
                            <a:srgbClr val="000000"/>
                          </a:solidFill>
                          <a:effectLst/>
                          <a:latin typeface="+mn-lt"/>
                          <a:ea typeface="ＭＳ 明朝"/>
                          <a:cs typeface="Arial"/>
                        </a:rPr>
                        <a:t> theory.</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US" sz="1600" dirty="0">
                          <a:effectLst/>
                          <a:latin typeface="+mn-lt"/>
                          <a:ea typeface="Times New Roman"/>
                          <a:cs typeface="Arial"/>
                        </a:rPr>
                        <a:t>Evidence for the </a:t>
                      </a:r>
                      <a:r>
                        <a:rPr lang="en-US" sz="1600" dirty="0" err="1">
                          <a:effectLst/>
                          <a:latin typeface="+mn-lt"/>
                          <a:ea typeface="Times New Roman"/>
                          <a:cs typeface="Arial"/>
                        </a:rPr>
                        <a:t>endosymbiotic</a:t>
                      </a:r>
                      <a:r>
                        <a:rPr lang="en-US" sz="1600" dirty="0">
                          <a:effectLst/>
                          <a:latin typeface="+mn-lt"/>
                          <a:ea typeface="Times New Roman"/>
                          <a:cs typeface="Arial"/>
                        </a:rPr>
                        <a:t> theory is expected. The origin of eukaryote cilia and flagella does not need to be included.</a:t>
                      </a:r>
                      <a:endParaRPr lang="en-US" sz="1600" dirty="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3"/>
                  </a:ext>
                </a:extLst>
              </a:tr>
              <a:tr h="228024">
                <a:tc>
                  <a:txBody>
                    <a:bodyPr/>
                    <a:lstStyle/>
                    <a:p>
                      <a:pPr algn="ctr" fontAlgn="b">
                        <a:spcAft>
                          <a:spcPts val="0"/>
                        </a:spcAft>
                      </a:pPr>
                      <a:r>
                        <a:rPr lang="en-US" sz="1600" kern="1200" dirty="0">
                          <a:solidFill>
                            <a:srgbClr val="000000"/>
                          </a:solidFill>
                          <a:effectLst/>
                          <a:latin typeface="+mn-lt"/>
                          <a:ea typeface="ＭＳ 明朝"/>
                          <a:cs typeface="Arial"/>
                        </a:rPr>
                        <a:t>1.5</a:t>
                      </a:r>
                      <a:r>
                        <a:rPr lang="en-US" sz="1600" kern="1200" baseline="0" dirty="0">
                          <a:solidFill>
                            <a:srgbClr val="000000"/>
                          </a:solidFill>
                          <a:effectLst/>
                          <a:latin typeface="+mn-lt"/>
                          <a:ea typeface="ＭＳ 明朝"/>
                          <a:cs typeface="Arial"/>
                        </a:rPr>
                        <a:t> </a:t>
                      </a:r>
                      <a:r>
                        <a:rPr lang="en-US" sz="1600" kern="1200" dirty="0">
                          <a:solidFill>
                            <a:srgbClr val="000000"/>
                          </a:solidFill>
                          <a:effectLst/>
                          <a:latin typeface="+mn-lt"/>
                          <a:ea typeface="ＭＳ 明朝"/>
                          <a:cs typeface="Arial"/>
                        </a:rPr>
                        <a:t>A.1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US" sz="1600" kern="1200" dirty="0">
                          <a:solidFill>
                            <a:srgbClr val="000000"/>
                          </a:solidFill>
                          <a:effectLst/>
                          <a:latin typeface="+mn-lt"/>
                          <a:ea typeface="ＭＳ 明朝"/>
                          <a:cs typeface="Arial"/>
                        </a:rPr>
                        <a:t>Evidence from Pasteur’s experiments that spontaneous generation of cells and organisms does not now occur on Earth.</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083623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7"/>
          <p:cNvSpPr>
            <a:spLocks noGrp="1" noChangeArrowheads="1"/>
          </p:cNvSpPr>
          <p:nvPr>
            <p:ph type="body" sz="half" idx="1"/>
          </p:nvPr>
        </p:nvSpPr>
        <p:spPr>
          <a:xfrm>
            <a:off x="-1" y="783774"/>
            <a:ext cx="9144001" cy="3947885"/>
          </a:xfrm>
          <a:solidFill>
            <a:srgbClr val="F7E8A7">
              <a:alpha val="78000"/>
            </a:srgbClr>
          </a:solidFill>
        </p:spPr>
        <p:txBody>
          <a:bodyPr>
            <a:normAutofit/>
          </a:bodyPr>
          <a:lstStyle/>
          <a:p>
            <a:pPr marL="0" indent="0">
              <a:buNone/>
            </a:pPr>
            <a:r>
              <a:rPr lang="en-US" altLang="en-US" sz="3000" b="1" u="sng" dirty="0"/>
              <a:t>Spontaneous Generation</a:t>
            </a:r>
          </a:p>
          <a:p>
            <a:pPr eaLnBrk="1" hangingPunct="1"/>
            <a:r>
              <a:rPr lang="en-US" altLang="en-US" sz="2600" dirty="0"/>
              <a:t>For much of history, people believed that animals could come from non-living sources.  They thought:</a:t>
            </a:r>
          </a:p>
          <a:p>
            <a:pPr lvl="1" eaLnBrk="1" hangingPunct="1"/>
            <a:r>
              <a:rPr lang="en-US" altLang="en-US" sz="2600" dirty="0"/>
              <a:t>Frogs developed from falling drops of rain</a:t>
            </a:r>
          </a:p>
          <a:p>
            <a:pPr lvl="1" eaLnBrk="1" hangingPunct="1"/>
            <a:r>
              <a:rPr lang="en-US" altLang="en-US" sz="2600" dirty="0"/>
              <a:t> mice arose from sweaty underwear</a:t>
            </a:r>
          </a:p>
          <a:p>
            <a:pPr lvl="1" eaLnBrk="1" hangingPunct="1"/>
            <a:r>
              <a:rPr lang="en-US" altLang="en-US" sz="2600" dirty="0"/>
              <a:t> and flies arose from decaying meat. </a:t>
            </a:r>
          </a:p>
          <a:p>
            <a:pPr eaLnBrk="1" hangingPunct="1"/>
            <a:r>
              <a:rPr lang="en-US" altLang="en-US" sz="2600" dirty="0"/>
              <a:t>This is called </a:t>
            </a:r>
            <a:r>
              <a:rPr lang="en-US" altLang="en-US" sz="2600" b="1" dirty="0"/>
              <a:t>abiogenesis</a:t>
            </a:r>
          </a:p>
          <a:p>
            <a:pPr eaLnBrk="1" hangingPunct="1"/>
            <a:r>
              <a:rPr lang="en-US" altLang="en-US" sz="2600" dirty="0"/>
              <a:t>Also known as </a:t>
            </a:r>
            <a:r>
              <a:rPr lang="en-US" altLang="en-US" sz="2600" b="1" dirty="0"/>
              <a:t>spontaneous generation</a:t>
            </a:r>
          </a:p>
        </p:txBody>
      </p:sp>
      <p:pic>
        <p:nvPicPr>
          <p:cNvPr id="3076" name="Picture 1028" descr="rock-frog"/>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r="7086" b="17674"/>
          <a:stretch/>
        </p:blipFill>
        <p:spPr>
          <a:xfrm>
            <a:off x="0" y="4585825"/>
            <a:ext cx="9144000" cy="2264909"/>
          </a:xfrm>
          <a:noFill/>
        </p:spPr>
      </p:pic>
      <p:sp>
        <p:nvSpPr>
          <p:cNvPr id="6" name="Title 1"/>
          <p:cNvSpPr txBox="1">
            <a:spLocks/>
          </p:cNvSpPr>
          <p:nvPr/>
        </p:nvSpPr>
        <p:spPr>
          <a:xfrm>
            <a:off x="0" y="4762"/>
            <a:ext cx="9144000" cy="742837"/>
          </a:xfrm>
          <a:prstGeom prst="rect">
            <a:avLst/>
          </a:prstGeom>
          <a:solidFill>
            <a:srgbClr val="B9CDE5">
              <a:alpha val="78000"/>
            </a:srgbClr>
          </a:solidFill>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A.1 Evidence from Pasteur’s experiments that spontaneous generation of cells and organisms does not now occur on Earth.      </a:t>
            </a:r>
          </a:p>
        </p:txBody>
      </p:sp>
    </p:spTree>
    <p:extLst>
      <p:ext uri="{BB962C8B-B14F-4D97-AF65-F5344CB8AC3E}">
        <p14:creationId xmlns:p14="http://schemas.microsoft.com/office/powerpoint/2010/main" val="10695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 calcmode="lin" valueType="num">
                                      <p:cBhvr additive="base">
                                        <p:cTn id="7" dur="500" fill="hold"/>
                                        <p:tgtEl>
                                          <p:spTgt spid="2048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 calcmode="lin" valueType="num">
                                      <p:cBhvr additive="base">
                                        <p:cTn id="13"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 calcmode="lin" valueType="num">
                                      <p:cBhvr additive="base">
                                        <p:cTn id="19"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additive="base">
                                        <p:cTn id="25"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 calcmode="lin" valueType="num">
                                      <p:cBhvr additive="base">
                                        <p:cTn id="31"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483">
                                            <p:txEl>
                                              <p:pRg st="4" end="4"/>
                                            </p:txEl>
                                          </p:spTgt>
                                        </p:tgtEl>
                                        <p:attrNameLst>
                                          <p:attrName>style.visibility</p:attrName>
                                        </p:attrNameLst>
                                      </p:cBhvr>
                                      <p:to>
                                        <p:strVal val="visible"/>
                                      </p:to>
                                    </p:set>
                                    <p:anim calcmode="lin" valueType="num">
                                      <p:cBhvr additive="base">
                                        <p:cTn id="37"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483">
                                            <p:txEl>
                                              <p:pRg st="5" end="5"/>
                                            </p:txEl>
                                          </p:spTgt>
                                        </p:tgtEl>
                                        <p:attrNameLst>
                                          <p:attrName>style.visibility</p:attrName>
                                        </p:attrNameLst>
                                      </p:cBhvr>
                                      <p:to>
                                        <p:strVal val="visible"/>
                                      </p:to>
                                    </p:set>
                                    <p:anim calcmode="lin" valueType="num">
                                      <p:cBhvr additive="base">
                                        <p:cTn id="43"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483">
                                            <p:txEl>
                                              <p:pRg st="6" end="6"/>
                                            </p:txEl>
                                          </p:spTgt>
                                        </p:tgtEl>
                                        <p:attrNameLst>
                                          <p:attrName>style.visibility</p:attrName>
                                        </p:attrNameLst>
                                      </p:cBhvr>
                                      <p:to>
                                        <p:strVal val="visible"/>
                                      </p:to>
                                    </p:set>
                                    <p:anim calcmode="lin" valueType="num">
                                      <p:cBhvr additive="base">
                                        <p:cTn id="49"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5"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 y="759034"/>
            <a:ext cx="4268931" cy="6075215"/>
          </a:xfrm>
          <a:solidFill>
            <a:srgbClr val="F7E8A7">
              <a:alpha val="78000"/>
            </a:srgbClr>
          </a:solidFill>
        </p:spPr>
        <p:txBody>
          <a:bodyPr>
            <a:normAutofit fontScale="85000" lnSpcReduction="10000"/>
          </a:bodyPr>
          <a:lstStyle/>
          <a:p>
            <a:r>
              <a:rPr lang="en-US" sz="3600" dirty="0"/>
              <a:t>A 17</a:t>
            </a:r>
            <a:r>
              <a:rPr lang="en-US" sz="3600" baseline="30000" dirty="0"/>
              <a:t>th</a:t>
            </a:r>
            <a:r>
              <a:rPr lang="en-US" sz="3600" dirty="0"/>
              <a:t> century recipe for the spontaneous generation of mice:</a:t>
            </a:r>
          </a:p>
          <a:p>
            <a:pPr lvl="1"/>
            <a:r>
              <a:rPr lang="en-US" sz="3100" dirty="0"/>
              <a:t>Place sweaty underwear and husks of wheat in an open mouthed jar</a:t>
            </a:r>
          </a:p>
          <a:p>
            <a:pPr lvl="1"/>
            <a:r>
              <a:rPr lang="en-US" sz="3100" dirty="0"/>
              <a:t>Wait 21 days while sweat from the underwear penetrates the husks of wheat and changes them into mice</a:t>
            </a:r>
          </a:p>
          <a:p>
            <a:pPr lvl="1"/>
            <a:r>
              <a:rPr lang="en-US" sz="3100" dirty="0"/>
              <a:t>This recipe was widely accepted until the 19</a:t>
            </a:r>
            <a:r>
              <a:rPr lang="en-US" sz="3100" baseline="30000" dirty="0"/>
              <a:t>th</a:t>
            </a:r>
            <a:r>
              <a:rPr lang="en-US" sz="3100" dirty="0"/>
              <a:t> century.</a:t>
            </a:r>
          </a:p>
          <a:p>
            <a:pPr lvl="1"/>
            <a:endParaRPr lang="en-US" sz="3100" dirty="0"/>
          </a:p>
        </p:txBody>
      </p:sp>
      <p:sp>
        <p:nvSpPr>
          <p:cNvPr id="6" name="Title 1"/>
          <p:cNvSpPr txBox="1">
            <a:spLocks/>
          </p:cNvSpPr>
          <p:nvPr/>
        </p:nvSpPr>
        <p:spPr>
          <a:xfrm>
            <a:off x="0" y="4762"/>
            <a:ext cx="9144000" cy="742837"/>
          </a:xfrm>
          <a:prstGeom prst="rect">
            <a:avLst/>
          </a:prstGeom>
          <a:solidFill>
            <a:srgbClr val="B9CDE5">
              <a:alpha val="78000"/>
            </a:srgbClr>
          </a:solidFill>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A.1 Evidence from Pasteur’s experiments that spontaneous generation of cells and organisms does not now occur on Earth.      </a:t>
            </a:r>
          </a:p>
        </p:txBody>
      </p:sp>
      <p:pic>
        <p:nvPicPr>
          <p:cNvPr id="4" name="Picture 3"/>
          <p:cNvPicPr>
            <a:picLocks noChangeAspect="1"/>
          </p:cNvPicPr>
          <p:nvPr/>
        </p:nvPicPr>
        <p:blipFill>
          <a:blip r:embed="rId2"/>
          <a:stretch>
            <a:fillRect/>
          </a:stretch>
        </p:blipFill>
        <p:spPr>
          <a:xfrm>
            <a:off x="4268931" y="2251487"/>
            <a:ext cx="4762500" cy="3257550"/>
          </a:xfrm>
          <a:prstGeom prst="rect">
            <a:avLst/>
          </a:prstGeom>
        </p:spPr>
      </p:pic>
    </p:spTree>
    <p:extLst>
      <p:ext uri="{BB962C8B-B14F-4D97-AF65-F5344CB8AC3E}">
        <p14:creationId xmlns:p14="http://schemas.microsoft.com/office/powerpoint/2010/main" val="8468217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029068" y="4237893"/>
            <a:ext cx="4028680" cy="253060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87865" y="866896"/>
            <a:ext cx="4572000" cy="707886"/>
          </a:xfrm>
          <a:prstGeom prst="rect">
            <a:avLst/>
          </a:prstGeom>
        </p:spPr>
        <p:txBody>
          <a:bodyPr wrap="square">
            <a:spAutoFit/>
          </a:bodyPr>
          <a:lstStyle/>
          <a:p>
            <a:pPr lvl="0"/>
            <a:r>
              <a:rPr lang="en-US" sz="2000" dirty="0">
                <a:solidFill>
                  <a:prstClr val="black"/>
                </a:solidFill>
              </a:rPr>
              <a:t>Use the tutorials to learn about Pasteur’s experiment.</a:t>
            </a:r>
          </a:p>
        </p:txBody>
      </p:sp>
      <p:sp>
        <p:nvSpPr>
          <p:cNvPr id="7" name="Title 1"/>
          <p:cNvSpPr txBox="1">
            <a:spLocks/>
          </p:cNvSpPr>
          <p:nvPr/>
        </p:nvSpPr>
        <p:spPr>
          <a:xfrm>
            <a:off x="0" y="4762"/>
            <a:ext cx="9144000" cy="742837"/>
          </a:xfrm>
          <a:prstGeom prst="rect">
            <a:avLst/>
          </a:prstGeom>
          <a:solidFill>
            <a:srgbClr val="B9CDE5">
              <a:alpha val="78000"/>
            </a:srgbClr>
          </a:solidFill>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A.1 Evidence from Pasteur’s experiments that spontaneous generation of cells and organisms does not now occur on Earth.      </a:t>
            </a:r>
          </a:p>
        </p:txBody>
      </p:sp>
      <p:sp>
        <p:nvSpPr>
          <p:cNvPr id="11" name="Rectangle 10"/>
          <p:cNvSpPr/>
          <p:nvPr/>
        </p:nvSpPr>
        <p:spPr>
          <a:xfrm>
            <a:off x="5029068" y="4237893"/>
            <a:ext cx="3937743" cy="707886"/>
          </a:xfrm>
          <a:prstGeom prst="rect">
            <a:avLst/>
          </a:prstGeom>
        </p:spPr>
        <p:txBody>
          <a:bodyPr wrap="square">
            <a:spAutoFit/>
          </a:bodyPr>
          <a:lstStyle/>
          <a:p>
            <a:pPr lvl="0"/>
            <a:r>
              <a:rPr lang="en-US" sz="2000" dirty="0">
                <a:solidFill>
                  <a:prstClr val="black"/>
                </a:solidFill>
              </a:rPr>
              <a:t>Repeat Pasteur’s experiment and see the results for yourself.</a:t>
            </a:r>
          </a:p>
        </p:txBody>
      </p:sp>
      <p:grpSp>
        <p:nvGrpSpPr>
          <p:cNvPr id="13" name="Group 12"/>
          <p:cNvGrpSpPr/>
          <p:nvPr/>
        </p:nvGrpSpPr>
        <p:grpSpPr>
          <a:xfrm>
            <a:off x="6037344" y="4931841"/>
            <a:ext cx="2929467" cy="1768924"/>
            <a:chOff x="5512411" y="4271432"/>
            <a:chExt cx="2929467" cy="1768924"/>
          </a:xfrm>
        </p:grpSpPr>
        <p:pic>
          <p:nvPicPr>
            <p:cNvPr id="9" name="Picture 8">
              <a:hlinkClick r:id="rId3"/>
            </p:cNvPr>
            <p:cNvPicPr>
              <a:picLocks noChangeAspect="1"/>
            </p:cNvPicPr>
            <p:nvPr/>
          </p:nvPicPr>
          <p:blipFill>
            <a:blip r:embed="rId4"/>
            <a:stretch>
              <a:fillRect/>
            </a:stretch>
          </p:blipFill>
          <p:spPr>
            <a:xfrm>
              <a:off x="6180664" y="4271432"/>
              <a:ext cx="2261214" cy="1522703"/>
            </a:xfrm>
            <a:prstGeom prst="rect">
              <a:avLst/>
            </a:prstGeom>
          </p:spPr>
        </p:pic>
        <p:sp>
          <p:nvSpPr>
            <p:cNvPr id="12" name="Rectangle 11"/>
            <p:cNvSpPr/>
            <p:nvPr/>
          </p:nvSpPr>
          <p:spPr>
            <a:xfrm>
              <a:off x="5512411" y="5794135"/>
              <a:ext cx="2929467" cy="246221"/>
            </a:xfrm>
            <a:prstGeom prst="rect">
              <a:avLst/>
            </a:prstGeom>
          </p:spPr>
          <p:txBody>
            <a:bodyPr wrap="square">
              <a:spAutoFit/>
            </a:bodyPr>
            <a:lstStyle/>
            <a:p>
              <a:r>
                <a:rPr lang="en-US" sz="1000" dirty="0">
                  <a:hlinkClick r:id="rId3"/>
                </a:rPr>
                <a:t>http://</a:t>
              </a:r>
              <a:r>
                <a:rPr lang="en-US" sz="1000" dirty="0" err="1">
                  <a:hlinkClick r:id="rId3"/>
                </a:rPr>
                <a:t>biologyjunction.com</a:t>
              </a:r>
              <a:r>
                <a:rPr lang="en-US" sz="1000" dirty="0">
                  <a:hlinkClick r:id="rId3"/>
                </a:rPr>
                <a:t>/</a:t>
              </a:r>
              <a:r>
                <a:rPr lang="en-US" sz="1000" dirty="0" err="1">
                  <a:hlinkClick r:id="rId3"/>
                </a:rPr>
                <a:t>pasteur_experiment.htm</a:t>
              </a:r>
              <a:endParaRPr lang="en-US" sz="1000" dirty="0"/>
            </a:p>
          </p:txBody>
        </p:sp>
      </p:grpSp>
      <p:grpSp>
        <p:nvGrpSpPr>
          <p:cNvPr id="17" name="Group 16"/>
          <p:cNvGrpSpPr/>
          <p:nvPr/>
        </p:nvGrpSpPr>
        <p:grpSpPr>
          <a:xfrm>
            <a:off x="5029068" y="934628"/>
            <a:ext cx="3937743" cy="2499843"/>
            <a:chOff x="5029068" y="934628"/>
            <a:chExt cx="3937743" cy="2499843"/>
          </a:xfrm>
        </p:grpSpPr>
        <p:sp>
          <p:nvSpPr>
            <p:cNvPr id="14" name="Rectangle 13"/>
            <p:cNvSpPr/>
            <p:nvPr/>
          </p:nvSpPr>
          <p:spPr>
            <a:xfrm>
              <a:off x="5029068" y="3034361"/>
              <a:ext cx="3937743" cy="400110"/>
            </a:xfrm>
            <a:prstGeom prst="rect">
              <a:avLst/>
            </a:prstGeom>
          </p:spPr>
          <p:txBody>
            <a:bodyPr wrap="square">
              <a:spAutoFit/>
            </a:bodyPr>
            <a:lstStyle/>
            <a:p>
              <a:r>
                <a:rPr lang="en-US" sz="1000" dirty="0">
                  <a:hlinkClick r:id="rId5"/>
                </a:rPr>
                <a:t>http://www.sumanasinc.com/webcontent/animations/content/</a:t>
              </a:r>
              <a:r>
                <a:rPr lang="en-US" sz="1000" dirty="0" err="1">
                  <a:hlinkClick r:id="rId5"/>
                </a:rPr>
                <a:t>scientificmethod.html</a:t>
              </a:r>
              <a:endParaRPr lang="en-US" sz="1000" dirty="0"/>
            </a:p>
          </p:txBody>
        </p:sp>
        <p:pic>
          <p:nvPicPr>
            <p:cNvPr id="16" name="Picture 15" descr="Screen Shot 2014-08-18 at 21.44.53.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068" y="934628"/>
              <a:ext cx="3937743" cy="2099733"/>
            </a:xfrm>
            <a:prstGeom prst="rect">
              <a:avLst/>
            </a:prstGeom>
          </p:spPr>
        </p:pic>
      </p:grpSp>
      <p:pic>
        <p:nvPicPr>
          <p:cNvPr id="81922"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28" y="1976924"/>
            <a:ext cx="4795837" cy="383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700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982" y="1756107"/>
            <a:ext cx="8023517" cy="2932915"/>
          </a:xfrm>
        </p:spPr>
        <p:txBody>
          <a:bodyPr>
            <a:normAutofit fontScale="92500"/>
          </a:bodyPr>
          <a:lstStyle/>
          <a:p>
            <a:pPr marL="0" indent="0">
              <a:buNone/>
            </a:pPr>
            <a:r>
              <a:rPr lang="en-US" sz="2800" dirty="0"/>
              <a:t>Remembering the functions of life</a:t>
            </a:r>
            <a:endParaRPr kumimoji="1" lang="en-US" altLang="ja-JP" sz="2000" dirty="0">
              <a:solidFill>
                <a:schemeClr val="tx1">
                  <a:lumMod val="85000"/>
                  <a:lumOff val="15000"/>
                </a:schemeClr>
              </a:solidFill>
            </a:endParaRPr>
          </a:p>
          <a:p>
            <a:pPr marL="400050" lvl="1" indent="0">
              <a:buNone/>
            </a:pPr>
            <a:r>
              <a:rPr kumimoji="1" lang="en-US" altLang="ja-JP" sz="2400" dirty="0">
                <a:solidFill>
                  <a:schemeClr val="tx1">
                    <a:lumMod val="85000"/>
                    <a:lumOff val="15000"/>
                  </a:schemeClr>
                </a:solidFill>
              </a:rPr>
              <a:t>An easy way to remember </a:t>
            </a:r>
            <a:r>
              <a:rPr kumimoji="1" lang="en-US" sz="2400" dirty="0">
                <a:solidFill>
                  <a:srgbClr val="FF0000"/>
                </a:solidFill>
              </a:rPr>
              <a:t>Metabolism</a:t>
            </a:r>
            <a:r>
              <a:rPr kumimoji="1" lang="en-US" sz="2400" dirty="0">
                <a:solidFill>
                  <a:schemeClr val="tx1">
                    <a:lumMod val="85000"/>
                    <a:lumOff val="15000"/>
                  </a:schemeClr>
                </a:solidFill>
              </a:rPr>
              <a:t>, </a:t>
            </a:r>
            <a:r>
              <a:rPr kumimoji="1" lang="en-US" sz="2400" dirty="0">
                <a:solidFill>
                  <a:srgbClr val="FF6600"/>
                </a:solidFill>
              </a:rPr>
              <a:t>Response</a:t>
            </a:r>
            <a:r>
              <a:rPr kumimoji="1" lang="en-US" sz="2400" dirty="0">
                <a:solidFill>
                  <a:schemeClr val="tx1">
                    <a:lumMod val="85000"/>
                    <a:lumOff val="15000"/>
                  </a:schemeClr>
                </a:solidFill>
              </a:rPr>
              <a:t>, </a:t>
            </a:r>
            <a:r>
              <a:rPr kumimoji="1" lang="en-US" sz="2400" dirty="0">
                <a:solidFill>
                  <a:srgbClr val="8E061F"/>
                </a:solidFill>
              </a:rPr>
              <a:t>Homeostasis</a:t>
            </a:r>
            <a:r>
              <a:rPr kumimoji="1" lang="en-US" sz="2400" dirty="0">
                <a:solidFill>
                  <a:schemeClr val="tx1">
                    <a:lumMod val="85000"/>
                    <a:lumOff val="15000"/>
                  </a:schemeClr>
                </a:solidFill>
              </a:rPr>
              <a:t>, </a:t>
            </a:r>
            <a:r>
              <a:rPr kumimoji="1" lang="en-US" sz="2400" dirty="0">
                <a:solidFill>
                  <a:srgbClr val="008000"/>
                </a:solidFill>
              </a:rPr>
              <a:t>Growth</a:t>
            </a:r>
            <a:r>
              <a:rPr kumimoji="1" lang="en-US" sz="2400" dirty="0">
                <a:solidFill>
                  <a:schemeClr val="tx1">
                    <a:lumMod val="85000"/>
                    <a:lumOff val="15000"/>
                  </a:schemeClr>
                </a:solidFill>
              </a:rPr>
              <a:t>, </a:t>
            </a:r>
            <a:r>
              <a:rPr kumimoji="1" lang="en-US" sz="2400" dirty="0">
                <a:solidFill>
                  <a:srgbClr val="3366FF"/>
                </a:solidFill>
              </a:rPr>
              <a:t>Reproduction</a:t>
            </a:r>
            <a:r>
              <a:rPr kumimoji="1" lang="en-US" sz="2400" dirty="0">
                <a:solidFill>
                  <a:schemeClr val="tx1">
                    <a:lumMod val="85000"/>
                    <a:lumOff val="15000"/>
                  </a:schemeClr>
                </a:solidFill>
              </a:rPr>
              <a:t>, </a:t>
            </a:r>
            <a:r>
              <a:rPr kumimoji="1" lang="en-US" sz="2400" dirty="0">
                <a:solidFill>
                  <a:srgbClr val="000090"/>
                </a:solidFill>
              </a:rPr>
              <a:t>Excretion</a:t>
            </a:r>
            <a:r>
              <a:rPr kumimoji="1" lang="en-US" sz="2400" dirty="0">
                <a:solidFill>
                  <a:schemeClr val="tx1">
                    <a:lumMod val="85000"/>
                    <a:lumOff val="15000"/>
                  </a:schemeClr>
                </a:solidFill>
              </a:rPr>
              <a:t> and </a:t>
            </a:r>
            <a:r>
              <a:rPr kumimoji="1" lang="en-US" sz="2400" dirty="0">
                <a:solidFill>
                  <a:srgbClr val="660066"/>
                </a:solidFill>
              </a:rPr>
              <a:t>Nutrition</a:t>
            </a:r>
            <a:r>
              <a:rPr kumimoji="1" lang="en-US" sz="2400" dirty="0">
                <a:solidFill>
                  <a:schemeClr val="tx1">
                    <a:lumMod val="85000"/>
                    <a:lumOff val="15000"/>
                  </a:schemeClr>
                </a:solidFill>
              </a:rPr>
              <a:t> is:</a:t>
            </a:r>
          </a:p>
          <a:p>
            <a:pPr marL="400050" lvl="1" indent="0">
              <a:buNone/>
            </a:pPr>
            <a:endParaRPr kumimoji="1" lang="en-US" altLang="ja-JP" sz="2400" dirty="0">
              <a:solidFill>
                <a:schemeClr val="tx1">
                  <a:lumMod val="85000"/>
                  <a:lumOff val="15000"/>
                </a:schemeClr>
              </a:solidFill>
            </a:endParaRPr>
          </a:p>
          <a:p>
            <a:pPr marL="400050" lvl="1" indent="0">
              <a:buNone/>
            </a:pPr>
            <a:r>
              <a:rPr kumimoji="1" lang="en-US" altLang="ja-JP" sz="2400" dirty="0">
                <a:solidFill>
                  <a:schemeClr val="tx1">
                    <a:lumMod val="85000"/>
                    <a:lumOff val="15000"/>
                  </a:schemeClr>
                </a:solidFill>
              </a:rPr>
              <a:t>“</a:t>
            </a:r>
            <a:r>
              <a:rPr kumimoji="1" lang="en-US" altLang="ja-JP" sz="2400" dirty="0">
                <a:solidFill>
                  <a:srgbClr val="FF0000"/>
                </a:solidFill>
              </a:rPr>
              <a:t>M</a:t>
            </a:r>
            <a:r>
              <a:rPr kumimoji="1" lang="en-US" altLang="ja-JP" sz="2400" dirty="0">
                <a:solidFill>
                  <a:srgbClr val="FF6600"/>
                </a:solidFill>
              </a:rPr>
              <a:t>R</a:t>
            </a:r>
            <a:r>
              <a:rPr kumimoji="1" lang="en-US" altLang="ja-JP" sz="2400" dirty="0">
                <a:solidFill>
                  <a:schemeClr val="tx1">
                    <a:lumMod val="85000"/>
                    <a:lumOff val="15000"/>
                  </a:schemeClr>
                </a:solidFill>
              </a:rPr>
              <a:t> </a:t>
            </a:r>
            <a:r>
              <a:rPr kumimoji="1" lang="en-US" altLang="ja-JP" sz="2400" dirty="0">
                <a:solidFill>
                  <a:srgbClr val="8E061F"/>
                </a:solidFill>
              </a:rPr>
              <a:t>H</a:t>
            </a:r>
            <a:r>
              <a:rPr kumimoji="1" lang="en-US" altLang="ja-JP" sz="2400" dirty="0">
                <a:solidFill>
                  <a:schemeClr val="tx1">
                    <a:lumMod val="85000"/>
                    <a:lumOff val="15000"/>
                  </a:schemeClr>
                </a:solidFill>
              </a:rPr>
              <a:t> </a:t>
            </a:r>
            <a:r>
              <a:rPr kumimoji="1" lang="en-US" altLang="ja-JP" sz="2400" dirty="0">
                <a:solidFill>
                  <a:srgbClr val="008000"/>
                </a:solidFill>
              </a:rPr>
              <a:t>G</a:t>
            </a:r>
            <a:r>
              <a:rPr kumimoji="1" lang="en-US" altLang="ja-JP" sz="2400" dirty="0">
                <a:solidFill>
                  <a:srgbClr val="3366FF"/>
                </a:solidFill>
              </a:rPr>
              <a:t>R</a:t>
            </a:r>
            <a:r>
              <a:rPr kumimoji="1" lang="en-US" altLang="ja-JP" sz="2400" dirty="0">
                <a:solidFill>
                  <a:srgbClr val="000090"/>
                </a:solidFill>
              </a:rPr>
              <a:t>E</a:t>
            </a:r>
            <a:r>
              <a:rPr kumimoji="1" lang="en-US" altLang="ja-JP" sz="2400" dirty="0">
                <a:solidFill>
                  <a:srgbClr val="660066"/>
                </a:solidFill>
              </a:rPr>
              <a:t>N</a:t>
            </a:r>
            <a:r>
              <a:rPr kumimoji="1" lang="en-US" altLang="ja-JP" sz="2400" dirty="0">
                <a:solidFill>
                  <a:schemeClr val="tx1">
                    <a:lumMod val="85000"/>
                    <a:lumOff val="15000"/>
                  </a:schemeClr>
                </a:solidFill>
              </a:rPr>
              <a:t>”</a:t>
            </a:r>
          </a:p>
          <a:p>
            <a:pPr marL="400050" lvl="1" indent="0">
              <a:buNone/>
            </a:pPr>
            <a:endParaRPr kumimoji="1" lang="en-US" altLang="ja-JP" sz="2400" dirty="0">
              <a:solidFill>
                <a:schemeClr val="tx1">
                  <a:lumMod val="85000"/>
                  <a:lumOff val="15000"/>
                </a:schemeClr>
              </a:solidFill>
            </a:endParaRPr>
          </a:p>
          <a:p>
            <a:pPr marL="400050" lvl="1" indent="0">
              <a:buNone/>
            </a:pPr>
            <a:r>
              <a:rPr kumimoji="1" lang="en-US" altLang="ja-JP" sz="2400" dirty="0">
                <a:solidFill>
                  <a:schemeClr val="tx1">
                    <a:lumMod val="85000"/>
                    <a:lumOff val="15000"/>
                  </a:schemeClr>
                </a:solidFill>
              </a:rPr>
              <a:t>(each letter is a function of life)</a:t>
            </a:r>
            <a:endParaRPr kumimoji="1" lang="ja-JP" altLang="en-US" sz="2400" dirty="0">
              <a:solidFill>
                <a:schemeClr val="tx1">
                  <a:lumMod val="85000"/>
                  <a:lumOff val="15000"/>
                </a:schemeClr>
              </a:solidFill>
            </a:endParaRPr>
          </a:p>
        </p:txBody>
      </p:sp>
      <p:sp>
        <p:nvSpPr>
          <p:cNvPr id="6" name="Rectangle 5"/>
          <p:cNvSpPr/>
          <p:nvPr/>
        </p:nvSpPr>
        <p:spPr>
          <a:xfrm>
            <a:off x="6069539" y="6550223"/>
            <a:ext cx="3074459" cy="307777"/>
          </a:xfrm>
          <a:prstGeom prst="rect">
            <a:avLst/>
          </a:prstGeom>
          <a:noFill/>
        </p:spPr>
        <p:txBody>
          <a:bodyPr wrap="square">
            <a:spAutoFit/>
          </a:bodyPr>
          <a:lstStyle/>
          <a:p>
            <a:r>
              <a:rPr lang="en-US" altLang="ja-JP" sz="1400" dirty="0"/>
              <a:t>S</a:t>
            </a:r>
            <a:r>
              <a:rPr lang="de-DE" altLang="ja-JP" sz="1400" dirty="0" err="1"/>
              <a:t>ource</a:t>
            </a:r>
            <a:r>
              <a:rPr lang="de-DE" altLang="ja-JP" sz="1400" dirty="0"/>
              <a:t>: </a:t>
            </a:r>
            <a:r>
              <a:rPr lang="de-DE" altLang="ja-JP" sz="1400" dirty="0">
                <a:hlinkClick r:id="rId4"/>
              </a:rPr>
              <a:t>http://</a:t>
            </a:r>
            <a:r>
              <a:rPr lang="de-DE" altLang="ja-JP" sz="1400" dirty="0" err="1">
                <a:hlinkClick r:id="rId4"/>
              </a:rPr>
              <a:t>www.dr-ralf-wagner.de</a:t>
            </a:r>
            <a:r>
              <a:rPr lang="de-DE" altLang="ja-JP" sz="1400" dirty="0">
                <a:hlinkClick r:id="rId4"/>
              </a:rPr>
              <a:t>/</a:t>
            </a:r>
            <a:endParaRPr lang="ja-JP" altLang="en-US" sz="1400" dirty="0"/>
          </a:p>
        </p:txBody>
      </p:sp>
    </p:spTree>
    <p:extLst>
      <p:ext uri="{BB962C8B-B14F-4D97-AF65-F5344CB8AC3E}">
        <p14:creationId xmlns:p14="http://schemas.microsoft.com/office/powerpoint/2010/main" val="27246150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cintosh HD:Users:cdpaine:Desktop:Screen Shot 2014-08-17 at 21.23.53.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43470" y="801584"/>
            <a:ext cx="7920357" cy="5988683"/>
          </a:xfrm>
          <a:prstGeom prst="rect">
            <a:avLst/>
          </a:prstGeom>
          <a:noFill/>
          <a:ln>
            <a:noFill/>
          </a:ln>
        </p:spPr>
      </p:pic>
      <p:sp>
        <p:nvSpPr>
          <p:cNvPr id="7" name="Title 1"/>
          <p:cNvSpPr txBox="1">
            <a:spLocks/>
          </p:cNvSpPr>
          <p:nvPr/>
        </p:nvSpPr>
        <p:spPr>
          <a:xfrm>
            <a:off x="0" y="4762"/>
            <a:ext cx="9144000" cy="796822"/>
          </a:xfrm>
          <a:prstGeom prst="rect">
            <a:avLst/>
          </a:prstGeom>
          <a:solidFill>
            <a:srgbClr val="B9CDE5">
              <a:alpha val="78000"/>
            </a:srgbClr>
          </a:solidFill>
        </p:spPr>
        <p:txBody>
          <a:bodyPr vert="horz" lIns="91440" tIns="45720" rIns="91440" bIns="45720" rtlCol="0" anchor="ctr">
            <a:normAutofit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A.1 Evidence from Pasteur’s experiments that spontaneous generation of cells and organisms does not now occur on Earth.</a:t>
            </a:r>
          </a:p>
        </p:txBody>
      </p:sp>
      <p:sp>
        <p:nvSpPr>
          <p:cNvPr id="10" name="Rectangle 9"/>
          <p:cNvSpPr/>
          <p:nvPr/>
        </p:nvSpPr>
        <p:spPr>
          <a:xfrm>
            <a:off x="4948979" y="6611779"/>
            <a:ext cx="4195021" cy="246221"/>
          </a:xfrm>
          <a:prstGeom prst="rect">
            <a:avLst/>
          </a:prstGeom>
        </p:spPr>
        <p:txBody>
          <a:bodyPr wrap="square">
            <a:spAutoFit/>
          </a:bodyPr>
          <a:lstStyle/>
          <a:p>
            <a:pPr algn="r"/>
            <a:r>
              <a:rPr lang="en-US" sz="1000" dirty="0">
                <a:hlinkClick r:id="rId3"/>
              </a:rPr>
              <a:t>http://bcs.whfreeman.com/thelifewire/content/chp03/0302003.html</a:t>
            </a:r>
            <a:endParaRPr lang="en-US" sz="1000" dirty="0"/>
          </a:p>
        </p:txBody>
      </p:sp>
    </p:spTree>
    <p:extLst>
      <p:ext uri="{BB962C8B-B14F-4D97-AF65-F5344CB8AC3E}">
        <p14:creationId xmlns:p14="http://schemas.microsoft.com/office/powerpoint/2010/main" val="27752251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4762"/>
            <a:ext cx="9144000" cy="796822"/>
          </a:xfrm>
          <a:prstGeom prst="rect">
            <a:avLst/>
          </a:prstGeom>
          <a:solidFill>
            <a:srgbClr val="B9CDE5">
              <a:alpha val="78000"/>
            </a:srgbClr>
          </a:solidFill>
        </p:spPr>
        <p:txBody>
          <a:bodyPr vert="horz" lIns="91440" tIns="45720" rIns="91440" bIns="45720" rtlCol="0" anchor="ctr">
            <a:normAutofit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A.1 Evidence from Pasteur’s experiments that spontaneous generation of cells and organisms does not now occur on Earth.</a:t>
            </a:r>
          </a:p>
        </p:txBody>
      </p:sp>
      <p:sp>
        <p:nvSpPr>
          <p:cNvPr id="8" name="Rectangle 7"/>
          <p:cNvSpPr/>
          <p:nvPr/>
        </p:nvSpPr>
        <p:spPr>
          <a:xfrm>
            <a:off x="152401" y="2641461"/>
            <a:ext cx="4572000" cy="3970318"/>
          </a:xfrm>
          <a:prstGeom prst="rect">
            <a:avLst/>
          </a:prstGeom>
          <a:solidFill>
            <a:srgbClr val="FFFFFF">
              <a:alpha val="82000"/>
            </a:srgbClr>
          </a:solidFill>
          <a:ln>
            <a:solidFill>
              <a:srgbClr val="000000"/>
            </a:solidFill>
          </a:ln>
          <a:effectLst/>
        </p:spPr>
        <p:txBody>
          <a:bodyPr>
            <a:spAutoFit/>
          </a:bodyPr>
          <a:lstStyle/>
          <a:p>
            <a:r>
              <a:rPr lang="en-US" dirty="0"/>
              <a:t>Method:</a:t>
            </a:r>
          </a:p>
          <a:p>
            <a:pPr marL="285750" indent="-285750">
              <a:buFont typeface="Arial"/>
              <a:buChar char="•"/>
            </a:pPr>
            <a:r>
              <a:rPr lang="en-US" dirty="0"/>
              <a:t>Two experiments were setup</a:t>
            </a:r>
          </a:p>
          <a:p>
            <a:pPr marL="285750" indent="-285750">
              <a:buFont typeface="Arial"/>
              <a:buChar char="•"/>
            </a:pPr>
            <a:r>
              <a:rPr lang="en-US" dirty="0"/>
              <a:t>In both, Pasteur added nutrient broth to flasks and bent the necks of the flasks into S shapes</a:t>
            </a:r>
          </a:p>
          <a:p>
            <a:pPr marL="285750" indent="-285750">
              <a:buFont typeface="Arial"/>
              <a:buChar char="•"/>
            </a:pPr>
            <a:r>
              <a:rPr lang="en-US" dirty="0"/>
              <a:t>Each flask was then heated to boil the broth in order than all existing microbes were killed.</a:t>
            </a:r>
          </a:p>
          <a:p>
            <a:pPr marL="285750" indent="-285750">
              <a:buFont typeface="Arial"/>
              <a:buChar char="•"/>
            </a:pPr>
            <a:r>
              <a:rPr lang="en-US" dirty="0"/>
              <a:t>After the broth had been sterilized, Pasteur broke off the swan necks from the flasks in Experiment 1, exposing the nutrient broth within them to air from above.</a:t>
            </a:r>
          </a:p>
          <a:p>
            <a:pPr marL="285750" indent="-285750">
              <a:buFont typeface="Arial"/>
              <a:buChar char="•"/>
            </a:pPr>
            <a:r>
              <a:rPr lang="en-US" dirty="0"/>
              <a:t>The flasks in Experiment 2 were left alone.</a:t>
            </a:r>
          </a:p>
          <a:p>
            <a:pPr marL="285750" indent="-285750">
              <a:buFont typeface="Arial"/>
              <a:buChar char="•"/>
            </a:pPr>
            <a:endParaRPr lang="en-US" dirty="0"/>
          </a:p>
        </p:txBody>
      </p:sp>
      <p:sp>
        <p:nvSpPr>
          <p:cNvPr id="15" name="TextBox 14"/>
          <p:cNvSpPr txBox="1"/>
          <p:nvPr/>
        </p:nvSpPr>
        <p:spPr>
          <a:xfrm>
            <a:off x="4948979" y="1570794"/>
            <a:ext cx="4108266" cy="1754327"/>
          </a:xfrm>
          <a:prstGeom prst="rect">
            <a:avLst/>
          </a:prstGeom>
          <a:solidFill>
            <a:srgbClr val="FFFFFF">
              <a:alpha val="82000"/>
            </a:srgbClr>
          </a:solidFill>
          <a:ln>
            <a:solidFill>
              <a:srgbClr val="000000"/>
            </a:solidFill>
          </a:ln>
          <a:effectLst/>
        </p:spPr>
        <p:txBody>
          <a:bodyPr wrap="square" rtlCol="0">
            <a:spAutoFit/>
          </a:bodyPr>
          <a:lstStyle/>
          <a:p>
            <a:r>
              <a:rPr lang="en-US" dirty="0"/>
              <a:t>Results:</a:t>
            </a:r>
          </a:p>
          <a:p>
            <a:pPr marL="285750" indent="-285750">
              <a:buFont typeface="Arial"/>
              <a:buChar char="•"/>
            </a:pPr>
            <a:r>
              <a:rPr lang="en-US" dirty="0"/>
              <a:t>The broth in experiment 1 turned cloudy whilst the broth in experiment 2 remained clear.</a:t>
            </a:r>
          </a:p>
          <a:p>
            <a:pPr marL="285750" indent="-285750">
              <a:buFont typeface="Arial"/>
              <a:buChar char="•"/>
            </a:pPr>
            <a:r>
              <a:rPr lang="en-US" dirty="0"/>
              <a:t>This indicates that microbe growth only occurred in experiment 1.</a:t>
            </a:r>
          </a:p>
        </p:txBody>
      </p:sp>
      <p:sp>
        <p:nvSpPr>
          <p:cNvPr id="20" name="TextBox 19"/>
          <p:cNvSpPr txBox="1"/>
          <p:nvPr/>
        </p:nvSpPr>
        <p:spPr>
          <a:xfrm>
            <a:off x="6026183" y="3474703"/>
            <a:ext cx="3031062" cy="1754327"/>
          </a:xfrm>
          <a:prstGeom prst="rect">
            <a:avLst/>
          </a:prstGeom>
          <a:solidFill>
            <a:srgbClr val="FFFFFF">
              <a:alpha val="82000"/>
            </a:srgbClr>
          </a:solidFill>
          <a:ln>
            <a:solidFill>
              <a:srgbClr val="000000"/>
            </a:solidFill>
          </a:ln>
          <a:effectLst/>
        </p:spPr>
        <p:txBody>
          <a:bodyPr wrap="square" rtlCol="0">
            <a:spAutoFit/>
          </a:bodyPr>
          <a:lstStyle/>
          <a:p>
            <a:r>
              <a:rPr lang="en-US" dirty="0"/>
              <a:t>Conclusion: Pasteur rejected the hypothesis of spontaneous generation as for growth of microbes to occur a source of contamination was needed.</a:t>
            </a:r>
          </a:p>
        </p:txBody>
      </p:sp>
      <p:sp>
        <p:nvSpPr>
          <p:cNvPr id="21" name="Rectangle 20"/>
          <p:cNvSpPr/>
          <p:nvPr/>
        </p:nvSpPr>
        <p:spPr>
          <a:xfrm>
            <a:off x="135465" y="1570794"/>
            <a:ext cx="4572000" cy="923330"/>
          </a:xfrm>
          <a:prstGeom prst="rect">
            <a:avLst/>
          </a:prstGeom>
          <a:solidFill>
            <a:srgbClr val="FFFFFF">
              <a:alpha val="82000"/>
            </a:srgbClr>
          </a:solidFill>
          <a:ln>
            <a:solidFill>
              <a:srgbClr val="000000"/>
            </a:solidFill>
          </a:ln>
          <a:effectLst/>
        </p:spPr>
        <p:txBody>
          <a:bodyPr>
            <a:spAutoFit/>
          </a:bodyPr>
          <a:lstStyle/>
          <a:p>
            <a:r>
              <a:rPr lang="en-US" dirty="0"/>
              <a:t>Louis Pasteur designed an experiment to test whether sterile nutrient broth could spontaneously generate microbial life.</a:t>
            </a:r>
          </a:p>
        </p:txBody>
      </p:sp>
      <p:sp>
        <p:nvSpPr>
          <p:cNvPr id="22" name="TextBox 21"/>
          <p:cNvSpPr txBox="1"/>
          <p:nvPr/>
        </p:nvSpPr>
        <p:spPr>
          <a:xfrm>
            <a:off x="4948979" y="5455903"/>
            <a:ext cx="4108266" cy="1107996"/>
          </a:xfrm>
          <a:prstGeom prst="rect">
            <a:avLst/>
          </a:prstGeom>
          <a:solidFill>
            <a:srgbClr val="FFFF00">
              <a:alpha val="82000"/>
            </a:srgbClr>
          </a:solidFill>
          <a:ln>
            <a:solidFill>
              <a:srgbClr val="008000"/>
            </a:solidFill>
          </a:ln>
          <a:effectLst/>
        </p:spPr>
        <p:txBody>
          <a:bodyPr wrap="square" rtlCol="0">
            <a:spAutoFit/>
          </a:bodyPr>
          <a:lstStyle/>
          <a:p>
            <a:r>
              <a:rPr lang="en-US" sz="2200" i="1" dirty="0"/>
              <a:t>Q – was Pasteur correct, could spontaneous generation of life </a:t>
            </a:r>
            <a:r>
              <a:rPr lang="en-US" sz="2200" b="1" i="1" dirty="0"/>
              <a:t>never</a:t>
            </a:r>
            <a:r>
              <a:rPr lang="en-US" sz="2200" i="1" dirty="0"/>
              <a:t> occur?</a:t>
            </a:r>
          </a:p>
        </p:txBody>
      </p:sp>
    </p:spTree>
    <p:extLst>
      <p:ext uri="{BB962C8B-B14F-4D97-AF65-F5344CB8AC3E}">
        <p14:creationId xmlns:p14="http://schemas.microsoft.com/office/powerpoint/2010/main" val="30449708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815507"/>
          </a:xfrm>
        </p:spPr>
        <p:txBody>
          <a:bodyPr>
            <a:noAutofit/>
          </a:bodyPr>
          <a:lstStyle/>
          <a:p>
            <a:pPr fontAlgn="b"/>
            <a:r>
              <a:rPr lang="en-US" sz="2400" dirty="0"/>
              <a:t>1.1 U.1 According to the cell theory, living organisms are composed of cells.    </a:t>
            </a:r>
            <a:r>
              <a:rPr lang="en-US" sz="1800" dirty="0"/>
              <a:t>(Page 13 and 1)</a:t>
            </a:r>
          </a:p>
        </p:txBody>
      </p:sp>
      <p:sp>
        <p:nvSpPr>
          <p:cNvPr id="3" name="Content Placeholder 2"/>
          <p:cNvSpPr>
            <a:spLocks noGrp="1"/>
          </p:cNvSpPr>
          <p:nvPr>
            <p:ph idx="1"/>
          </p:nvPr>
        </p:nvSpPr>
        <p:spPr>
          <a:xfrm>
            <a:off x="386103" y="1870077"/>
            <a:ext cx="7431517" cy="1880494"/>
          </a:xfrm>
          <a:solidFill>
            <a:srgbClr val="F7E8A7">
              <a:alpha val="78000"/>
            </a:srgbClr>
          </a:solidFill>
        </p:spPr>
        <p:txBody>
          <a:bodyPr>
            <a:normAutofit/>
          </a:bodyPr>
          <a:lstStyle/>
          <a:p>
            <a:pPr marL="0" indent="0">
              <a:buNone/>
            </a:pPr>
            <a:r>
              <a:rPr lang="en-US" sz="2800" dirty="0"/>
              <a:t>Cell theory states that:</a:t>
            </a:r>
          </a:p>
          <a:p>
            <a:r>
              <a:rPr lang="en-US" sz="2400" dirty="0"/>
              <a:t>All living things are composed of cells (or cell products)</a:t>
            </a:r>
          </a:p>
          <a:p>
            <a:r>
              <a:rPr lang="en-US" sz="2400" dirty="0"/>
              <a:t>The cell is the smallest unit of life</a:t>
            </a:r>
          </a:p>
          <a:p>
            <a:r>
              <a:rPr lang="en-US" sz="2400" dirty="0"/>
              <a:t>Cells only arise from pre-existing cells</a:t>
            </a:r>
          </a:p>
        </p:txBody>
      </p:sp>
      <p:sp>
        <p:nvSpPr>
          <p:cNvPr id="5" name="Content Placeholder 2"/>
          <p:cNvSpPr txBox="1">
            <a:spLocks/>
          </p:cNvSpPr>
          <p:nvPr/>
        </p:nvSpPr>
        <p:spPr>
          <a:xfrm rot="975249">
            <a:off x="4782081" y="1148540"/>
            <a:ext cx="4206189" cy="992183"/>
          </a:xfrm>
          <a:prstGeom prst="rect">
            <a:avLst/>
          </a:prstGeom>
          <a:solidFill>
            <a:srgbClr val="FFFF00"/>
          </a:solidFill>
          <a:ln w="38100" cmpd="sng">
            <a:solidFill>
              <a:srgbClr val="008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Remember this theory from 1.1 Introduction to cells?</a:t>
            </a:r>
            <a:endParaRPr lang="en-US" sz="2400" dirty="0"/>
          </a:p>
        </p:txBody>
      </p:sp>
    </p:spTree>
    <p:extLst>
      <p:ext uri="{BB962C8B-B14F-4D97-AF65-F5344CB8AC3E}">
        <p14:creationId xmlns:p14="http://schemas.microsoft.com/office/powerpoint/2010/main" val="18529424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0151"/>
          <a:stretch/>
        </p:blipFill>
        <p:spPr>
          <a:xfrm>
            <a:off x="-1" y="692230"/>
            <a:ext cx="9163781" cy="6165770"/>
          </a:xfrm>
          <a:prstGeom prst="rect">
            <a:avLst/>
          </a:prstGeom>
        </p:spPr>
      </p:pic>
      <p:sp>
        <p:nvSpPr>
          <p:cNvPr id="2" name="Title 1"/>
          <p:cNvSpPr>
            <a:spLocks noGrp="1"/>
          </p:cNvSpPr>
          <p:nvPr>
            <p:ph type="title"/>
          </p:nvPr>
        </p:nvSpPr>
        <p:spPr>
          <a:xfrm>
            <a:off x="0" y="0"/>
            <a:ext cx="9144000" cy="692230"/>
          </a:xfrm>
        </p:spPr>
        <p:txBody>
          <a:bodyPr>
            <a:normAutofit/>
          </a:bodyPr>
          <a:lstStyle/>
          <a:p>
            <a:pPr fontAlgn="b"/>
            <a:r>
              <a:rPr lang="en-US" sz="2400" dirty="0"/>
              <a:t>1.5 U.1 Cells can only be formed by division of pre-existing cells.</a:t>
            </a:r>
          </a:p>
        </p:txBody>
      </p:sp>
      <p:sp>
        <p:nvSpPr>
          <p:cNvPr id="3" name="Content Placeholder 2"/>
          <p:cNvSpPr>
            <a:spLocks noGrp="1"/>
          </p:cNvSpPr>
          <p:nvPr>
            <p:ph idx="1"/>
          </p:nvPr>
        </p:nvSpPr>
        <p:spPr>
          <a:xfrm>
            <a:off x="89430" y="1255457"/>
            <a:ext cx="5175250" cy="3224661"/>
          </a:xfrm>
          <a:solidFill>
            <a:srgbClr val="F7E8A7">
              <a:alpha val="78000"/>
            </a:srgbClr>
          </a:solidFill>
        </p:spPr>
        <p:txBody>
          <a:bodyPr>
            <a:normAutofit/>
          </a:bodyPr>
          <a:lstStyle/>
          <a:p>
            <a:pPr marL="0" indent="0">
              <a:buNone/>
            </a:pPr>
            <a:r>
              <a:rPr lang="en-US" sz="2800" dirty="0"/>
              <a:t>Cells can only be formed by division of pre-existing cells:</a:t>
            </a:r>
          </a:p>
          <a:p>
            <a:r>
              <a:rPr lang="en-US" sz="2400" dirty="0"/>
              <a:t>Cells multiply through division</a:t>
            </a:r>
          </a:p>
          <a:p>
            <a:r>
              <a:rPr lang="en-US" sz="2400" dirty="0"/>
              <a:t>Mitosis results in genetically identical diploid daughter cells</a:t>
            </a:r>
          </a:p>
          <a:p>
            <a:r>
              <a:rPr lang="en-US" sz="2400" dirty="0"/>
              <a:t>Meiosis generates haploid gametes (sex cells)</a:t>
            </a:r>
          </a:p>
        </p:txBody>
      </p:sp>
      <p:sp>
        <p:nvSpPr>
          <p:cNvPr id="5" name="Rectangle 4"/>
          <p:cNvSpPr/>
          <p:nvPr/>
        </p:nvSpPr>
        <p:spPr>
          <a:xfrm>
            <a:off x="5527193" y="6375040"/>
            <a:ext cx="3616807" cy="461665"/>
          </a:xfrm>
          <a:prstGeom prst="rect">
            <a:avLst/>
          </a:prstGeom>
          <a:noFill/>
        </p:spPr>
        <p:txBody>
          <a:bodyPr wrap="square">
            <a:spAutoFit/>
          </a:bodyPr>
          <a:lstStyle/>
          <a:p>
            <a:r>
              <a:rPr lang="en-US" altLang="ja-JP" sz="1200" dirty="0"/>
              <a:t>4-cell stage of a sea biscuit by Bruno </a:t>
            </a:r>
            <a:r>
              <a:rPr lang="en-US" altLang="ja-JP" sz="1200" dirty="0" err="1"/>
              <a:t>Vellutini</a:t>
            </a:r>
            <a:r>
              <a:rPr lang="en-US" altLang="ja-JP" sz="1200" dirty="0"/>
              <a:t> on Flickr (CC)  </a:t>
            </a:r>
            <a:r>
              <a:rPr lang="en-US" altLang="ja-JP" sz="1200" dirty="0">
                <a:hlinkClick r:id="rId3"/>
              </a:rPr>
              <a:t>http://flic.kr/p/daWnnS</a:t>
            </a:r>
            <a:r>
              <a:rPr lang="en-US" altLang="ja-JP" sz="1200" dirty="0"/>
              <a:t>   </a:t>
            </a:r>
            <a:endParaRPr lang="ja-JP" altLang="en-US" sz="1200" dirty="0"/>
          </a:p>
        </p:txBody>
      </p:sp>
    </p:spTree>
    <p:extLst>
      <p:ext uri="{BB962C8B-B14F-4D97-AF65-F5344CB8AC3E}">
        <p14:creationId xmlns:p14="http://schemas.microsoft.com/office/powerpoint/2010/main" val="39317007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4438"/>
            <a:ext cx="9163781" cy="6862438"/>
          </a:xfrm>
          <a:prstGeom prst="rect">
            <a:avLst/>
          </a:prstGeom>
        </p:spPr>
      </p:pic>
      <p:sp>
        <p:nvSpPr>
          <p:cNvPr id="3" name="Content Placeholder 2"/>
          <p:cNvSpPr>
            <a:spLocks noGrp="1"/>
          </p:cNvSpPr>
          <p:nvPr>
            <p:ph idx="1"/>
          </p:nvPr>
        </p:nvSpPr>
        <p:spPr>
          <a:xfrm>
            <a:off x="-12996" y="150446"/>
            <a:ext cx="4463972" cy="1647546"/>
          </a:xfrm>
          <a:solidFill>
            <a:srgbClr val="F7E8A7">
              <a:alpha val="78000"/>
            </a:srgbClr>
          </a:solidFill>
        </p:spPr>
        <p:txBody>
          <a:bodyPr>
            <a:normAutofit lnSpcReduction="10000"/>
          </a:bodyPr>
          <a:lstStyle/>
          <a:p>
            <a:pPr marL="0" indent="0">
              <a:buNone/>
            </a:pPr>
            <a:r>
              <a:rPr lang="en-US" sz="2800" dirty="0"/>
              <a:t>What evidence do we have (other than Pasteur’s experiments) to support this theory?</a:t>
            </a:r>
          </a:p>
        </p:txBody>
      </p:sp>
      <p:sp>
        <p:nvSpPr>
          <p:cNvPr id="5" name="Rectangle 4"/>
          <p:cNvSpPr/>
          <p:nvPr/>
        </p:nvSpPr>
        <p:spPr>
          <a:xfrm>
            <a:off x="5527193" y="6375040"/>
            <a:ext cx="3616807" cy="461665"/>
          </a:xfrm>
          <a:prstGeom prst="rect">
            <a:avLst/>
          </a:prstGeom>
          <a:noFill/>
        </p:spPr>
        <p:txBody>
          <a:bodyPr wrap="square">
            <a:spAutoFit/>
          </a:bodyPr>
          <a:lstStyle/>
          <a:p>
            <a:r>
              <a:rPr lang="en-US" altLang="ja-JP" sz="1200" dirty="0"/>
              <a:t>4-cell stage of a sea biscuit by Bruno </a:t>
            </a:r>
            <a:r>
              <a:rPr lang="en-US" altLang="ja-JP" sz="1200" dirty="0" err="1"/>
              <a:t>Vellutini</a:t>
            </a:r>
            <a:r>
              <a:rPr lang="en-US" altLang="ja-JP" sz="1200" dirty="0"/>
              <a:t> on Flickr (CC)  </a:t>
            </a:r>
            <a:r>
              <a:rPr lang="en-US" altLang="ja-JP" sz="1200" dirty="0">
                <a:hlinkClick r:id="rId3"/>
              </a:rPr>
              <a:t>http://flic.kr/p/daWnnS</a:t>
            </a:r>
            <a:r>
              <a:rPr lang="en-US" altLang="ja-JP" sz="1200" dirty="0"/>
              <a:t>   </a:t>
            </a:r>
            <a:endParaRPr lang="ja-JP" altLang="en-US" sz="1200" dirty="0"/>
          </a:p>
        </p:txBody>
      </p:sp>
    </p:spTree>
    <p:extLst>
      <p:ext uri="{BB962C8B-B14F-4D97-AF65-F5344CB8AC3E}">
        <p14:creationId xmlns:p14="http://schemas.microsoft.com/office/powerpoint/2010/main" val="32463468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44500"/>
            <a:ext cx="9144000" cy="5947172"/>
          </a:xfrm>
          <a:prstGeom prst="rect">
            <a:avLst/>
          </a:prstGeom>
        </p:spPr>
      </p:pic>
      <p:sp>
        <p:nvSpPr>
          <p:cNvPr id="2" name="Title 1"/>
          <p:cNvSpPr>
            <a:spLocks noGrp="1"/>
          </p:cNvSpPr>
          <p:nvPr>
            <p:ph type="title"/>
          </p:nvPr>
        </p:nvSpPr>
        <p:spPr>
          <a:xfrm>
            <a:off x="0" y="4763"/>
            <a:ext cx="9144000" cy="539550"/>
          </a:xfrm>
        </p:spPr>
        <p:txBody>
          <a:bodyPr>
            <a:normAutofit/>
          </a:bodyPr>
          <a:lstStyle/>
          <a:p>
            <a:pPr fontAlgn="b"/>
            <a:r>
              <a:rPr lang="en-US" sz="2400" dirty="0"/>
              <a:t>1.5 U.1 Cells can only be formed by division of pre-existing cells.</a:t>
            </a:r>
          </a:p>
        </p:txBody>
      </p:sp>
      <p:sp>
        <p:nvSpPr>
          <p:cNvPr id="3" name="Content Placeholder 2"/>
          <p:cNvSpPr>
            <a:spLocks noGrp="1"/>
          </p:cNvSpPr>
          <p:nvPr>
            <p:ph idx="1"/>
          </p:nvPr>
        </p:nvSpPr>
        <p:spPr>
          <a:xfrm>
            <a:off x="198438" y="753016"/>
            <a:ext cx="5175250" cy="1689418"/>
          </a:xfrm>
          <a:solidFill>
            <a:srgbClr val="F7E8A7">
              <a:alpha val="78000"/>
            </a:srgbClr>
          </a:solidFill>
        </p:spPr>
        <p:txBody>
          <a:bodyPr>
            <a:normAutofit lnSpcReduction="10000"/>
          </a:bodyPr>
          <a:lstStyle/>
          <a:p>
            <a:pPr marL="0" indent="0">
              <a:buNone/>
            </a:pPr>
            <a:r>
              <a:rPr lang="en-US" sz="2800" b="1" dirty="0"/>
              <a:t>1. </a:t>
            </a:r>
            <a:r>
              <a:rPr lang="en-US" sz="2800" dirty="0"/>
              <a:t>Cells are highly complex structures and no mechanism has been found for producing cells from simpler subunits.</a:t>
            </a:r>
            <a:endParaRPr lang="en-US" sz="2400" dirty="0"/>
          </a:p>
        </p:txBody>
      </p:sp>
      <p:sp>
        <p:nvSpPr>
          <p:cNvPr id="6" name="Rectangle 5"/>
          <p:cNvSpPr/>
          <p:nvPr/>
        </p:nvSpPr>
        <p:spPr>
          <a:xfrm>
            <a:off x="932367" y="6611779"/>
            <a:ext cx="8211633"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/commons/thumb/3/3e/Eukaryotic_Cell_%28animal%29.jpg/1024px-Eukaryotic_Cell_%28animal%29.jpg</a:t>
            </a:r>
            <a:endParaRPr lang="en-US" sz="1000" dirty="0"/>
          </a:p>
        </p:txBody>
      </p:sp>
    </p:spTree>
    <p:extLst>
      <p:ext uri="{BB962C8B-B14F-4D97-AF65-F5344CB8AC3E}">
        <p14:creationId xmlns:p14="http://schemas.microsoft.com/office/powerpoint/2010/main" val="17115723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9467" b="13311"/>
          <a:stretch/>
        </p:blipFill>
        <p:spPr>
          <a:xfrm>
            <a:off x="-1356" y="544313"/>
            <a:ext cx="9159791" cy="6313687"/>
          </a:xfrm>
          <a:prstGeom prst="rect">
            <a:avLst/>
          </a:prstGeom>
        </p:spPr>
      </p:pic>
      <p:sp>
        <p:nvSpPr>
          <p:cNvPr id="2" name="Title 1"/>
          <p:cNvSpPr>
            <a:spLocks noGrp="1"/>
          </p:cNvSpPr>
          <p:nvPr>
            <p:ph type="title"/>
          </p:nvPr>
        </p:nvSpPr>
        <p:spPr>
          <a:xfrm>
            <a:off x="0" y="4763"/>
            <a:ext cx="9144000" cy="539550"/>
          </a:xfrm>
          <a:solidFill>
            <a:srgbClr val="B9CDE5">
              <a:alpha val="89000"/>
            </a:srgbClr>
          </a:solidFill>
        </p:spPr>
        <p:txBody>
          <a:bodyPr>
            <a:normAutofit/>
          </a:bodyPr>
          <a:lstStyle/>
          <a:p>
            <a:pPr fontAlgn="b"/>
            <a:r>
              <a:rPr lang="en-US" sz="2400" dirty="0"/>
              <a:t>1.5 U.1 Cells can only be formed by division of pre-existing cells.</a:t>
            </a:r>
          </a:p>
        </p:txBody>
      </p:sp>
      <p:sp>
        <p:nvSpPr>
          <p:cNvPr id="3" name="Content Placeholder 2"/>
          <p:cNvSpPr>
            <a:spLocks noGrp="1"/>
          </p:cNvSpPr>
          <p:nvPr>
            <p:ph idx="1"/>
          </p:nvPr>
        </p:nvSpPr>
        <p:spPr>
          <a:xfrm>
            <a:off x="198438" y="753016"/>
            <a:ext cx="5175250" cy="1689418"/>
          </a:xfrm>
          <a:solidFill>
            <a:srgbClr val="F7E8A7">
              <a:alpha val="91000"/>
            </a:srgbClr>
          </a:solidFill>
        </p:spPr>
        <p:txBody>
          <a:bodyPr>
            <a:normAutofit lnSpcReduction="10000"/>
          </a:bodyPr>
          <a:lstStyle/>
          <a:p>
            <a:pPr marL="0" indent="0">
              <a:buNone/>
            </a:pPr>
            <a:r>
              <a:rPr lang="en-US" sz="2800" b="1" dirty="0"/>
              <a:t>2. </a:t>
            </a:r>
            <a:r>
              <a:rPr lang="en-US" sz="2800" dirty="0"/>
              <a:t>All known examples of growth from cell to tissue, tissue to organ, organ to multicellular organism, are all a result of cell division.</a:t>
            </a:r>
            <a:endParaRPr lang="en-US" sz="2400" dirty="0"/>
          </a:p>
        </p:txBody>
      </p:sp>
      <p:sp>
        <p:nvSpPr>
          <p:cNvPr id="7" name="Rectangle 6"/>
          <p:cNvSpPr/>
          <p:nvPr/>
        </p:nvSpPr>
        <p:spPr>
          <a:xfrm>
            <a:off x="2484438" y="6620196"/>
            <a:ext cx="6659562"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/commons/thumb/d/d3/</a:t>
            </a:r>
            <a:r>
              <a:rPr lang="en-US" sz="1000" dirty="0" err="1">
                <a:hlinkClick r:id="rId3"/>
              </a:rPr>
              <a:t>Onion_root_mitosis.jpg</a:t>
            </a:r>
            <a:r>
              <a:rPr lang="en-US" sz="1000" dirty="0">
                <a:hlinkClick r:id="rId3"/>
              </a:rPr>
              <a:t>/749px-Onion_root_mitosis.jpg</a:t>
            </a:r>
            <a:endParaRPr lang="en-US" sz="1000" dirty="0"/>
          </a:p>
        </p:txBody>
      </p:sp>
    </p:spTree>
    <p:extLst>
      <p:ext uri="{BB962C8B-B14F-4D97-AF65-F5344CB8AC3E}">
        <p14:creationId xmlns:p14="http://schemas.microsoft.com/office/powerpoint/2010/main" val="15733738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9417"/>
          <a:stretch/>
        </p:blipFill>
        <p:spPr>
          <a:xfrm>
            <a:off x="0" y="544313"/>
            <a:ext cx="9156402" cy="6313687"/>
          </a:xfrm>
          <a:prstGeom prst="rect">
            <a:avLst/>
          </a:prstGeom>
        </p:spPr>
      </p:pic>
      <p:sp>
        <p:nvSpPr>
          <p:cNvPr id="2" name="Title 1"/>
          <p:cNvSpPr>
            <a:spLocks noGrp="1"/>
          </p:cNvSpPr>
          <p:nvPr>
            <p:ph type="title"/>
          </p:nvPr>
        </p:nvSpPr>
        <p:spPr>
          <a:xfrm>
            <a:off x="0" y="4763"/>
            <a:ext cx="9144000" cy="539550"/>
          </a:xfrm>
        </p:spPr>
        <p:txBody>
          <a:bodyPr>
            <a:normAutofit/>
          </a:bodyPr>
          <a:lstStyle/>
          <a:p>
            <a:pPr fontAlgn="b"/>
            <a:r>
              <a:rPr lang="en-US" sz="2400" dirty="0"/>
              <a:t>1.5 U.1 Cells can only be formed by division of pre-existing cells.</a:t>
            </a:r>
          </a:p>
        </p:txBody>
      </p:sp>
      <p:sp>
        <p:nvSpPr>
          <p:cNvPr id="3" name="Content Placeholder 2"/>
          <p:cNvSpPr>
            <a:spLocks noGrp="1"/>
          </p:cNvSpPr>
          <p:nvPr>
            <p:ph idx="1"/>
          </p:nvPr>
        </p:nvSpPr>
        <p:spPr>
          <a:xfrm>
            <a:off x="198438" y="753016"/>
            <a:ext cx="6165032" cy="1940638"/>
          </a:xfrm>
          <a:solidFill>
            <a:srgbClr val="F7E8A7">
              <a:alpha val="78000"/>
            </a:srgbClr>
          </a:solidFill>
        </p:spPr>
        <p:txBody>
          <a:bodyPr>
            <a:noAutofit/>
          </a:bodyPr>
          <a:lstStyle/>
          <a:p>
            <a:pPr marL="0" lvl="0" indent="0">
              <a:buNone/>
            </a:pPr>
            <a:r>
              <a:rPr lang="en-US" sz="2800" b="1" dirty="0"/>
              <a:t>3. </a:t>
            </a:r>
            <a:r>
              <a:rPr lang="en-GB" sz="2800" dirty="0"/>
              <a:t>Viruses are produced from simpler subunits, but they do not consist of cells, and they can only be produced inside the host cells that they have infected.</a:t>
            </a:r>
            <a:endParaRPr lang="en-US" sz="2800" dirty="0"/>
          </a:p>
        </p:txBody>
      </p:sp>
      <p:sp>
        <p:nvSpPr>
          <p:cNvPr id="5" name="Rectangle 4"/>
          <p:cNvSpPr/>
          <p:nvPr/>
        </p:nvSpPr>
        <p:spPr>
          <a:xfrm>
            <a:off x="3400811" y="6611779"/>
            <a:ext cx="5741602"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/commons/3/3a/</a:t>
            </a:r>
            <a:r>
              <a:rPr lang="en-US" sz="1000" dirty="0" err="1">
                <a:hlinkClick r:id="rId3"/>
              </a:rPr>
              <a:t>Influenza_virus_particle_color.jpg</a:t>
            </a:r>
            <a:endParaRPr lang="en-US" sz="1000" dirty="0"/>
          </a:p>
        </p:txBody>
      </p:sp>
    </p:spTree>
    <p:extLst>
      <p:ext uri="{BB962C8B-B14F-4D97-AF65-F5344CB8AC3E}">
        <p14:creationId xmlns:p14="http://schemas.microsoft.com/office/powerpoint/2010/main" val="37865546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4-07-21 at 21.06.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340" y="651889"/>
            <a:ext cx="4423287" cy="5521687"/>
          </a:xfrm>
          <a:prstGeom prst="rect">
            <a:avLst/>
          </a:prstGeom>
        </p:spPr>
      </p:pic>
      <p:sp>
        <p:nvSpPr>
          <p:cNvPr id="2" name="Title 1"/>
          <p:cNvSpPr>
            <a:spLocks noGrp="1"/>
          </p:cNvSpPr>
          <p:nvPr>
            <p:ph type="title"/>
          </p:nvPr>
        </p:nvSpPr>
        <p:spPr>
          <a:xfrm>
            <a:off x="0" y="0"/>
            <a:ext cx="9144000" cy="651889"/>
          </a:xfrm>
        </p:spPr>
        <p:txBody>
          <a:bodyPr>
            <a:normAutofit/>
          </a:bodyPr>
          <a:lstStyle/>
          <a:p>
            <a:pPr fontAlgn="b"/>
            <a:r>
              <a:rPr lang="en-US" sz="2400" dirty="0"/>
              <a:t>1.5 U.1 Cells can only be formed by division of pre-existing cells.</a:t>
            </a:r>
          </a:p>
        </p:txBody>
      </p:sp>
      <p:sp>
        <p:nvSpPr>
          <p:cNvPr id="3" name="Content Placeholder 2"/>
          <p:cNvSpPr>
            <a:spLocks noGrp="1"/>
          </p:cNvSpPr>
          <p:nvPr>
            <p:ph idx="1"/>
          </p:nvPr>
        </p:nvSpPr>
        <p:spPr>
          <a:xfrm>
            <a:off x="198438" y="860592"/>
            <a:ext cx="4267156" cy="2415167"/>
          </a:xfrm>
          <a:solidFill>
            <a:srgbClr val="F7E8A7">
              <a:alpha val="78000"/>
            </a:srgbClr>
          </a:solidFill>
        </p:spPr>
        <p:txBody>
          <a:bodyPr>
            <a:noAutofit/>
          </a:bodyPr>
          <a:lstStyle/>
          <a:p>
            <a:pPr marL="0" lvl="0" indent="0">
              <a:buNone/>
            </a:pPr>
            <a:r>
              <a:rPr lang="en-US" sz="2400" b="1" dirty="0"/>
              <a:t>4. </a:t>
            </a:r>
            <a:r>
              <a:rPr lang="en-GB" sz="2400" dirty="0"/>
              <a:t>Genetic code is universal each of the 64 codons (a codon is a combination of 3 DNA bases) produces the same amino acid in translation, regardless of the organism</a:t>
            </a:r>
            <a:r>
              <a:rPr lang="en-US" sz="2400" dirty="0"/>
              <a:t> [2.7.A2]</a:t>
            </a:r>
            <a:r>
              <a:rPr lang="en-GB" sz="2400" dirty="0"/>
              <a:t>*.</a:t>
            </a:r>
            <a:endParaRPr lang="en-US" sz="2400" dirty="0"/>
          </a:p>
        </p:txBody>
      </p:sp>
      <p:sp>
        <p:nvSpPr>
          <p:cNvPr id="7" name="Content Placeholder 2"/>
          <p:cNvSpPr txBox="1">
            <a:spLocks/>
          </p:cNvSpPr>
          <p:nvPr/>
        </p:nvSpPr>
        <p:spPr>
          <a:xfrm>
            <a:off x="142616" y="6021693"/>
            <a:ext cx="8189609" cy="601914"/>
          </a:xfrm>
          <a:prstGeom prst="rect">
            <a:avLst/>
          </a:prstGeom>
          <a:solidFill>
            <a:srgbClr val="B9CDE5">
              <a:alpha val="78000"/>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Lucida Grande"/>
              <a:buChar char="*"/>
            </a:pPr>
            <a:r>
              <a:rPr lang="en-GB" sz="1600" i="1" dirty="0"/>
              <a:t>There are some minor variations that are likely to have accrued since the common origin of life on Earth, but these are rare and most of the genetic code is universal most of the time.</a:t>
            </a:r>
            <a:r>
              <a:rPr lang="en-US" sz="1600" dirty="0"/>
              <a:t> </a:t>
            </a:r>
          </a:p>
        </p:txBody>
      </p:sp>
      <p:sp>
        <p:nvSpPr>
          <p:cNvPr id="8" name="Content Placeholder 2"/>
          <p:cNvSpPr txBox="1">
            <a:spLocks/>
          </p:cNvSpPr>
          <p:nvPr/>
        </p:nvSpPr>
        <p:spPr>
          <a:xfrm>
            <a:off x="198438" y="3436263"/>
            <a:ext cx="4267156" cy="1584090"/>
          </a:xfrm>
          <a:prstGeom prst="rect">
            <a:avLst/>
          </a:prstGeom>
          <a:solidFill>
            <a:srgbClr val="F7E8A7">
              <a:alpha val="78000"/>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400" dirty="0"/>
              <a:t>The logical deduction is that all cells have arisen as the result of cell division from a single common ancestor.</a:t>
            </a:r>
            <a:endParaRPr lang="en-US" sz="2400" dirty="0"/>
          </a:p>
        </p:txBody>
      </p:sp>
    </p:spTree>
    <p:extLst>
      <p:ext uri="{BB962C8B-B14F-4D97-AF65-F5344CB8AC3E}">
        <p14:creationId xmlns:p14="http://schemas.microsoft.com/office/powerpoint/2010/main" val="39575557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67" y="739112"/>
            <a:ext cx="8871974" cy="1938992"/>
          </a:xfrm>
          <a:prstGeom prst="rect">
            <a:avLst/>
          </a:prstGeom>
          <a:noFill/>
        </p:spPr>
        <p:txBody>
          <a:bodyPr wrap="square" rtlCol="0">
            <a:spAutoFit/>
          </a:bodyPr>
          <a:lstStyle/>
          <a:p>
            <a:r>
              <a:rPr lang="en-GB" sz="2400" dirty="0"/>
              <a:t>There were times in the history of the Earth when cells did not exist. The first cells must have arisen from non-living material or life was transported here from elsewhere in the universe. As illustrated below, an asteroid may have carried the first cells (</a:t>
            </a:r>
            <a:r>
              <a:rPr lang="en-GB" sz="2400" b="1" u="sng" dirty="0"/>
              <a:t>panspermia</a:t>
            </a:r>
            <a:r>
              <a:rPr lang="en-GB" sz="2400" dirty="0"/>
              <a:t>).  We will focus on the organic evolution from materials on Earth.</a:t>
            </a:r>
            <a:endParaRPr lang="en-US" sz="2400" dirty="0"/>
          </a:p>
        </p:txBody>
      </p:sp>
      <p:sp>
        <p:nvSpPr>
          <p:cNvPr id="6" name="Title 1"/>
          <p:cNvSpPr txBox="1">
            <a:spLocks/>
          </p:cNvSpPr>
          <p:nvPr/>
        </p:nvSpPr>
        <p:spPr>
          <a:xfrm>
            <a:off x="33167" y="4741"/>
            <a:ext cx="9144000" cy="734349"/>
          </a:xfrm>
          <a:prstGeom prst="rect">
            <a:avLst/>
          </a:prstGeom>
          <a:solidFill>
            <a:srgbClr val="B9CDE5">
              <a:alpha val="78000"/>
            </a:srgbClr>
          </a:solidFill>
        </p:spPr>
        <p:txBody>
          <a:bodyPr vert="horz" lIns="91440" tIns="45720" rIns="91440" bIns="45720" rtlCol="0" anchor="ctr">
            <a:normAutofit fontScale="925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U.2 The first cells must have arisen from non-living material.   (page 13)</a:t>
            </a:r>
          </a:p>
        </p:txBody>
      </p:sp>
      <p:sp>
        <p:nvSpPr>
          <p:cNvPr id="7" name="Rectangle 6"/>
          <p:cNvSpPr/>
          <p:nvPr/>
        </p:nvSpPr>
        <p:spPr>
          <a:xfrm>
            <a:off x="97878" y="2682573"/>
            <a:ext cx="5198738" cy="4708981"/>
          </a:xfrm>
          <a:prstGeom prst="rect">
            <a:avLst/>
          </a:prstGeom>
        </p:spPr>
        <p:txBody>
          <a:bodyPr wrap="square">
            <a:spAutoFit/>
          </a:bodyPr>
          <a:lstStyle/>
          <a:p>
            <a:pPr lvl="0"/>
            <a:r>
              <a:rPr lang="en-US" sz="2400" b="1" dirty="0"/>
              <a:t>Some of the key problems are</a:t>
            </a:r>
            <a:r>
              <a:rPr lang="en-US" sz="2400" dirty="0"/>
              <a:t>:</a:t>
            </a:r>
          </a:p>
          <a:p>
            <a:pPr marL="342900" indent="-342900">
              <a:buFont typeface="+mj-lt"/>
              <a:buAutoNum type="arabicPeriod"/>
            </a:pPr>
            <a:r>
              <a:rPr lang="en-US" sz="2400" dirty="0"/>
              <a:t>Non-living synthesis of simple organic molecules, e.g. sugars and amino acids</a:t>
            </a:r>
          </a:p>
          <a:p>
            <a:pPr marL="342900" indent="-342900">
              <a:buFont typeface="+mj-lt"/>
              <a:buAutoNum type="arabicPeriod"/>
            </a:pPr>
            <a:r>
              <a:rPr lang="en-US" sz="2400" dirty="0"/>
              <a:t>Assembly of these organic molecules into polymers</a:t>
            </a:r>
          </a:p>
          <a:p>
            <a:pPr marL="342900" indent="-342900">
              <a:buFont typeface="+mj-lt"/>
              <a:buAutoNum type="arabicPeriod"/>
            </a:pPr>
            <a:r>
              <a:rPr lang="en-US" sz="2400" dirty="0"/>
              <a:t>Formation of membranes to package the organic molecules</a:t>
            </a:r>
          </a:p>
          <a:p>
            <a:pPr marL="342900" indent="-342900">
              <a:buFont typeface="+mj-lt"/>
              <a:buAutoNum type="arabicPeriod"/>
            </a:pPr>
            <a:r>
              <a:rPr lang="en-US" sz="2400" dirty="0"/>
              <a:t>Compartmentalization by</a:t>
            </a:r>
            <a:r>
              <a:rPr lang="en-US" sz="2400" b="1" dirty="0"/>
              <a:t> </a:t>
            </a:r>
            <a:r>
              <a:rPr lang="en-US" sz="2400" dirty="0"/>
              <a:t>formation of polymers that can self-replicate (enabling inheritance)</a:t>
            </a:r>
          </a:p>
          <a:p>
            <a:pPr marL="342900" indent="-342900">
              <a:buFont typeface="+mj-lt"/>
              <a:buAutoNum type="arabicPeriod"/>
            </a:pPr>
            <a:endParaRPr lang="en-US" dirty="0"/>
          </a:p>
          <a:p>
            <a:endParaRPr lang="en-US" dirty="0"/>
          </a:p>
        </p:txBody>
      </p:sp>
      <p:pic>
        <p:nvPicPr>
          <p:cNvPr id="1026" name="Picture 2" descr="http://origendelavidabiologia.files.wordpress.com/2014/07/pansperm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615" y="2792139"/>
            <a:ext cx="381000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214" y="338587"/>
            <a:ext cx="8173708" cy="604943"/>
          </a:xfrm>
          <a:solidFill>
            <a:srgbClr val="F7E8A7">
              <a:alpha val="78000"/>
            </a:srgbClr>
          </a:solidFill>
        </p:spPr>
        <p:txBody>
          <a:bodyPr>
            <a:normAutofit/>
          </a:bodyPr>
          <a:lstStyle/>
          <a:p>
            <a:pPr marL="0" indent="0">
              <a:buNone/>
            </a:pPr>
            <a:r>
              <a:rPr lang="en-US" sz="2800" dirty="0"/>
              <a:t>How does this paramecium show the functions of life?</a:t>
            </a:r>
          </a:p>
        </p:txBody>
      </p:sp>
      <p:pic>
        <p:nvPicPr>
          <p:cNvPr id="6" name="Picture 5"/>
          <p:cNvPicPr>
            <a:picLocks noChangeAspect="1"/>
          </p:cNvPicPr>
          <p:nvPr/>
        </p:nvPicPr>
        <p:blipFill>
          <a:blip r:embed="rId3"/>
          <a:stretch>
            <a:fillRect/>
          </a:stretch>
        </p:blipFill>
        <p:spPr>
          <a:xfrm>
            <a:off x="1235075" y="1833320"/>
            <a:ext cx="6273800" cy="2819400"/>
          </a:xfrm>
          <a:prstGeom prst="rect">
            <a:avLst/>
          </a:prstGeom>
        </p:spPr>
      </p:pic>
      <p:sp>
        <p:nvSpPr>
          <p:cNvPr id="7" name="Rectangle 6"/>
          <p:cNvSpPr/>
          <p:nvPr/>
        </p:nvSpPr>
        <p:spPr>
          <a:xfrm>
            <a:off x="1235075" y="4838700"/>
            <a:ext cx="6273800" cy="307777"/>
          </a:xfrm>
          <a:prstGeom prst="rect">
            <a:avLst/>
          </a:prstGeom>
          <a:solidFill>
            <a:srgbClr val="B9CDE5"/>
          </a:solidFill>
        </p:spPr>
        <p:txBody>
          <a:bodyPr wrap="square">
            <a:spAutoFit/>
          </a:bodyPr>
          <a:lstStyle/>
          <a:p>
            <a:r>
              <a:rPr lang="en-US" altLang="ja-JP" sz="1400" dirty="0"/>
              <a:t>S</a:t>
            </a:r>
            <a:r>
              <a:rPr lang="de-DE" altLang="ja-JP" sz="1400" dirty="0" err="1"/>
              <a:t>ource</a:t>
            </a:r>
            <a:r>
              <a:rPr lang="de-DE" altLang="ja-JP" sz="1400" dirty="0"/>
              <a:t>: </a:t>
            </a:r>
            <a:r>
              <a:rPr lang="en-US" altLang="ja-JP" sz="1400" dirty="0"/>
              <a:t>http://</a:t>
            </a:r>
            <a:r>
              <a:rPr lang="en-US" altLang="ja-JP" sz="1400" dirty="0" err="1"/>
              <a:t>umanitoba.ca</a:t>
            </a:r>
            <a:r>
              <a:rPr lang="en-US" altLang="ja-JP" sz="1400" dirty="0"/>
              <a:t>/Biology/BIOL1030/Lab1/biolab1_3.html#Ciliophora</a:t>
            </a:r>
            <a:endParaRPr lang="ja-JP" altLang="en-US" sz="1400" dirty="0"/>
          </a:p>
        </p:txBody>
      </p:sp>
      <p:pic>
        <p:nvPicPr>
          <p:cNvPr id="80898"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892" y="1596533"/>
            <a:ext cx="6912244" cy="417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00467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0" y="1116106"/>
            <a:ext cx="9130553" cy="5741894"/>
          </a:xfrm>
          <a:solidFill>
            <a:srgbClr val="F7E8A7">
              <a:alpha val="78000"/>
            </a:srgbClr>
          </a:solidFill>
        </p:spPr>
        <p:txBody>
          <a:bodyPr>
            <a:normAutofit/>
          </a:bodyPr>
          <a:lstStyle/>
          <a:p>
            <a:pPr marL="0" indent="0">
              <a:lnSpc>
                <a:spcPct val="90000"/>
              </a:lnSpc>
              <a:buNone/>
            </a:pPr>
            <a:r>
              <a:rPr lang="en-US" altLang="en-US" sz="2800" b="1" dirty="0">
                <a:latin typeface="Tahoma" pitchFamily="34" charset="0"/>
                <a:cs typeface="Tahoma" pitchFamily="34" charset="0"/>
              </a:rPr>
              <a:t>Prebiotic Chemistry/Earth</a:t>
            </a:r>
            <a:endParaRPr lang="en-US" altLang="en-US" sz="2800" b="1" u="sng" dirty="0">
              <a:cs typeface="Tahoma" pitchFamily="34" charset="0"/>
            </a:endParaRPr>
          </a:p>
          <a:p>
            <a:pPr>
              <a:lnSpc>
                <a:spcPct val="90000"/>
              </a:lnSpc>
            </a:pPr>
            <a:r>
              <a:rPr lang="en-US" altLang="en-US" sz="2400" b="1" u="sng" dirty="0">
                <a:cs typeface="Tahoma" pitchFamily="34" charset="0"/>
              </a:rPr>
              <a:t>Little or no free oxygen</a:t>
            </a:r>
            <a:endParaRPr lang="en-US" altLang="en-US" sz="2400" dirty="0">
              <a:cs typeface="Tahoma" pitchFamily="34" charset="0"/>
            </a:endParaRPr>
          </a:p>
          <a:p>
            <a:pPr lvl="1">
              <a:lnSpc>
                <a:spcPct val="90000"/>
              </a:lnSpc>
              <a:buFont typeface="Wingdings" pitchFamily="2" charset="2"/>
              <a:buChar char="v"/>
            </a:pPr>
            <a:r>
              <a:rPr lang="en-US" altLang="en-US" sz="2400" dirty="0">
                <a:cs typeface="Tahoma" pitchFamily="34" charset="0"/>
              </a:rPr>
              <a:t>Oxygen very reactive, would remove electrons needed for reactions</a:t>
            </a:r>
          </a:p>
          <a:p>
            <a:pPr lvl="1">
              <a:lnSpc>
                <a:spcPct val="40000"/>
              </a:lnSpc>
              <a:buFont typeface="Wingdings" pitchFamily="2" charset="2"/>
              <a:buNone/>
            </a:pPr>
            <a:endParaRPr lang="en-US" altLang="en-US" sz="2400" dirty="0">
              <a:cs typeface="Tahoma" pitchFamily="34" charset="0"/>
            </a:endParaRPr>
          </a:p>
          <a:p>
            <a:pPr>
              <a:lnSpc>
                <a:spcPct val="90000"/>
              </a:lnSpc>
            </a:pPr>
            <a:r>
              <a:rPr lang="en-US" altLang="en-US" sz="2400" b="1" u="sng" dirty="0">
                <a:cs typeface="Tahoma" pitchFamily="34" charset="0"/>
              </a:rPr>
              <a:t>Considerable energy</a:t>
            </a:r>
            <a:endParaRPr lang="en-US" altLang="en-US" sz="2400" dirty="0">
              <a:cs typeface="Tahoma" pitchFamily="34" charset="0"/>
            </a:endParaRPr>
          </a:p>
          <a:p>
            <a:pPr lvl="1">
              <a:lnSpc>
                <a:spcPct val="90000"/>
              </a:lnSpc>
              <a:buFont typeface="Wingdings" pitchFamily="2" charset="2"/>
              <a:buChar char="v"/>
            </a:pPr>
            <a:r>
              <a:rPr lang="en-US" altLang="en-US" sz="2400" dirty="0">
                <a:cs typeface="Tahoma" pitchFamily="34" charset="0"/>
              </a:rPr>
              <a:t>Heat, light, electrical energy needed to make/break bonds</a:t>
            </a:r>
          </a:p>
          <a:p>
            <a:pPr lvl="1">
              <a:lnSpc>
                <a:spcPct val="90000"/>
              </a:lnSpc>
              <a:buFont typeface="Wingdings" pitchFamily="2" charset="2"/>
              <a:buChar char="v"/>
            </a:pPr>
            <a:r>
              <a:rPr lang="en-US" altLang="en-US" sz="2400" dirty="0">
                <a:cs typeface="Tahoma" pitchFamily="34" charset="0"/>
              </a:rPr>
              <a:t>Volcanism, sun provided much UV, lightning</a:t>
            </a:r>
          </a:p>
          <a:p>
            <a:pPr lvl="1">
              <a:lnSpc>
                <a:spcPct val="40000"/>
              </a:lnSpc>
              <a:buFont typeface="Wingdings" pitchFamily="2" charset="2"/>
              <a:buNone/>
            </a:pPr>
            <a:endParaRPr lang="en-US" altLang="en-US" sz="2400" dirty="0">
              <a:cs typeface="Tahoma" pitchFamily="34" charset="0"/>
            </a:endParaRPr>
          </a:p>
          <a:p>
            <a:pPr>
              <a:lnSpc>
                <a:spcPct val="90000"/>
              </a:lnSpc>
            </a:pPr>
            <a:r>
              <a:rPr lang="en-US" altLang="en-US" sz="2400" b="1" u="sng" dirty="0">
                <a:cs typeface="Tahoma" pitchFamily="34" charset="0"/>
              </a:rPr>
              <a:t>Chemical ‘building blocks’</a:t>
            </a:r>
            <a:r>
              <a:rPr lang="en-US" altLang="en-US" sz="2400" dirty="0">
                <a:cs typeface="Tahoma" pitchFamily="34" charset="0"/>
              </a:rPr>
              <a:t> to be built into more complex molecules</a:t>
            </a:r>
          </a:p>
          <a:p>
            <a:pPr>
              <a:lnSpc>
                <a:spcPct val="50000"/>
              </a:lnSpc>
              <a:buFontTx/>
              <a:buNone/>
            </a:pPr>
            <a:endParaRPr lang="en-US" altLang="en-US" sz="2400" dirty="0">
              <a:cs typeface="Tahoma" pitchFamily="34" charset="0"/>
            </a:endParaRPr>
          </a:p>
          <a:p>
            <a:pPr>
              <a:lnSpc>
                <a:spcPct val="90000"/>
              </a:lnSpc>
            </a:pPr>
            <a:r>
              <a:rPr lang="en-US" altLang="en-US" sz="2400" b="1" u="sng" dirty="0">
                <a:cs typeface="Tahoma" pitchFamily="34" charset="0"/>
              </a:rPr>
              <a:t>The reactions required time</a:t>
            </a:r>
            <a:r>
              <a:rPr lang="en-US" altLang="en-US" sz="2400" dirty="0">
                <a:cs typeface="Tahoma" pitchFamily="34" charset="0"/>
              </a:rPr>
              <a:t> ~ 0.8 billion years to cause life to come about.  This is a long time, but not long compared to the life of the Universe (~10-20 billion years)</a:t>
            </a:r>
          </a:p>
          <a:p>
            <a:pPr lvl="1">
              <a:lnSpc>
                <a:spcPct val="90000"/>
              </a:lnSpc>
            </a:pPr>
            <a:endParaRPr lang="en-US" altLang="en-US" sz="2400" dirty="0">
              <a:latin typeface="Tahoma" pitchFamily="34" charset="0"/>
              <a:cs typeface="Tahoma" pitchFamily="34" charset="0"/>
            </a:endParaRPr>
          </a:p>
        </p:txBody>
      </p:sp>
      <p:sp>
        <p:nvSpPr>
          <p:cNvPr id="4" name="Title 1"/>
          <p:cNvSpPr txBox="1">
            <a:spLocks/>
          </p:cNvSpPr>
          <p:nvPr/>
        </p:nvSpPr>
        <p:spPr>
          <a:xfrm>
            <a:off x="0" y="4762"/>
            <a:ext cx="9144000" cy="1111344"/>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U.2 The first cells must have arisen from non-living material.</a:t>
            </a:r>
          </a:p>
        </p:txBody>
      </p:sp>
    </p:spTree>
    <p:extLst>
      <p:ext uri="{BB962C8B-B14F-4D97-AF65-F5344CB8AC3E}">
        <p14:creationId xmlns:p14="http://schemas.microsoft.com/office/powerpoint/2010/main" val="176309623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type="body" idx="1"/>
          </p:nvPr>
        </p:nvSpPr>
        <p:spPr>
          <a:xfrm>
            <a:off x="-13448" y="847165"/>
            <a:ext cx="9157447" cy="5983941"/>
          </a:xfrm>
          <a:solidFill>
            <a:srgbClr val="F7E8A7">
              <a:alpha val="78000"/>
            </a:srgbClr>
          </a:solidFill>
        </p:spPr>
        <p:txBody>
          <a:bodyPr>
            <a:normAutofit lnSpcReduction="10000"/>
          </a:bodyPr>
          <a:lstStyle/>
          <a:p>
            <a:pPr marL="514350" indent="-514350">
              <a:lnSpc>
                <a:spcPct val="90000"/>
              </a:lnSpc>
              <a:buAutoNum type="arabicPeriod"/>
            </a:pPr>
            <a:r>
              <a:rPr lang="en-US" sz="2800" b="1" u="sng" dirty="0"/>
              <a:t>Non-living synthesis of simple organic molecules        </a:t>
            </a:r>
          </a:p>
          <a:p>
            <a:pPr marL="0" indent="0">
              <a:lnSpc>
                <a:spcPct val="90000"/>
              </a:lnSpc>
              <a:buNone/>
            </a:pPr>
            <a:r>
              <a:rPr lang="en-US" sz="2800" dirty="0"/>
              <a:t>      (</a:t>
            </a:r>
            <a:r>
              <a:rPr lang="en-US" altLang="en-US" sz="2600" dirty="0">
                <a:cs typeface="Tahoma" pitchFamily="34" charset="0"/>
              </a:rPr>
              <a:t>Materials available in the Prebiotic Earth)</a:t>
            </a:r>
          </a:p>
          <a:p>
            <a:pPr>
              <a:lnSpc>
                <a:spcPct val="90000"/>
              </a:lnSpc>
            </a:pPr>
            <a:r>
              <a:rPr lang="en-US" altLang="en-US" sz="2800" dirty="0">
                <a:cs typeface="Tahoma" pitchFamily="34" charset="0"/>
              </a:rPr>
              <a:t>All living things have the same overall chemistry</a:t>
            </a:r>
          </a:p>
          <a:p>
            <a:pPr lvl="1">
              <a:lnSpc>
                <a:spcPct val="90000"/>
              </a:lnSpc>
            </a:pPr>
            <a:r>
              <a:rPr lang="en-US" altLang="en-US" dirty="0">
                <a:cs typeface="Tahoma" pitchFamily="34" charset="0"/>
              </a:rPr>
              <a:t>Suggests a common origin</a:t>
            </a:r>
          </a:p>
          <a:p>
            <a:pPr lvl="1">
              <a:lnSpc>
                <a:spcPct val="90000"/>
              </a:lnSpc>
            </a:pPr>
            <a:r>
              <a:rPr lang="en-US" altLang="en-US" dirty="0">
                <a:cs typeface="Tahoma" pitchFamily="34" charset="0"/>
              </a:rPr>
              <a:t>However, likely to be multiple similar origins</a:t>
            </a:r>
          </a:p>
          <a:p>
            <a:pPr>
              <a:lnSpc>
                <a:spcPct val="90000"/>
              </a:lnSpc>
            </a:pPr>
            <a:r>
              <a:rPr lang="en-US" altLang="en-US" sz="2800" dirty="0">
                <a:cs typeface="Tahoma" pitchFamily="34" charset="0"/>
              </a:rPr>
              <a:t>Earth ~ 4.5 billion years old</a:t>
            </a:r>
          </a:p>
          <a:p>
            <a:pPr>
              <a:lnSpc>
                <a:spcPct val="90000"/>
              </a:lnSpc>
            </a:pPr>
            <a:r>
              <a:rPr lang="en-US" altLang="en-US" sz="2800" dirty="0">
                <a:cs typeface="Tahoma" pitchFamily="34" charset="0"/>
              </a:rPr>
              <a:t>Early atmosphere:</a:t>
            </a:r>
          </a:p>
          <a:p>
            <a:pPr marL="1828800" lvl="4" indent="0">
              <a:lnSpc>
                <a:spcPct val="90000"/>
              </a:lnSpc>
              <a:buNone/>
            </a:pPr>
            <a:endParaRPr lang="en-US" altLang="en-US" sz="2400" baseline="-25000" dirty="0">
              <a:cs typeface="Tahoma" pitchFamily="34" charset="0"/>
            </a:endParaRPr>
          </a:p>
          <a:p>
            <a:pPr lvl="4">
              <a:lnSpc>
                <a:spcPct val="90000"/>
              </a:lnSpc>
            </a:pPr>
            <a:r>
              <a:rPr lang="en-US" altLang="en-US" sz="2400" dirty="0">
                <a:cs typeface="Tahoma" pitchFamily="34" charset="0"/>
              </a:rPr>
              <a:t>H</a:t>
            </a:r>
            <a:r>
              <a:rPr lang="en-US" altLang="en-US" sz="2400" baseline="-25000" dirty="0">
                <a:cs typeface="Tahoma" pitchFamily="34" charset="0"/>
              </a:rPr>
              <a:t>2</a:t>
            </a:r>
            <a:r>
              <a:rPr lang="en-US" altLang="en-US" sz="2400" dirty="0">
                <a:cs typeface="Tahoma" pitchFamily="34" charset="0"/>
              </a:rPr>
              <a:t>O vapor</a:t>
            </a:r>
          </a:p>
          <a:p>
            <a:pPr lvl="4">
              <a:lnSpc>
                <a:spcPct val="90000"/>
              </a:lnSpc>
            </a:pPr>
            <a:r>
              <a:rPr lang="en-US" altLang="en-US" sz="2400" dirty="0">
                <a:cs typeface="Tahoma" pitchFamily="34" charset="0"/>
              </a:rPr>
              <a:t>NH</a:t>
            </a:r>
            <a:r>
              <a:rPr lang="en-US" altLang="en-US" sz="2400" baseline="-25000" dirty="0">
                <a:cs typeface="Tahoma" pitchFamily="34" charset="0"/>
              </a:rPr>
              <a:t>3</a:t>
            </a:r>
          </a:p>
          <a:p>
            <a:pPr lvl="4">
              <a:lnSpc>
                <a:spcPct val="90000"/>
              </a:lnSpc>
            </a:pPr>
            <a:r>
              <a:rPr lang="en-US" altLang="en-US" sz="2400" dirty="0">
                <a:cs typeface="Tahoma" pitchFamily="34" charset="0"/>
              </a:rPr>
              <a:t>N</a:t>
            </a:r>
            <a:r>
              <a:rPr lang="en-US" altLang="en-US" sz="2400" baseline="-25000" dirty="0">
                <a:cs typeface="Tahoma" pitchFamily="34" charset="0"/>
              </a:rPr>
              <a:t>2</a:t>
            </a:r>
          </a:p>
          <a:p>
            <a:pPr lvl="4">
              <a:lnSpc>
                <a:spcPct val="90000"/>
              </a:lnSpc>
            </a:pPr>
            <a:r>
              <a:rPr lang="en-US" altLang="en-US" sz="2400" dirty="0">
                <a:cs typeface="Tahoma" pitchFamily="34" charset="0"/>
              </a:rPr>
              <a:t>H</a:t>
            </a:r>
            <a:r>
              <a:rPr lang="en-US" altLang="en-US" sz="2400" baseline="-25000" dirty="0">
                <a:cs typeface="Tahoma" pitchFamily="34" charset="0"/>
              </a:rPr>
              <a:t>2</a:t>
            </a:r>
          </a:p>
          <a:p>
            <a:pPr lvl="4">
              <a:lnSpc>
                <a:spcPct val="90000"/>
              </a:lnSpc>
            </a:pPr>
            <a:r>
              <a:rPr lang="en-US" altLang="en-US" sz="2400" dirty="0">
                <a:cs typeface="Tahoma" pitchFamily="34" charset="0"/>
              </a:rPr>
              <a:t>H</a:t>
            </a:r>
            <a:r>
              <a:rPr lang="en-US" altLang="en-US" sz="2400" baseline="-25000" dirty="0">
                <a:cs typeface="Tahoma" pitchFamily="34" charset="0"/>
              </a:rPr>
              <a:t>2</a:t>
            </a:r>
            <a:r>
              <a:rPr lang="en-US" altLang="en-US" sz="2400" dirty="0">
                <a:cs typeface="Tahoma" pitchFamily="34" charset="0"/>
              </a:rPr>
              <a:t>S</a:t>
            </a:r>
          </a:p>
          <a:p>
            <a:pPr lvl="4">
              <a:lnSpc>
                <a:spcPct val="90000"/>
              </a:lnSpc>
            </a:pPr>
            <a:r>
              <a:rPr lang="en-US" altLang="en-US" sz="2400" dirty="0">
                <a:cs typeface="Tahoma" pitchFamily="34" charset="0"/>
              </a:rPr>
              <a:t>CH</a:t>
            </a:r>
            <a:r>
              <a:rPr lang="en-US" altLang="en-US" sz="2400" baseline="-25000" dirty="0">
                <a:cs typeface="Tahoma" pitchFamily="34" charset="0"/>
              </a:rPr>
              <a:t>4</a:t>
            </a:r>
          </a:p>
          <a:p>
            <a:pPr lvl="4">
              <a:lnSpc>
                <a:spcPct val="90000"/>
              </a:lnSpc>
            </a:pPr>
            <a:r>
              <a:rPr lang="en-US" altLang="en-US" sz="2400" b="1" dirty="0">
                <a:cs typeface="Tahoma" pitchFamily="34" charset="0"/>
              </a:rPr>
              <a:t>Virtually no O</a:t>
            </a:r>
            <a:r>
              <a:rPr lang="en-US" altLang="en-US" sz="2400" b="1" baseline="-25000" dirty="0">
                <a:cs typeface="Tahoma" pitchFamily="34" charset="0"/>
              </a:rPr>
              <a:t>2</a:t>
            </a:r>
          </a:p>
          <a:p>
            <a:pPr lvl="3">
              <a:lnSpc>
                <a:spcPct val="90000"/>
              </a:lnSpc>
            </a:pPr>
            <a:endParaRPr lang="en-US" altLang="en-US" sz="2400" dirty="0">
              <a:latin typeface="Tahoma" pitchFamily="34" charset="0"/>
              <a:cs typeface="Tahoma" pitchFamily="34" charset="0"/>
            </a:endParaRPr>
          </a:p>
        </p:txBody>
      </p:sp>
      <p:sp>
        <p:nvSpPr>
          <p:cNvPr id="4" name="Title 1"/>
          <p:cNvSpPr txBox="1">
            <a:spLocks/>
          </p:cNvSpPr>
          <p:nvPr/>
        </p:nvSpPr>
        <p:spPr>
          <a:xfrm>
            <a:off x="0" y="4763"/>
            <a:ext cx="9144000" cy="842402"/>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1.5.U.2 The first cells must have arisen from non-living material.</a:t>
            </a:r>
          </a:p>
        </p:txBody>
      </p:sp>
      <p:pic>
        <p:nvPicPr>
          <p:cNvPr id="5" name="Picture 10" descr="File:Nitrogen-3D-vd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109" y="3970580"/>
            <a:ext cx="1147781" cy="86953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2528047" y="4503849"/>
            <a:ext cx="2172782" cy="441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4" descr="http://upload.wikimedia.org/wikipedia/commons/thumb/4/41/Methane-CRC-MW-3D-vdW.png/120px-Methane-CRC-MW-3D-vd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06457">
            <a:off x="203656" y="4885646"/>
            <a:ext cx="1143000" cy="1247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1310412" y="5813116"/>
            <a:ext cx="553370" cy="2873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2" descr="http://upload.wikimedia.org/wikipedia/commons/thumb/0/07/Water_molecule.svg/200px-Water_molecu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10082">
            <a:off x="5450903" y="2980478"/>
            <a:ext cx="1200132" cy="86409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V="1">
            <a:off x="3494314" y="3477564"/>
            <a:ext cx="1925925" cy="672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Picture 8" descr="File:3D ammoniac.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8953" l="3704" r="98148"/>
                    </a14:imgEffect>
                  </a14:imgLayer>
                </a14:imgProps>
              </a:ext>
              <a:ext uri="{28A0092B-C50C-407E-A947-70E740481C1C}">
                <a14:useLocalDpi xmlns:a14="http://schemas.microsoft.com/office/drawing/2010/main" val="0"/>
              </a:ext>
            </a:extLst>
          </a:blip>
          <a:srcRect/>
          <a:stretch>
            <a:fillRect/>
          </a:stretch>
        </p:blipFill>
        <p:spPr bwMode="auto">
          <a:xfrm rot="7895864">
            <a:off x="314833" y="3739380"/>
            <a:ext cx="967128" cy="97736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flipV="1">
            <a:off x="1310412" y="4405346"/>
            <a:ext cx="489396" cy="196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6" descr="http://upload.wikimedia.org/wikipedia/commons/thumb/c/c1/Hydrogen-sulfide-3D-vdW.png/120px-Hydrogen-sulfide-3D-vd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398071">
            <a:off x="4857161" y="5533687"/>
            <a:ext cx="1143000" cy="113347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675965" y="5813116"/>
            <a:ext cx="2220028" cy="268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4" name="Picture 12" descr="File:Dihydrogen-3D-vd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3405" y="4822588"/>
            <a:ext cx="782236" cy="63318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a:endCxn id="34" idx="1"/>
          </p:cNvCxnSpPr>
          <p:nvPr/>
        </p:nvCxnSpPr>
        <p:spPr>
          <a:xfrm flipV="1">
            <a:off x="2528047" y="5139183"/>
            <a:ext cx="1435358" cy="227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23598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82" name="Group 2"/>
          <p:cNvGrpSpPr>
            <a:grpSpLocks/>
          </p:cNvGrpSpPr>
          <p:nvPr/>
        </p:nvGrpSpPr>
        <p:grpSpPr bwMode="auto">
          <a:xfrm>
            <a:off x="939800" y="360363"/>
            <a:ext cx="5842000" cy="6497637"/>
            <a:chOff x="2080" y="227"/>
            <a:chExt cx="3680" cy="4093"/>
          </a:xfrm>
        </p:grpSpPr>
        <p:pic>
          <p:nvPicPr>
            <p:cNvPr id="378883" name="Picture 3" descr="04_06"/>
            <p:cNvPicPr>
              <a:picLocks noChangeAspect="1" noChangeArrowheads="1"/>
            </p:cNvPicPr>
            <p:nvPr/>
          </p:nvPicPr>
          <p:blipFill>
            <a:blip r:embed="rId3">
              <a:extLst>
                <a:ext uri="{28A0092B-C50C-407E-A947-70E740481C1C}">
                  <a14:useLocalDpi xmlns:a14="http://schemas.microsoft.com/office/drawing/2010/main" val="0"/>
                </a:ext>
              </a:extLst>
            </a:blip>
            <a:srcRect l="16875" t="4500" r="21375" b="1500"/>
            <a:stretch>
              <a:fillRect/>
            </a:stretch>
          </p:blipFill>
          <p:spPr bwMode="auto">
            <a:xfrm>
              <a:off x="2488" y="585"/>
              <a:ext cx="3272" cy="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884" name="Rectangle 4"/>
            <p:cNvSpPr>
              <a:spLocks noChangeArrowheads="1"/>
            </p:cNvSpPr>
            <p:nvPr/>
          </p:nvSpPr>
          <p:spPr bwMode="auto">
            <a:xfrm>
              <a:off x="3315" y="1350"/>
              <a:ext cx="81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5000"/>
                </a:lnSpc>
              </a:pPr>
              <a:r>
                <a:rPr lang="en-US" altLang="en-US" sz="1600" b="1">
                  <a:solidFill>
                    <a:srgbClr val="000000"/>
                  </a:solidFill>
                  <a:latin typeface="Arial" pitchFamily="34" charset="0"/>
                </a:rPr>
                <a:t>Water vapor</a:t>
              </a:r>
            </a:p>
          </p:txBody>
        </p:sp>
        <p:sp>
          <p:nvSpPr>
            <p:cNvPr id="378885" name="Rectangle 5"/>
            <p:cNvSpPr>
              <a:spLocks noChangeArrowheads="1"/>
            </p:cNvSpPr>
            <p:nvPr/>
          </p:nvSpPr>
          <p:spPr bwMode="auto">
            <a:xfrm>
              <a:off x="4785" y="3441"/>
              <a:ext cx="889"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5000"/>
                </a:lnSpc>
              </a:pPr>
              <a:r>
                <a:rPr lang="en-US" altLang="en-US" sz="1600" b="1">
                  <a:solidFill>
                    <a:srgbClr val="000000"/>
                  </a:solidFill>
                  <a:latin typeface="Arial" pitchFamily="34" charset="0"/>
                </a:rPr>
                <a:t>Condensed liquid with complex, organic</a:t>
              </a:r>
            </a:p>
            <a:p>
              <a:pPr>
                <a:lnSpc>
                  <a:spcPct val="85000"/>
                </a:lnSpc>
              </a:pPr>
              <a:r>
                <a:rPr lang="en-US" altLang="en-US" sz="1600" b="1">
                  <a:solidFill>
                    <a:srgbClr val="000000"/>
                  </a:solidFill>
                  <a:latin typeface="Arial" pitchFamily="34" charset="0"/>
                </a:rPr>
                <a:t>molecules</a:t>
              </a:r>
            </a:p>
          </p:txBody>
        </p:sp>
        <p:sp>
          <p:nvSpPr>
            <p:cNvPr id="378886" name="Rectangle 6"/>
            <p:cNvSpPr>
              <a:spLocks noChangeArrowheads="1"/>
            </p:cNvSpPr>
            <p:nvPr/>
          </p:nvSpPr>
          <p:spPr bwMode="auto">
            <a:xfrm>
              <a:off x="2080" y="2349"/>
              <a:ext cx="0"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endParaRPr lang="en-US" altLang="en-US" b="1">
                <a:latin typeface="Arial" pitchFamily="34" charset="0"/>
              </a:endParaRPr>
            </a:p>
          </p:txBody>
        </p:sp>
        <p:sp>
          <p:nvSpPr>
            <p:cNvPr id="378887" name="Rectangle 7"/>
            <p:cNvSpPr>
              <a:spLocks noChangeArrowheads="1"/>
            </p:cNvSpPr>
            <p:nvPr/>
          </p:nvSpPr>
          <p:spPr bwMode="auto">
            <a:xfrm>
              <a:off x="5047" y="2040"/>
              <a:ext cx="66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600" b="1">
                  <a:solidFill>
                    <a:srgbClr val="000000"/>
                  </a:solidFill>
                  <a:latin typeface="Arial" pitchFamily="34" charset="0"/>
                </a:rPr>
                <a:t>Condenser</a:t>
              </a:r>
              <a:endParaRPr lang="en-US" altLang="en-US" sz="1600" b="1">
                <a:latin typeface="Arial" pitchFamily="34" charset="0"/>
              </a:endParaRPr>
            </a:p>
          </p:txBody>
        </p:sp>
        <p:sp>
          <p:nvSpPr>
            <p:cNvPr id="378888" name="Rectangle 8"/>
            <p:cNvSpPr>
              <a:spLocks noChangeArrowheads="1"/>
            </p:cNvSpPr>
            <p:nvPr/>
          </p:nvSpPr>
          <p:spPr bwMode="auto">
            <a:xfrm>
              <a:off x="3373" y="1883"/>
              <a:ext cx="111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5000"/>
                </a:lnSpc>
              </a:pPr>
              <a:r>
                <a:rPr lang="en-US" altLang="en-US" sz="1600" b="1">
                  <a:solidFill>
                    <a:srgbClr val="000000"/>
                  </a:solidFill>
                  <a:latin typeface="Arial" pitchFamily="34" charset="0"/>
                </a:rPr>
                <a:t>Mixture of gases</a:t>
              </a:r>
            </a:p>
            <a:p>
              <a:pPr>
                <a:lnSpc>
                  <a:spcPct val="85000"/>
                </a:lnSpc>
              </a:pPr>
              <a:r>
                <a:rPr lang="en-US" altLang="en-US" sz="1600" b="1">
                  <a:solidFill>
                    <a:srgbClr val="000000"/>
                  </a:solidFill>
                  <a:latin typeface="Arial" pitchFamily="34" charset="0"/>
                </a:rPr>
                <a:t>("primitive</a:t>
              </a:r>
            </a:p>
            <a:p>
              <a:pPr>
                <a:lnSpc>
                  <a:spcPct val="85000"/>
                </a:lnSpc>
              </a:pPr>
              <a:r>
                <a:rPr lang="en-US" altLang="en-US" sz="1600" b="1">
                  <a:solidFill>
                    <a:srgbClr val="000000"/>
                  </a:solidFill>
                  <a:latin typeface="Arial" pitchFamily="34" charset="0"/>
                </a:rPr>
                <a:t>atmosphere")</a:t>
              </a:r>
              <a:endParaRPr lang="en-US" altLang="en-US" sz="1600" b="1">
                <a:latin typeface="Arial" pitchFamily="34" charset="0"/>
              </a:endParaRPr>
            </a:p>
          </p:txBody>
        </p:sp>
        <p:sp>
          <p:nvSpPr>
            <p:cNvPr id="378889" name="Rectangle 9"/>
            <p:cNvSpPr>
              <a:spLocks noChangeArrowheads="1"/>
            </p:cNvSpPr>
            <p:nvPr/>
          </p:nvSpPr>
          <p:spPr bwMode="auto">
            <a:xfrm>
              <a:off x="3008" y="3900"/>
              <a:ext cx="79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5000"/>
                </a:lnSpc>
              </a:pPr>
              <a:r>
                <a:rPr lang="en-US" altLang="en-US" sz="1600" b="1">
                  <a:solidFill>
                    <a:srgbClr val="000000"/>
                  </a:solidFill>
                  <a:latin typeface="Arial" pitchFamily="34" charset="0"/>
                </a:rPr>
                <a:t>Heated water</a:t>
              </a:r>
            </a:p>
            <a:p>
              <a:pPr algn="ctr">
                <a:lnSpc>
                  <a:spcPct val="85000"/>
                </a:lnSpc>
              </a:pPr>
              <a:r>
                <a:rPr lang="en-US" altLang="en-US" sz="1600" b="1">
                  <a:solidFill>
                    <a:srgbClr val="000000"/>
                  </a:solidFill>
                  <a:latin typeface="Arial" pitchFamily="34" charset="0"/>
                </a:rPr>
                <a:t>("ocean")</a:t>
              </a:r>
            </a:p>
          </p:txBody>
        </p:sp>
        <p:sp>
          <p:nvSpPr>
            <p:cNvPr id="378890" name="Rectangle 10"/>
            <p:cNvSpPr>
              <a:spLocks noChangeArrowheads="1"/>
            </p:cNvSpPr>
            <p:nvPr/>
          </p:nvSpPr>
          <p:spPr bwMode="auto">
            <a:xfrm>
              <a:off x="4201" y="227"/>
              <a:ext cx="137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85000"/>
                </a:lnSpc>
              </a:pPr>
              <a:endParaRPr lang="en-US" altLang="en-US" sz="1600" b="1">
                <a:solidFill>
                  <a:srgbClr val="000000"/>
                </a:solidFill>
                <a:latin typeface="Arial" pitchFamily="34" charset="0"/>
              </a:endParaRPr>
            </a:p>
          </p:txBody>
        </p:sp>
        <p:sp>
          <p:nvSpPr>
            <p:cNvPr id="378891" name="Rectangle 11"/>
            <p:cNvSpPr>
              <a:spLocks noChangeArrowheads="1"/>
            </p:cNvSpPr>
            <p:nvPr/>
          </p:nvSpPr>
          <p:spPr bwMode="auto">
            <a:xfrm>
              <a:off x="5244" y="2518"/>
              <a:ext cx="35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600" b="1">
                  <a:solidFill>
                    <a:srgbClr val="000000"/>
                  </a:solidFill>
                  <a:latin typeface="Arial" pitchFamily="34" charset="0"/>
                </a:rPr>
                <a:t>Water</a:t>
              </a:r>
              <a:endParaRPr lang="en-US" altLang="en-US" sz="1600" b="1">
                <a:latin typeface="Arial" pitchFamily="34" charset="0"/>
              </a:endParaRPr>
            </a:p>
          </p:txBody>
        </p:sp>
        <p:sp>
          <p:nvSpPr>
            <p:cNvPr id="378892" name="Line 12"/>
            <p:cNvSpPr>
              <a:spLocks noChangeShapeType="1"/>
            </p:cNvSpPr>
            <p:nvPr/>
          </p:nvSpPr>
          <p:spPr bwMode="auto">
            <a:xfrm>
              <a:off x="3232" y="1194"/>
              <a:ext cx="139"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893" name="Line 13"/>
            <p:cNvSpPr>
              <a:spLocks noChangeShapeType="1"/>
            </p:cNvSpPr>
            <p:nvPr/>
          </p:nvSpPr>
          <p:spPr bwMode="auto">
            <a:xfrm>
              <a:off x="4500" y="3489"/>
              <a:ext cx="2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894" name="Line 14"/>
            <p:cNvSpPr>
              <a:spLocks noChangeShapeType="1"/>
            </p:cNvSpPr>
            <p:nvPr/>
          </p:nvSpPr>
          <p:spPr bwMode="auto">
            <a:xfrm flipV="1">
              <a:off x="4220" y="1809"/>
              <a:ext cx="456" cy="3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895" name="Line 15"/>
            <p:cNvSpPr>
              <a:spLocks noChangeShapeType="1"/>
            </p:cNvSpPr>
            <p:nvPr/>
          </p:nvSpPr>
          <p:spPr bwMode="auto">
            <a:xfrm flipV="1">
              <a:off x="4948" y="2161"/>
              <a:ext cx="136" cy="1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8897" name="Rectangle 17"/>
          <p:cNvSpPr>
            <a:spLocks noChangeArrowheads="1"/>
          </p:cNvSpPr>
          <p:nvPr/>
        </p:nvSpPr>
        <p:spPr bwMode="auto">
          <a:xfrm>
            <a:off x="5334000" y="1828800"/>
            <a:ext cx="555625" cy="336550"/>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solidFill>
                  <a:srgbClr val="000000"/>
                </a:solidFill>
                <a:latin typeface="Arial" pitchFamily="34" charset="0"/>
              </a:rPr>
              <a:t>CH</a:t>
            </a:r>
            <a:r>
              <a:rPr lang="en-US" altLang="en-US" sz="1600" b="1" baseline="-25000">
                <a:solidFill>
                  <a:srgbClr val="000000"/>
                </a:solidFill>
                <a:latin typeface="Arial" pitchFamily="34" charset="0"/>
              </a:rPr>
              <a:t>4</a:t>
            </a:r>
            <a:endParaRPr lang="en-US" altLang="en-US" sz="1600" b="1">
              <a:solidFill>
                <a:srgbClr val="000000"/>
              </a:solidFill>
              <a:latin typeface="Arial" pitchFamily="34" charset="0"/>
            </a:endParaRPr>
          </a:p>
        </p:txBody>
      </p:sp>
      <p:sp>
        <p:nvSpPr>
          <p:cNvPr id="378898" name="Rectangle 18"/>
          <p:cNvSpPr>
            <a:spLocks noChangeArrowheads="1"/>
          </p:cNvSpPr>
          <p:nvPr/>
        </p:nvSpPr>
        <p:spPr bwMode="auto">
          <a:xfrm>
            <a:off x="5257800" y="2667000"/>
            <a:ext cx="555625" cy="336550"/>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dirty="0">
                <a:solidFill>
                  <a:srgbClr val="000000"/>
                </a:solidFill>
                <a:latin typeface="Arial" pitchFamily="34" charset="0"/>
              </a:rPr>
              <a:t>NH</a:t>
            </a:r>
            <a:r>
              <a:rPr lang="en-US" altLang="en-US" sz="1600" b="1" baseline="-25000" dirty="0">
                <a:solidFill>
                  <a:srgbClr val="000000"/>
                </a:solidFill>
                <a:latin typeface="Arial" pitchFamily="34" charset="0"/>
              </a:rPr>
              <a:t>3</a:t>
            </a:r>
            <a:endParaRPr lang="en-US" altLang="en-US" sz="1600" b="1" dirty="0">
              <a:solidFill>
                <a:srgbClr val="000000"/>
              </a:solidFill>
              <a:latin typeface="Arial" pitchFamily="34" charset="0"/>
            </a:endParaRPr>
          </a:p>
        </p:txBody>
      </p:sp>
      <p:sp>
        <p:nvSpPr>
          <p:cNvPr id="378899" name="Rectangle 19"/>
          <p:cNvSpPr>
            <a:spLocks noChangeArrowheads="1"/>
          </p:cNvSpPr>
          <p:nvPr/>
        </p:nvSpPr>
        <p:spPr bwMode="auto">
          <a:xfrm>
            <a:off x="5638800" y="2209800"/>
            <a:ext cx="407988" cy="336550"/>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solidFill>
                  <a:srgbClr val="000000"/>
                </a:solidFill>
                <a:latin typeface="Arial" pitchFamily="34" charset="0"/>
              </a:rPr>
              <a:t>H</a:t>
            </a:r>
            <a:r>
              <a:rPr lang="en-US" altLang="en-US" sz="1600" b="1" baseline="-25000">
                <a:solidFill>
                  <a:srgbClr val="000000"/>
                </a:solidFill>
                <a:latin typeface="Arial" pitchFamily="34" charset="0"/>
              </a:rPr>
              <a:t>2</a:t>
            </a:r>
            <a:endParaRPr lang="en-US" altLang="en-US" sz="1600" b="1">
              <a:solidFill>
                <a:srgbClr val="000000"/>
              </a:solidFill>
              <a:latin typeface="Arial" pitchFamily="34" charset="0"/>
            </a:endParaRPr>
          </a:p>
        </p:txBody>
      </p:sp>
      <p:sp>
        <p:nvSpPr>
          <p:cNvPr id="378900" name="Line 20"/>
          <p:cNvSpPr>
            <a:spLocks noChangeShapeType="1"/>
          </p:cNvSpPr>
          <p:nvPr/>
        </p:nvSpPr>
        <p:spPr bwMode="auto">
          <a:xfrm>
            <a:off x="5043488" y="5768975"/>
            <a:ext cx="355600" cy="4222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01" name="Line 21"/>
          <p:cNvSpPr>
            <a:spLocks noChangeShapeType="1"/>
          </p:cNvSpPr>
          <p:nvPr/>
        </p:nvSpPr>
        <p:spPr bwMode="auto">
          <a:xfrm flipV="1">
            <a:off x="6019800" y="1371600"/>
            <a:ext cx="628650" cy="4841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02" name="Text Box 22"/>
          <p:cNvSpPr txBox="1">
            <a:spLocks noChangeArrowheads="1"/>
          </p:cNvSpPr>
          <p:nvPr/>
        </p:nvSpPr>
        <p:spPr bwMode="auto">
          <a:xfrm>
            <a:off x="6553200" y="1143000"/>
            <a:ext cx="22987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000000"/>
                </a:solidFill>
              </a:rPr>
              <a:t>Electrodes discharge </a:t>
            </a:r>
            <a:br>
              <a:rPr lang="en-US" altLang="en-US" sz="1800" b="1">
                <a:solidFill>
                  <a:srgbClr val="000000"/>
                </a:solidFill>
              </a:rPr>
            </a:br>
            <a:r>
              <a:rPr lang="en-US" altLang="en-US" sz="1800" b="1">
                <a:solidFill>
                  <a:srgbClr val="000000"/>
                </a:solidFill>
              </a:rPr>
              <a:t>sparks</a:t>
            </a:r>
          </a:p>
          <a:p>
            <a:r>
              <a:rPr lang="en-US" altLang="en-US" sz="1800" b="1">
                <a:solidFill>
                  <a:srgbClr val="000000"/>
                </a:solidFill>
              </a:rPr>
              <a:t>(lightning simulation)</a:t>
            </a:r>
          </a:p>
        </p:txBody>
      </p:sp>
    </p:spTree>
    <p:extLst>
      <p:ext uri="{BB962C8B-B14F-4D97-AF65-F5344CB8AC3E}">
        <p14:creationId xmlns:p14="http://schemas.microsoft.com/office/powerpoint/2010/main" val="9442600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1" y="26901"/>
            <a:ext cx="4518212" cy="1823669"/>
          </a:xfrm>
        </p:spPr>
        <p:txBody>
          <a:bodyPr>
            <a:normAutofit/>
          </a:bodyPr>
          <a:lstStyle/>
          <a:p>
            <a:r>
              <a:rPr lang="en-US" sz="2800" b="1" u="sng" dirty="0">
                <a:latin typeface="+mn-lt"/>
              </a:rPr>
              <a:t>2. Assembly of these organic molecules into polymers</a:t>
            </a:r>
            <a:br>
              <a:rPr lang="en-US" sz="2800" b="1" u="sng" dirty="0">
                <a:latin typeface="+mn-lt"/>
              </a:rPr>
            </a:br>
            <a:r>
              <a:rPr lang="en-US" sz="2800" b="1" u="sng" dirty="0">
                <a:latin typeface="+mn-lt"/>
              </a:rPr>
              <a:t>(</a:t>
            </a:r>
            <a:r>
              <a:rPr lang="en-US" altLang="en-US" sz="2800" b="1" u="sng" dirty="0">
                <a:latin typeface="+mn-lt"/>
                <a:cs typeface="Tahoma" pitchFamily="34" charset="0"/>
              </a:rPr>
              <a:t>Miller / Urey Experiment)</a:t>
            </a:r>
          </a:p>
        </p:txBody>
      </p:sp>
      <p:pic>
        <p:nvPicPr>
          <p:cNvPr id="374787" name="Picture 3" descr="SO20_02"/>
          <p:cNvPicPr>
            <a:picLocks noChangeAspect="1" noChangeArrowheads="1"/>
          </p:cNvPicPr>
          <p:nvPr/>
        </p:nvPicPr>
        <p:blipFill rotWithShape="1">
          <a:blip r:embed="rId3">
            <a:extLst>
              <a:ext uri="{28A0092B-C50C-407E-A947-70E740481C1C}">
                <a14:useLocalDpi xmlns:a14="http://schemas.microsoft.com/office/drawing/2010/main" val="0"/>
              </a:ext>
            </a:extLst>
          </a:blip>
          <a:srcRect l="17441" t="10049" r="8985" b="4657"/>
          <a:stretch/>
        </p:blipFill>
        <p:spPr bwMode="auto">
          <a:xfrm>
            <a:off x="4518213" y="26902"/>
            <a:ext cx="457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74788" name="Rectangle 4"/>
          <p:cNvSpPr>
            <a:spLocks noGrp="1" noChangeArrowheads="1"/>
          </p:cNvSpPr>
          <p:nvPr>
            <p:ph type="body" idx="1"/>
          </p:nvPr>
        </p:nvSpPr>
        <p:spPr>
          <a:xfrm>
            <a:off x="1" y="1850570"/>
            <a:ext cx="4518212" cy="4953639"/>
          </a:xfrm>
          <a:solidFill>
            <a:srgbClr val="F7E8A7">
              <a:alpha val="78000"/>
            </a:srgbClr>
          </a:solidFill>
        </p:spPr>
        <p:txBody>
          <a:bodyPr>
            <a:normAutofit fontScale="92500" lnSpcReduction="10000"/>
          </a:bodyPr>
          <a:lstStyle/>
          <a:p>
            <a:pPr>
              <a:lnSpc>
                <a:spcPct val="90000"/>
              </a:lnSpc>
            </a:pPr>
            <a:r>
              <a:rPr lang="en-US" altLang="en-US" sz="2400" dirty="0">
                <a:cs typeface="Tahoma" pitchFamily="34" charset="0"/>
              </a:rPr>
              <a:t>Created an ancient earth atmosphere in globes</a:t>
            </a:r>
          </a:p>
          <a:p>
            <a:pPr lvl="1">
              <a:lnSpc>
                <a:spcPct val="90000"/>
              </a:lnSpc>
            </a:pPr>
            <a:r>
              <a:rPr lang="en-US" altLang="en-US" sz="2400" dirty="0">
                <a:cs typeface="Tahoma" pitchFamily="34" charset="0"/>
              </a:rPr>
              <a:t>H</a:t>
            </a:r>
            <a:r>
              <a:rPr lang="en-US" altLang="en-US" sz="2400" baseline="-25000" dirty="0">
                <a:cs typeface="Tahoma" pitchFamily="34" charset="0"/>
              </a:rPr>
              <a:t>2</a:t>
            </a:r>
            <a:r>
              <a:rPr lang="en-US" altLang="en-US" sz="2400" dirty="0">
                <a:cs typeface="Tahoma" pitchFamily="34" charset="0"/>
              </a:rPr>
              <a:t>O vapor</a:t>
            </a:r>
          </a:p>
          <a:p>
            <a:pPr lvl="1">
              <a:lnSpc>
                <a:spcPct val="90000"/>
              </a:lnSpc>
            </a:pPr>
            <a:r>
              <a:rPr lang="en-US" altLang="en-US" sz="2400" dirty="0">
                <a:cs typeface="Tahoma" pitchFamily="34" charset="0"/>
              </a:rPr>
              <a:t>H</a:t>
            </a:r>
            <a:r>
              <a:rPr lang="en-US" altLang="en-US" sz="2400" baseline="-25000" dirty="0">
                <a:cs typeface="Tahoma" pitchFamily="34" charset="0"/>
              </a:rPr>
              <a:t>2</a:t>
            </a:r>
          </a:p>
          <a:p>
            <a:pPr lvl="1">
              <a:lnSpc>
                <a:spcPct val="90000"/>
              </a:lnSpc>
            </a:pPr>
            <a:r>
              <a:rPr lang="en-US" altLang="en-US" sz="2400" dirty="0">
                <a:cs typeface="Tahoma" pitchFamily="34" charset="0"/>
              </a:rPr>
              <a:t>NH</a:t>
            </a:r>
            <a:r>
              <a:rPr lang="en-US" altLang="en-US" sz="2400" baseline="-25000" dirty="0">
                <a:cs typeface="Tahoma" pitchFamily="34" charset="0"/>
              </a:rPr>
              <a:t>3</a:t>
            </a:r>
            <a:endParaRPr lang="en-US" altLang="en-US" sz="2400" dirty="0">
              <a:cs typeface="Tahoma" pitchFamily="34" charset="0"/>
            </a:endParaRPr>
          </a:p>
          <a:p>
            <a:pPr lvl="1">
              <a:lnSpc>
                <a:spcPct val="90000"/>
              </a:lnSpc>
            </a:pPr>
            <a:r>
              <a:rPr lang="en-US" altLang="en-US" sz="2400" dirty="0">
                <a:cs typeface="Tahoma" pitchFamily="34" charset="0"/>
              </a:rPr>
              <a:t>CH</a:t>
            </a:r>
            <a:r>
              <a:rPr lang="en-US" altLang="en-US" sz="2400" baseline="-25000" dirty="0">
                <a:cs typeface="Tahoma" pitchFamily="34" charset="0"/>
              </a:rPr>
              <a:t>4</a:t>
            </a:r>
          </a:p>
          <a:p>
            <a:pPr>
              <a:lnSpc>
                <a:spcPct val="90000"/>
              </a:lnSpc>
            </a:pPr>
            <a:r>
              <a:rPr lang="en-US" altLang="en-US" sz="2400" dirty="0">
                <a:cs typeface="Tahoma" pitchFamily="34" charset="0"/>
              </a:rPr>
              <a:t>Electrical discharge</a:t>
            </a:r>
          </a:p>
          <a:p>
            <a:pPr>
              <a:lnSpc>
                <a:spcPct val="90000"/>
              </a:lnSpc>
            </a:pPr>
            <a:r>
              <a:rPr lang="en-US" altLang="en-US" sz="2400" dirty="0">
                <a:cs typeface="Tahoma" pitchFamily="34" charset="0"/>
              </a:rPr>
              <a:t>Heated via mantle in lower chamber</a:t>
            </a:r>
          </a:p>
          <a:p>
            <a:pPr>
              <a:lnSpc>
                <a:spcPct val="90000"/>
              </a:lnSpc>
            </a:pPr>
            <a:r>
              <a:rPr lang="en-US" altLang="en-US" sz="2400" dirty="0">
                <a:cs typeface="Tahoma" pitchFamily="34" charset="0"/>
              </a:rPr>
              <a:t>Paper chromatography showed that 13 of the 20 amino acids had formed</a:t>
            </a:r>
          </a:p>
          <a:p>
            <a:pPr>
              <a:lnSpc>
                <a:spcPct val="90000"/>
              </a:lnSpc>
            </a:pPr>
            <a:r>
              <a:rPr lang="en-US" altLang="en-US" sz="2400" dirty="0">
                <a:cs typeface="Tahoma" pitchFamily="34" charset="0"/>
              </a:rPr>
              <a:t>Similar experiments have shown that all 20 amino acids, lipids, nucleotide bases, and ATP, if phosphate present.</a:t>
            </a:r>
          </a:p>
        </p:txBody>
      </p:sp>
    </p:spTree>
    <p:extLst>
      <p:ext uri="{BB962C8B-B14F-4D97-AF65-F5344CB8AC3E}">
        <p14:creationId xmlns:p14="http://schemas.microsoft.com/office/powerpoint/2010/main" val="19728363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chine generated alternative text: Nitrogen Ammonia Methane&#10;Carbon Water Hydrogen&#10;dioxide gas&#10;In the 1920s, Oparin and Haldane hypothesized that the atmosphere&#10;of the primitive earth contained gases such as nitrogen, ammonia,&#10;L methane, carbon dioxide, water vapor and hydrog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928" y="1207622"/>
            <a:ext cx="4077072" cy="4077072"/>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69079"/>
            <a:ext cx="5007361" cy="3450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5654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172529" y="685802"/>
            <a:ext cx="4937760" cy="6162169"/>
          </a:xfrm>
        </p:spPr>
      </p:pic>
      <p:sp>
        <p:nvSpPr>
          <p:cNvPr id="3" name="Title 1"/>
          <p:cNvSpPr txBox="1">
            <a:spLocks/>
          </p:cNvSpPr>
          <p:nvPr/>
        </p:nvSpPr>
        <p:spPr>
          <a:xfrm>
            <a:off x="0" y="4762"/>
            <a:ext cx="9144000" cy="707931"/>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U.2 The first cells must have arisen from non-living material.</a:t>
            </a:r>
          </a:p>
        </p:txBody>
      </p:sp>
      <p:sp>
        <p:nvSpPr>
          <p:cNvPr id="4" name="Rectangle 3"/>
          <p:cNvSpPr txBox="1">
            <a:spLocks noChangeArrowheads="1"/>
          </p:cNvSpPr>
          <p:nvPr/>
        </p:nvSpPr>
        <p:spPr>
          <a:xfrm>
            <a:off x="26896" y="757519"/>
            <a:ext cx="4145633" cy="6090451"/>
          </a:xfrm>
          <a:prstGeom prst="rect">
            <a:avLst/>
          </a:prstGeom>
          <a:solidFill>
            <a:srgbClr val="F7E8A7"/>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en-US" sz="2000" b="1" u="sng" dirty="0">
                <a:cs typeface="Tahoma" pitchFamily="34" charset="0"/>
              </a:rPr>
              <a:t>Primitive ‘Soup’ (ocean surface)</a:t>
            </a:r>
            <a:endParaRPr lang="en-US" altLang="en-US" sz="2000" dirty="0">
              <a:cs typeface="Tahoma" pitchFamily="34" charset="0"/>
            </a:endParaRPr>
          </a:p>
          <a:p>
            <a:r>
              <a:rPr lang="en-US" altLang="en-US" sz="2000" dirty="0">
                <a:cs typeface="Tahoma" pitchFamily="34" charset="0"/>
              </a:rPr>
              <a:t>Haldane and </a:t>
            </a:r>
            <a:r>
              <a:rPr lang="en-US" altLang="en-US" sz="2000" dirty="0" err="1">
                <a:cs typeface="Tahoma" pitchFamily="34" charset="0"/>
              </a:rPr>
              <a:t>Oparin</a:t>
            </a:r>
            <a:r>
              <a:rPr lang="en-US" altLang="en-US" sz="2000" dirty="0">
                <a:cs typeface="Tahoma" pitchFamily="34" charset="0"/>
              </a:rPr>
              <a:t> (~1920s) proposed that life arose from nonliving conditions by means of a series of changes (and increasing complexity) in molecular composition as a result of the reducing, high energy environment that existed on early Earth (between 4.6-3.8 </a:t>
            </a:r>
            <a:r>
              <a:rPr lang="en-US" altLang="en-US" sz="2000" dirty="0" err="1">
                <a:cs typeface="Tahoma" pitchFamily="34" charset="0"/>
              </a:rPr>
              <a:t>bybp</a:t>
            </a:r>
            <a:r>
              <a:rPr lang="en-US" altLang="en-US" sz="2000" dirty="0">
                <a:cs typeface="Tahoma" pitchFamily="34" charset="0"/>
              </a:rPr>
              <a:t> (billion years before present)</a:t>
            </a:r>
          </a:p>
          <a:p>
            <a:r>
              <a:rPr lang="en-US" altLang="en-US" sz="2000" dirty="0">
                <a:cs typeface="Tahoma" pitchFamily="34" charset="0"/>
              </a:rPr>
              <a:t>Proposed the </a:t>
            </a:r>
            <a:r>
              <a:rPr lang="en-US" altLang="en-US" sz="2000" i="1" dirty="0">
                <a:cs typeface="Tahoma" pitchFamily="34" charset="0"/>
              </a:rPr>
              <a:t>Prebiotic Broth Hypothesis</a:t>
            </a:r>
          </a:p>
          <a:p>
            <a:r>
              <a:rPr lang="en-US" altLang="en-US" sz="2000" dirty="0">
                <a:cs typeface="Tahoma" pitchFamily="34" charset="0"/>
              </a:rPr>
              <a:t>Not tested until 1950s </a:t>
            </a:r>
          </a:p>
          <a:p>
            <a:r>
              <a:rPr lang="en-US" altLang="en-US" sz="2000" dirty="0">
                <a:cs typeface="Tahoma" pitchFamily="34" charset="0"/>
              </a:rPr>
              <a:t>Tested by Stanley Miller and Harold Urey</a:t>
            </a:r>
          </a:p>
        </p:txBody>
      </p:sp>
    </p:spTree>
    <p:extLst>
      <p:ext uri="{BB962C8B-B14F-4D97-AF65-F5344CB8AC3E}">
        <p14:creationId xmlns:p14="http://schemas.microsoft.com/office/powerpoint/2010/main" val="201747831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3"/>
          <p:cNvSpPr>
            <a:spLocks noGrp="1" noChangeArrowheads="1"/>
          </p:cNvSpPr>
          <p:nvPr>
            <p:ph type="body" idx="1"/>
          </p:nvPr>
        </p:nvSpPr>
        <p:spPr>
          <a:xfrm>
            <a:off x="0" y="0"/>
            <a:ext cx="5177119" cy="6858000"/>
          </a:xfrm>
          <a:solidFill>
            <a:srgbClr val="F7E8A7">
              <a:alpha val="78000"/>
            </a:srgbClr>
          </a:solidFill>
        </p:spPr>
        <p:txBody>
          <a:bodyPr>
            <a:normAutofit fontScale="92500"/>
          </a:bodyPr>
          <a:lstStyle/>
          <a:p>
            <a:r>
              <a:rPr lang="en-US" altLang="en-US" sz="2800" dirty="0">
                <a:cs typeface="Tahoma" pitchFamily="34" charset="0"/>
              </a:rPr>
              <a:t>An addition to the theory that life may have formed close to the oceans surface, early life may have formed at </a:t>
            </a:r>
            <a:r>
              <a:rPr lang="en-US" altLang="en-US" sz="2800" b="1" i="1" dirty="0">
                <a:cs typeface="Tahoma" pitchFamily="34" charset="0"/>
              </a:rPr>
              <a:t>hydrothermal vents</a:t>
            </a:r>
            <a:r>
              <a:rPr lang="en-US" altLang="en-US" sz="2800" b="1" dirty="0">
                <a:cs typeface="Tahoma" pitchFamily="34" charset="0"/>
              </a:rPr>
              <a:t> </a:t>
            </a:r>
            <a:r>
              <a:rPr lang="en-US" altLang="en-US" sz="2800" dirty="0">
                <a:cs typeface="Tahoma" pitchFamily="34" charset="0"/>
              </a:rPr>
              <a:t>on the ocean floor</a:t>
            </a:r>
          </a:p>
          <a:p>
            <a:r>
              <a:rPr lang="en-US" altLang="en-US" sz="2800" dirty="0">
                <a:cs typeface="Tahoma" pitchFamily="34" charset="0"/>
              </a:rPr>
              <a:t>Today, hydrothermal vents provide basic materials to support living organisms in environments where there is no light, very little energy, and little other perturbation</a:t>
            </a:r>
          </a:p>
          <a:p>
            <a:r>
              <a:rPr lang="en-US" altLang="en-US" sz="2800" dirty="0">
                <a:cs typeface="Tahoma" pitchFamily="34" charset="0"/>
              </a:rPr>
              <a:t>Ammonia is produced in abundance at such locations, suggesting that it could possibly be built into nucleic acid bases and the possibly into amino acids</a:t>
            </a:r>
          </a:p>
        </p:txBody>
      </p:sp>
      <p:pic>
        <p:nvPicPr>
          <p:cNvPr id="38914" name="Picture 2" descr="http://faculty.cascadia.edu/jvanleer/astro%20sum01/Hyrothremal%20Vent%20Final/hydrothermal-v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41455" t="-1682" r="21400" b="1682"/>
          <a:stretch/>
        </p:blipFill>
        <p:spPr bwMode="auto">
          <a:xfrm>
            <a:off x="5177118" y="-121022"/>
            <a:ext cx="3939991" cy="6850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84695" y="6508377"/>
            <a:ext cx="3792073" cy="369332"/>
          </a:xfrm>
          <a:prstGeom prst="rect">
            <a:avLst/>
          </a:prstGeom>
          <a:noFill/>
        </p:spPr>
        <p:txBody>
          <a:bodyPr wrap="square" rtlCol="0">
            <a:spAutoFit/>
          </a:bodyPr>
          <a:lstStyle/>
          <a:p>
            <a:pPr algn="ctr"/>
            <a:r>
              <a:rPr lang="en-US" sz="900" b="1" dirty="0"/>
              <a:t>http://faculty.cascadia.edu/jvanleer/astro%20sum01/Hyrothremal%20Vent%20Final/hydrothermal-vent.jpg</a:t>
            </a:r>
          </a:p>
        </p:txBody>
      </p:sp>
    </p:spTree>
    <p:extLst>
      <p:ext uri="{BB962C8B-B14F-4D97-AF65-F5344CB8AC3E}">
        <p14:creationId xmlns:p14="http://schemas.microsoft.com/office/powerpoint/2010/main" val="424070424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763"/>
            <a:ext cx="9144000" cy="748272"/>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U.2 The first cells must have arisen from non-living material.</a:t>
            </a:r>
          </a:p>
        </p:txBody>
      </p:sp>
      <p:sp>
        <p:nvSpPr>
          <p:cNvPr id="3" name="Rectangle 2"/>
          <p:cNvSpPr/>
          <p:nvPr/>
        </p:nvSpPr>
        <p:spPr>
          <a:xfrm>
            <a:off x="113662" y="2015707"/>
            <a:ext cx="3264969" cy="4401205"/>
          </a:xfrm>
          <a:prstGeom prst="rect">
            <a:avLst/>
          </a:prstGeom>
          <a:solidFill>
            <a:srgbClr val="F7E8A7"/>
          </a:solidFill>
        </p:spPr>
        <p:txBody>
          <a:bodyPr wrap="square">
            <a:spAutoFit/>
          </a:bodyPr>
          <a:lstStyle/>
          <a:p>
            <a:pPr marL="285750" indent="-285750">
              <a:buFont typeface="Arial"/>
              <a:buChar char="•"/>
            </a:pPr>
            <a:r>
              <a:rPr lang="en-US" sz="2000" dirty="0"/>
              <a:t>DNA though very stable and effective at storing information is not able to self-replicate – enzymes are required</a:t>
            </a:r>
          </a:p>
          <a:p>
            <a:pPr marL="285750" indent="-285750">
              <a:buFont typeface="Arial"/>
              <a:buChar char="•"/>
            </a:pPr>
            <a:r>
              <a:rPr lang="en-US" sz="2000" dirty="0"/>
              <a:t>However RNA can both store information and self-replicate - it can catalyze the formation of copies of itself.</a:t>
            </a:r>
          </a:p>
          <a:p>
            <a:pPr marL="285750" indent="-285750">
              <a:buFont typeface="Arial"/>
              <a:buChar char="•"/>
            </a:pPr>
            <a:r>
              <a:rPr lang="en-US" sz="2000" dirty="0"/>
              <a:t>In ribosomes RNA is found in the catalytic site and plays a role in peptide bond formation</a:t>
            </a:r>
          </a:p>
        </p:txBody>
      </p:sp>
      <p:sp>
        <p:nvSpPr>
          <p:cNvPr id="5" name="Rectangle 4"/>
          <p:cNvSpPr/>
          <p:nvPr/>
        </p:nvSpPr>
        <p:spPr>
          <a:xfrm>
            <a:off x="1721241" y="6429658"/>
            <a:ext cx="5610426" cy="400110"/>
          </a:xfrm>
          <a:prstGeom prst="rect">
            <a:avLst/>
          </a:prstGeom>
          <a:ln>
            <a:solidFill>
              <a:schemeClr val="tx1"/>
            </a:solidFill>
          </a:ln>
        </p:spPr>
        <p:txBody>
          <a:bodyPr wrap="square">
            <a:spAutoFit/>
          </a:bodyPr>
          <a:lstStyle/>
          <a:p>
            <a:r>
              <a:rPr lang="en-US" sz="2000" dirty="0"/>
              <a:t>For more detail research the </a:t>
            </a:r>
            <a:r>
              <a:rPr lang="en-US" sz="2000" dirty="0">
                <a:hlinkClick r:id="rId3"/>
              </a:rPr>
              <a:t>RNA World Hypothesis</a:t>
            </a:r>
            <a:endParaRPr lang="en-US" sz="2000" dirty="0"/>
          </a:p>
        </p:txBody>
      </p:sp>
      <p:sp>
        <p:nvSpPr>
          <p:cNvPr id="7" name="Rectangle 6"/>
          <p:cNvSpPr/>
          <p:nvPr/>
        </p:nvSpPr>
        <p:spPr>
          <a:xfrm>
            <a:off x="61957" y="896652"/>
            <a:ext cx="8588038" cy="954107"/>
          </a:xfrm>
          <a:prstGeom prst="rect">
            <a:avLst/>
          </a:prstGeom>
        </p:spPr>
        <p:txBody>
          <a:bodyPr wrap="square">
            <a:spAutoFit/>
          </a:bodyPr>
          <a:lstStyle/>
          <a:p>
            <a:r>
              <a:rPr lang="en-US" sz="2800" b="1" u="sng" dirty="0"/>
              <a:t>3. Formation of polymers that can self-replicate (enabling inheritance</a:t>
            </a:r>
            <a:r>
              <a:rPr lang="en-US" sz="2000" b="1" dirty="0"/>
              <a:t>)</a:t>
            </a:r>
          </a:p>
        </p:txBody>
      </p:sp>
      <p:pic>
        <p:nvPicPr>
          <p:cNvPr id="9" name="Picture 6" descr="c26x13encapsulation"/>
          <p:cNvPicPr>
            <a:picLocks noChangeAspect="1" noChangeArrowheads="1"/>
          </p:cNvPicPr>
          <p:nvPr/>
        </p:nvPicPr>
        <p:blipFill rotWithShape="1">
          <a:blip r:embed="rId4">
            <a:extLst>
              <a:ext uri="{28A0092B-C50C-407E-A947-70E740481C1C}">
                <a14:useLocalDpi xmlns:a14="http://schemas.microsoft.com/office/drawing/2010/main" val="0"/>
              </a:ext>
            </a:extLst>
          </a:blip>
          <a:srcRect l="2356" t="2134" r="29373" b="6114"/>
          <a:stretch/>
        </p:blipFill>
        <p:spPr>
          <a:xfrm>
            <a:off x="3533613" y="1478106"/>
            <a:ext cx="5480685" cy="48278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49544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 Box 3"/>
          <p:cNvSpPr txBox="1">
            <a:spLocks noChangeArrowheads="1"/>
          </p:cNvSpPr>
          <p:nvPr/>
        </p:nvSpPr>
        <p:spPr bwMode="auto">
          <a:xfrm>
            <a:off x="13446" y="993164"/>
            <a:ext cx="9130554" cy="1938992"/>
          </a:xfrm>
          <a:prstGeom prst="rect">
            <a:avLst/>
          </a:prstGeom>
          <a:solidFill>
            <a:srgbClr val="F7E8A7"/>
          </a:solidFill>
          <a:ln>
            <a:noFill/>
          </a:ln>
          <a:effectLst/>
          <a:extLst/>
        </p:spPr>
        <p:txBody>
          <a:bodyPr wrap="square">
            <a:spAutoFit/>
          </a:bodyPr>
          <a:lstStyle/>
          <a:p>
            <a:pPr eaLnBrk="1" hangingPunct="1">
              <a:buFontTx/>
              <a:buChar char="•"/>
            </a:pPr>
            <a:r>
              <a:rPr lang="en-US" altLang="en-US" sz="2400" dirty="0">
                <a:cs typeface="Tahoma" pitchFamily="34" charset="0"/>
              </a:rPr>
              <a:t>The current “most accepted“ theory of life evolving hypothesizes an RNA world</a:t>
            </a:r>
          </a:p>
          <a:p>
            <a:pPr eaLnBrk="1" hangingPunct="1">
              <a:buFontTx/>
              <a:buChar char="•"/>
            </a:pPr>
            <a:r>
              <a:rPr lang="en-US" altLang="en-US" sz="2400" dirty="0">
                <a:cs typeface="Tahoma" pitchFamily="34" charset="0"/>
              </a:rPr>
              <a:t>RNA in the early world would have functioned as a self replicating molecule, eventually developing a number of minimal catalytic properties</a:t>
            </a:r>
          </a:p>
        </p:txBody>
      </p:sp>
      <p:sp>
        <p:nvSpPr>
          <p:cNvPr id="231428" name="Freeform 4"/>
          <p:cNvSpPr>
            <a:spLocks/>
          </p:cNvSpPr>
          <p:nvPr/>
        </p:nvSpPr>
        <p:spPr bwMode="auto">
          <a:xfrm>
            <a:off x="228600" y="4191000"/>
            <a:ext cx="762000" cy="736600"/>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1429" name="Group 5"/>
          <p:cNvGrpSpPr>
            <a:grpSpLocks/>
          </p:cNvGrpSpPr>
          <p:nvPr/>
        </p:nvGrpSpPr>
        <p:grpSpPr bwMode="auto">
          <a:xfrm>
            <a:off x="685800" y="3429000"/>
            <a:ext cx="1531938" cy="2454275"/>
            <a:chOff x="427" y="1918"/>
            <a:chExt cx="965" cy="1546"/>
          </a:xfrm>
        </p:grpSpPr>
        <p:sp>
          <p:nvSpPr>
            <p:cNvPr id="231430" name="Text Box 6"/>
            <p:cNvSpPr txBox="1">
              <a:spLocks noChangeArrowheads="1"/>
            </p:cNvSpPr>
            <p:nvPr/>
          </p:nvSpPr>
          <p:spPr bwMode="auto">
            <a:xfrm>
              <a:off x="427" y="1918"/>
              <a:ext cx="9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a:t>self-replicates</a:t>
              </a:r>
            </a:p>
          </p:txBody>
        </p:sp>
        <p:grpSp>
          <p:nvGrpSpPr>
            <p:cNvPr id="231431" name="Group 7"/>
            <p:cNvGrpSpPr>
              <a:grpSpLocks/>
            </p:cNvGrpSpPr>
            <p:nvPr/>
          </p:nvGrpSpPr>
          <p:grpSpPr bwMode="auto">
            <a:xfrm>
              <a:off x="672" y="2424"/>
              <a:ext cx="720" cy="1040"/>
              <a:chOff x="672" y="2424"/>
              <a:chExt cx="720" cy="1040"/>
            </a:xfrm>
          </p:grpSpPr>
          <p:grpSp>
            <p:nvGrpSpPr>
              <p:cNvPr id="231432" name="Group 8"/>
              <p:cNvGrpSpPr>
                <a:grpSpLocks/>
              </p:cNvGrpSpPr>
              <p:nvPr/>
            </p:nvGrpSpPr>
            <p:grpSpPr bwMode="auto">
              <a:xfrm>
                <a:off x="864" y="2424"/>
                <a:ext cx="528" cy="1040"/>
                <a:chOff x="864" y="2448"/>
                <a:chExt cx="528" cy="1040"/>
              </a:xfrm>
            </p:grpSpPr>
            <p:sp>
              <p:nvSpPr>
                <p:cNvPr id="231433" name="Freeform 9"/>
                <p:cNvSpPr>
                  <a:spLocks/>
                </p:cNvSpPr>
                <p:nvPr/>
              </p:nvSpPr>
              <p:spPr bwMode="auto">
                <a:xfrm flipV="1">
                  <a:off x="864" y="3024"/>
                  <a:ext cx="480" cy="46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34" name="Freeform 10"/>
                <p:cNvSpPr>
                  <a:spLocks/>
                </p:cNvSpPr>
                <p:nvPr/>
              </p:nvSpPr>
              <p:spPr bwMode="auto">
                <a:xfrm>
                  <a:off x="912" y="2448"/>
                  <a:ext cx="480" cy="46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1435" name="Line 11"/>
              <p:cNvSpPr>
                <a:spLocks noChangeShapeType="1"/>
              </p:cNvSpPr>
              <p:nvPr/>
            </p:nvSpPr>
            <p:spPr bwMode="auto">
              <a:xfrm>
                <a:off x="672" y="2944"/>
                <a:ext cx="33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1436" name="Group 12"/>
          <p:cNvGrpSpPr>
            <a:grpSpLocks/>
          </p:cNvGrpSpPr>
          <p:nvPr/>
        </p:nvGrpSpPr>
        <p:grpSpPr bwMode="auto">
          <a:xfrm>
            <a:off x="4495800" y="3505200"/>
            <a:ext cx="1905000" cy="2352675"/>
            <a:chOff x="2832" y="1918"/>
            <a:chExt cx="1200" cy="1482"/>
          </a:xfrm>
        </p:grpSpPr>
        <p:grpSp>
          <p:nvGrpSpPr>
            <p:cNvPr id="231437" name="Group 13"/>
            <p:cNvGrpSpPr>
              <a:grpSpLocks/>
            </p:cNvGrpSpPr>
            <p:nvPr/>
          </p:nvGrpSpPr>
          <p:grpSpPr bwMode="auto">
            <a:xfrm>
              <a:off x="3168" y="2488"/>
              <a:ext cx="864" cy="912"/>
              <a:chOff x="3360" y="2520"/>
              <a:chExt cx="864" cy="912"/>
            </a:xfrm>
          </p:grpSpPr>
          <p:sp>
            <p:nvSpPr>
              <p:cNvPr id="231438" name="Oval 14"/>
              <p:cNvSpPr>
                <a:spLocks noChangeArrowheads="1"/>
              </p:cNvSpPr>
              <p:nvPr/>
            </p:nvSpPr>
            <p:spPr bwMode="auto">
              <a:xfrm>
                <a:off x="3360" y="2520"/>
                <a:ext cx="864" cy="9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39" name="Freeform 15"/>
              <p:cNvSpPr>
                <a:spLocks/>
              </p:cNvSpPr>
              <p:nvPr/>
            </p:nvSpPr>
            <p:spPr bwMode="auto">
              <a:xfrm>
                <a:off x="3504" y="2688"/>
                <a:ext cx="480" cy="46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0" name="Freeform 16"/>
              <p:cNvSpPr>
                <a:spLocks/>
              </p:cNvSpPr>
              <p:nvPr/>
            </p:nvSpPr>
            <p:spPr bwMode="auto">
              <a:xfrm>
                <a:off x="3840" y="2592"/>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1" name="Freeform 17"/>
              <p:cNvSpPr>
                <a:spLocks/>
              </p:cNvSpPr>
              <p:nvPr/>
            </p:nvSpPr>
            <p:spPr bwMode="auto">
              <a:xfrm>
                <a:off x="3408" y="2928"/>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2" name="Freeform 18"/>
              <p:cNvSpPr>
                <a:spLocks/>
              </p:cNvSpPr>
              <p:nvPr/>
            </p:nvSpPr>
            <p:spPr bwMode="auto">
              <a:xfrm>
                <a:off x="3504" y="3024"/>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3" name="Freeform 19"/>
              <p:cNvSpPr>
                <a:spLocks/>
              </p:cNvSpPr>
              <p:nvPr/>
            </p:nvSpPr>
            <p:spPr bwMode="auto">
              <a:xfrm>
                <a:off x="3600" y="3120"/>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4" name="Freeform 20"/>
              <p:cNvSpPr>
                <a:spLocks/>
              </p:cNvSpPr>
              <p:nvPr/>
            </p:nvSpPr>
            <p:spPr bwMode="auto">
              <a:xfrm>
                <a:off x="3696" y="3216"/>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5" name="Freeform 21"/>
              <p:cNvSpPr>
                <a:spLocks/>
              </p:cNvSpPr>
              <p:nvPr/>
            </p:nvSpPr>
            <p:spPr bwMode="auto">
              <a:xfrm>
                <a:off x="3840" y="2688"/>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6" name="Freeform 22"/>
              <p:cNvSpPr>
                <a:spLocks/>
              </p:cNvSpPr>
              <p:nvPr/>
            </p:nvSpPr>
            <p:spPr bwMode="auto">
              <a:xfrm>
                <a:off x="3936" y="2784"/>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47" name="Freeform 23"/>
              <p:cNvSpPr>
                <a:spLocks/>
              </p:cNvSpPr>
              <p:nvPr/>
            </p:nvSpPr>
            <p:spPr bwMode="auto">
              <a:xfrm>
                <a:off x="4032" y="2880"/>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1448" name="Text Box 24"/>
            <p:cNvSpPr txBox="1">
              <a:spLocks noChangeArrowheads="1"/>
            </p:cNvSpPr>
            <p:nvPr/>
          </p:nvSpPr>
          <p:spPr bwMode="auto">
            <a:xfrm>
              <a:off x="2997" y="1918"/>
              <a:ext cx="9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a:t>Proteins take </a:t>
              </a:r>
            </a:p>
            <a:p>
              <a:pPr algn="ctr" eaLnBrk="1" hangingPunct="1"/>
              <a:r>
                <a:rPr lang="en-US" altLang="en-US" sz="1800" b="1"/>
                <a:t>over catalysis</a:t>
              </a:r>
            </a:p>
          </p:txBody>
        </p:sp>
        <p:sp>
          <p:nvSpPr>
            <p:cNvPr id="231449" name="Line 25"/>
            <p:cNvSpPr>
              <a:spLocks noChangeShapeType="1"/>
            </p:cNvSpPr>
            <p:nvPr/>
          </p:nvSpPr>
          <p:spPr bwMode="auto">
            <a:xfrm>
              <a:off x="2832" y="2944"/>
              <a:ext cx="2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1450" name="Group 26"/>
          <p:cNvGrpSpPr>
            <a:grpSpLocks/>
          </p:cNvGrpSpPr>
          <p:nvPr/>
        </p:nvGrpSpPr>
        <p:grpSpPr bwMode="auto">
          <a:xfrm>
            <a:off x="6096000" y="4343400"/>
            <a:ext cx="2832100" cy="2490788"/>
            <a:chOff x="3824" y="2488"/>
            <a:chExt cx="1784" cy="1569"/>
          </a:xfrm>
        </p:grpSpPr>
        <p:grpSp>
          <p:nvGrpSpPr>
            <p:cNvPr id="231451" name="Group 27"/>
            <p:cNvGrpSpPr>
              <a:grpSpLocks/>
            </p:cNvGrpSpPr>
            <p:nvPr/>
          </p:nvGrpSpPr>
          <p:grpSpPr bwMode="auto">
            <a:xfrm>
              <a:off x="4512" y="2488"/>
              <a:ext cx="864" cy="912"/>
              <a:chOff x="4512" y="2496"/>
              <a:chExt cx="864" cy="912"/>
            </a:xfrm>
          </p:grpSpPr>
          <p:sp>
            <p:nvSpPr>
              <p:cNvPr id="231452" name="Oval 28"/>
              <p:cNvSpPr>
                <a:spLocks noChangeArrowheads="1"/>
              </p:cNvSpPr>
              <p:nvPr/>
            </p:nvSpPr>
            <p:spPr bwMode="auto">
              <a:xfrm>
                <a:off x="4512" y="2496"/>
                <a:ext cx="864" cy="9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53" name="Freeform 29"/>
              <p:cNvSpPr>
                <a:spLocks/>
              </p:cNvSpPr>
              <p:nvPr/>
            </p:nvSpPr>
            <p:spPr bwMode="auto">
              <a:xfrm>
                <a:off x="4992" y="2568"/>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4" name="Freeform 30"/>
              <p:cNvSpPr>
                <a:spLocks/>
              </p:cNvSpPr>
              <p:nvPr/>
            </p:nvSpPr>
            <p:spPr bwMode="auto">
              <a:xfrm>
                <a:off x="4560" y="2904"/>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5" name="Freeform 31"/>
              <p:cNvSpPr>
                <a:spLocks/>
              </p:cNvSpPr>
              <p:nvPr/>
            </p:nvSpPr>
            <p:spPr bwMode="auto">
              <a:xfrm>
                <a:off x="4656" y="3000"/>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6" name="Freeform 32"/>
              <p:cNvSpPr>
                <a:spLocks/>
              </p:cNvSpPr>
              <p:nvPr/>
            </p:nvSpPr>
            <p:spPr bwMode="auto">
              <a:xfrm>
                <a:off x="4752" y="3096"/>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7" name="Freeform 33"/>
              <p:cNvSpPr>
                <a:spLocks/>
              </p:cNvSpPr>
              <p:nvPr/>
            </p:nvSpPr>
            <p:spPr bwMode="auto">
              <a:xfrm>
                <a:off x="4848" y="3192"/>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8" name="Freeform 34"/>
              <p:cNvSpPr>
                <a:spLocks/>
              </p:cNvSpPr>
              <p:nvPr/>
            </p:nvSpPr>
            <p:spPr bwMode="auto">
              <a:xfrm>
                <a:off x="4992" y="2664"/>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9" name="Freeform 35"/>
              <p:cNvSpPr>
                <a:spLocks/>
              </p:cNvSpPr>
              <p:nvPr/>
            </p:nvSpPr>
            <p:spPr bwMode="auto">
              <a:xfrm>
                <a:off x="5088" y="2760"/>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60" name="Freeform 36"/>
              <p:cNvSpPr>
                <a:spLocks/>
              </p:cNvSpPr>
              <p:nvPr/>
            </p:nvSpPr>
            <p:spPr bwMode="auto">
              <a:xfrm>
                <a:off x="5184" y="2856"/>
                <a:ext cx="144" cy="64"/>
              </a:xfrm>
              <a:custGeom>
                <a:avLst/>
                <a:gdLst>
                  <a:gd name="T0" fmla="*/ 0 w 144"/>
                  <a:gd name="T1" fmla="*/ 56 h 64"/>
                  <a:gd name="T2" fmla="*/ 96 w 144"/>
                  <a:gd name="T3" fmla="*/ 56 h 64"/>
                  <a:gd name="T4" fmla="*/ 144 w 144"/>
                  <a:gd name="T5" fmla="*/ 8 h 64"/>
                  <a:gd name="T6" fmla="*/ 96 w 144"/>
                  <a:gd name="T7" fmla="*/ 8 h 64"/>
                </a:gdLst>
                <a:ahLst/>
                <a:cxnLst>
                  <a:cxn ang="0">
                    <a:pos x="T0" y="T1"/>
                  </a:cxn>
                  <a:cxn ang="0">
                    <a:pos x="T2" y="T3"/>
                  </a:cxn>
                  <a:cxn ang="0">
                    <a:pos x="T4" y="T5"/>
                  </a:cxn>
                  <a:cxn ang="0">
                    <a:pos x="T6" y="T7"/>
                  </a:cxn>
                </a:cxnLst>
                <a:rect l="0" t="0" r="r" b="b"/>
                <a:pathLst>
                  <a:path w="144" h="64">
                    <a:moveTo>
                      <a:pt x="0" y="56"/>
                    </a:moveTo>
                    <a:cubicBezTo>
                      <a:pt x="36" y="60"/>
                      <a:pt x="72" y="64"/>
                      <a:pt x="96" y="56"/>
                    </a:cubicBezTo>
                    <a:cubicBezTo>
                      <a:pt x="120" y="48"/>
                      <a:pt x="144" y="16"/>
                      <a:pt x="144" y="8"/>
                    </a:cubicBezTo>
                    <a:cubicBezTo>
                      <a:pt x="144" y="0"/>
                      <a:pt x="120" y="4"/>
                      <a:pt x="96" y="8"/>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61" name="Freeform 37"/>
              <p:cNvSpPr>
                <a:spLocks/>
              </p:cNvSpPr>
              <p:nvPr/>
            </p:nvSpPr>
            <p:spPr bwMode="auto">
              <a:xfrm>
                <a:off x="4752" y="2592"/>
                <a:ext cx="144" cy="168"/>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62" name="Freeform 38"/>
              <p:cNvSpPr>
                <a:spLocks/>
              </p:cNvSpPr>
              <p:nvPr/>
            </p:nvSpPr>
            <p:spPr bwMode="auto">
              <a:xfrm rot="-5400000">
                <a:off x="4926" y="2910"/>
                <a:ext cx="132" cy="26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63" name="Freeform 39"/>
              <p:cNvSpPr>
                <a:spLocks/>
              </p:cNvSpPr>
              <p:nvPr/>
            </p:nvSpPr>
            <p:spPr bwMode="auto">
              <a:xfrm rot="-5400000">
                <a:off x="4920" y="3096"/>
                <a:ext cx="324" cy="8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64" name="Freeform 40"/>
              <p:cNvSpPr>
                <a:spLocks/>
              </p:cNvSpPr>
              <p:nvPr/>
            </p:nvSpPr>
            <p:spPr bwMode="auto">
              <a:xfrm rot="5400000" flipV="1">
                <a:off x="4938" y="2790"/>
                <a:ext cx="192" cy="372"/>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1465" name="Text Box 41"/>
            <p:cNvSpPr txBox="1">
              <a:spLocks noChangeArrowheads="1"/>
            </p:cNvSpPr>
            <p:nvPr/>
          </p:nvSpPr>
          <p:spPr bwMode="auto">
            <a:xfrm>
              <a:off x="3824" y="3480"/>
              <a:ext cx="17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a:t>DNA becomes</a:t>
              </a:r>
            </a:p>
            <a:p>
              <a:pPr algn="ctr" eaLnBrk="1" hangingPunct="1"/>
              <a:r>
                <a:rPr lang="en-US" altLang="en-US" sz="1800" b="1"/>
                <a:t>long term storage </a:t>
              </a:r>
            </a:p>
            <a:p>
              <a:pPr algn="ctr" eaLnBrk="1" hangingPunct="1"/>
              <a:r>
                <a:rPr lang="en-US" altLang="en-US" sz="1800" b="1"/>
                <a:t>and major coding molecule</a:t>
              </a:r>
            </a:p>
          </p:txBody>
        </p:sp>
        <p:sp>
          <p:nvSpPr>
            <p:cNvPr id="231466" name="Line 42"/>
            <p:cNvSpPr>
              <a:spLocks noChangeShapeType="1"/>
            </p:cNvSpPr>
            <p:nvPr/>
          </p:nvSpPr>
          <p:spPr bwMode="auto">
            <a:xfrm>
              <a:off x="4176" y="2944"/>
              <a:ext cx="2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1467" name="Group 43"/>
          <p:cNvGrpSpPr>
            <a:grpSpLocks/>
          </p:cNvGrpSpPr>
          <p:nvPr/>
        </p:nvGrpSpPr>
        <p:grpSpPr bwMode="auto">
          <a:xfrm>
            <a:off x="2286000" y="4332288"/>
            <a:ext cx="2382838" cy="2525712"/>
            <a:chOff x="1440" y="2488"/>
            <a:chExt cx="1501" cy="1591"/>
          </a:xfrm>
        </p:grpSpPr>
        <p:grpSp>
          <p:nvGrpSpPr>
            <p:cNvPr id="231468" name="Group 44"/>
            <p:cNvGrpSpPr>
              <a:grpSpLocks/>
            </p:cNvGrpSpPr>
            <p:nvPr/>
          </p:nvGrpSpPr>
          <p:grpSpPr bwMode="auto">
            <a:xfrm>
              <a:off x="1872" y="2488"/>
              <a:ext cx="864" cy="912"/>
              <a:chOff x="2256" y="2520"/>
              <a:chExt cx="864" cy="912"/>
            </a:xfrm>
          </p:grpSpPr>
          <p:sp>
            <p:nvSpPr>
              <p:cNvPr id="231469" name="Oval 45"/>
              <p:cNvSpPr>
                <a:spLocks noChangeArrowheads="1"/>
              </p:cNvSpPr>
              <p:nvPr/>
            </p:nvSpPr>
            <p:spPr bwMode="auto">
              <a:xfrm>
                <a:off x="2256" y="2520"/>
                <a:ext cx="864" cy="9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70" name="Freeform 46"/>
              <p:cNvSpPr>
                <a:spLocks/>
              </p:cNvSpPr>
              <p:nvPr/>
            </p:nvSpPr>
            <p:spPr bwMode="auto">
              <a:xfrm>
                <a:off x="2400" y="2736"/>
                <a:ext cx="480" cy="464"/>
              </a:xfrm>
              <a:custGeom>
                <a:avLst/>
                <a:gdLst>
                  <a:gd name="T0" fmla="*/ 0 w 480"/>
                  <a:gd name="T1" fmla="*/ 160 h 464"/>
                  <a:gd name="T2" fmla="*/ 96 w 480"/>
                  <a:gd name="T3" fmla="*/ 16 h 464"/>
                  <a:gd name="T4" fmla="*/ 288 w 480"/>
                  <a:gd name="T5" fmla="*/ 64 h 464"/>
                  <a:gd name="T6" fmla="*/ 288 w 480"/>
                  <a:gd name="T7" fmla="*/ 208 h 464"/>
                  <a:gd name="T8" fmla="*/ 288 w 480"/>
                  <a:gd name="T9" fmla="*/ 400 h 464"/>
                  <a:gd name="T10" fmla="*/ 432 w 480"/>
                  <a:gd name="T11" fmla="*/ 448 h 464"/>
                  <a:gd name="T12" fmla="*/ 480 w 480"/>
                  <a:gd name="T13" fmla="*/ 304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0" y="160"/>
                    </a:moveTo>
                    <a:cubicBezTo>
                      <a:pt x="24" y="96"/>
                      <a:pt x="48" y="32"/>
                      <a:pt x="96" y="16"/>
                    </a:cubicBezTo>
                    <a:cubicBezTo>
                      <a:pt x="144" y="0"/>
                      <a:pt x="256" y="32"/>
                      <a:pt x="288" y="64"/>
                    </a:cubicBezTo>
                    <a:cubicBezTo>
                      <a:pt x="320" y="96"/>
                      <a:pt x="288" y="152"/>
                      <a:pt x="288" y="208"/>
                    </a:cubicBezTo>
                    <a:cubicBezTo>
                      <a:pt x="288" y="264"/>
                      <a:pt x="264" y="360"/>
                      <a:pt x="288" y="400"/>
                    </a:cubicBezTo>
                    <a:cubicBezTo>
                      <a:pt x="312" y="440"/>
                      <a:pt x="400" y="464"/>
                      <a:pt x="432" y="448"/>
                    </a:cubicBezTo>
                    <a:cubicBezTo>
                      <a:pt x="464" y="432"/>
                      <a:pt x="472" y="328"/>
                      <a:pt x="480" y="30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1471" name="Text Box 47"/>
            <p:cNvSpPr txBox="1">
              <a:spLocks noChangeArrowheads="1"/>
            </p:cNvSpPr>
            <p:nvPr/>
          </p:nvSpPr>
          <p:spPr bwMode="auto">
            <a:xfrm>
              <a:off x="1673" y="3502"/>
              <a:ext cx="126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a:t>Packaging evolves </a:t>
              </a:r>
            </a:p>
            <a:p>
              <a:pPr algn="ctr" eaLnBrk="1" hangingPunct="1"/>
              <a:r>
                <a:rPr lang="en-US" altLang="en-US" sz="1800" b="1"/>
                <a:t>- RNA codes </a:t>
              </a:r>
            </a:p>
            <a:p>
              <a:pPr algn="ctr" eaLnBrk="1" hangingPunct="1"/>
              <a:r>
                <a:rPr lang="en-US" altLang="en-US" sz="1800" b="1"/>
                <a:t>and catalyses</a:t>
              </a:r>
            </a:p>
          </p:txBody>
        </p:sp>
        <p:sp>
          <p:nvSpPr>
            <p:cNvPr id="231472" name="Line 48"/>
            <p:cNvSpPr>
              <a:spLocks noChangeShapeType="1"/>
            </p:cNvSpPr>
            <p:nvPr/>
          </p:nvSpPr>
          <p:spPr bwMode="auto">
            <a:xfrm>
              <a:off x="1440" y="2944"/>
              <a:ext cx="33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1474" name="Text Box 50"/>
          <p:cNvSpPr txBox="1">
            <a:spLocks noChangeArrowheads="1"/>
          </p:cNvSpPr>
          <p:nvPr/>
        </p:nvSpPr>
        <p:spPr bwMode="auto">
          <a:xfrm>
            <a:off x="822325" y="2681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en-US" altLang="en-US" sz="2000" b="1"/>
          </a:p>
        </p:txBody>
      </p:sp>
      <p:sp>
        <p:nvSpPr>
          <p:cNvPr id="231475" name="Text Box 51"/>
          <p:cNvSpPr txBox="1">
            <a:spLocks noChangeArrowheads="1"/>
          </p:cNvSpPr>
          <p:nvPr/>
        </p:nvSpPr>
        <p:spPr bwMode="auto">
          <a:xfrm>
            <a:off x="1032528" y="2955925"/>
            <a:ext cx="6527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000" b="1" u="sng"/>
              <a:t>RNA</a:t>
            </a:r>
          </a:p>
        </p:txBody>
      </p:sp>
      <p:sp>
        <p:nvSpPr>
          <p:cNvPr id="231476" name="Rectangle 52"/>
          <p:cNvSpPr>
            <a:spLocks noChangeArrowheads="1"/>
          </p:cNvSpPr>
          <p:nvPr/>
        </p:nvSpPr>
        <p:spPr bwMode="auto">
          <a:xfrm>
            <a:off x="14208" y="50406"/>
            <a:ext cx="9129792" cy="923330"/>
          </a:xfrm>
          <a:prstGeom prst="rect">
            <a:avLst/>
          </a:prstGeom>
          <a:solidFill>
            <a:schemeClr val="tx2">
              <a:lumMod val="20000"/>
              <a:lumOff val="80000"/>
            </a:schemeClr>
          </a:solidFill>
          <a:ln>
            <a:noFill/>
          </a:ln>
          <a:effectLst/>
          <a:extLst/>
        </p:spPr>
        <p:txBody>
          <a:bodyPr wrap="square">
            <a:spAutoFit/>
          </a:bodyPr>
          <a:lstStyle/>
          <a:p>
            <a:pPr eaLnBrk="1" hangingPunct="1"/>
            <a:endParaRPr lang="en-US" altLang="en-US" sz="1200" b="1" u="sng" dirty="0">
              <a:effectLst>
                <a:outerShdw blurRad="38100" dist="38100" dir="2700000" algn="tl">
                  <a:srgbClr val="000000"/>
                </a:outerShdw>
              </a:effectLst>
              <a:cs typeface="Tahoma" pitchFamily="34" charset="0"/>
            </a:endParaRPr>
          </a:p>
          <a:p>
            <a:pPr eaLnBrk="1" hangingPunct="1"/>
            <a:r>
              <a:rPr lang="en-US" altLang="en-US" sz="3200" b="1" u="sng" dirty="0">
                <a:effectLst>
                  <a:outerShdw blurRad="38100" dist="38100" dir="2700000" algn="tl">
                    <a:srgbClr val="000000"/>
                  </a:outerShdw>
                </a:effectLst>
                <a:cs typeface="Tahoma" pitchFamily="34" charset="0"/>
              </a:rPr>
              <a:t>Molecular Reproduction</a:t>
            </a:r>
            <a:endParaRPr lang="en-US" altLang="en-US" sz="1000" b="1" u="sng" dirty="0">
              <a:effectLst>
                <a:outerShdw blurRad="38100" dist="38100" dir="2700000" algn="tl">
                  <a:srgbClr val="000000"/>
                </a:outerShdw>
              </a:effectLst>
              <a:cs typeface="Tahoma" pitchFamily="34" charset="0"/>
            </a:endParaRPr>
          </a:p>
          <a:p>
            <a:pPr eaLnBrk="1" hangingPunct="1"/>
            <a:r>
              <a:rPr lang="en-US" altLang="en-US" sz="1000" dirty="0"/>
              <a:t> </a:t>
            </a:r>
          </a:p>
        </p:txBody>
      </p:sp>
    </p:spTree>
    <p:extLst>
      <p:ext uri="{BB962C8B-B14F-4D97-AF65-F5344CB8AC3E}">
        <p14:creationId xmlns:p14="http://schemas.microsoft.com/office/powerpoint/2010/main" val="2143630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1429"/>
                                        </p:tgtEl>
                                        <p:attrNameLst>
                                          <p:attrName>style.visibility</p:attrName>
                                        </p:attrNameLst>
                                      </p:cBhvr>
                                      <p:to>
                                        <p:strVal val="visible"/>
                                      </p:to>
                                    </p:set>
                                    <p:anim calcmode="lin" valueType="num">
                                      <p:cBhvr additive="base">
                                        <p:cTn id="7" dur="500" fill="hold"/>
                                        <p:tgtEl>
                                          <p:spTgt spid="231429"/>
                                        </p:tgtEl>
                                        <p:attrNameLst>
                                          <p:attrName>ppt_x</p:attrName>
                                        </p:attrNameLst>
                                      </p:cBhvr>
                                      <p:tavLst>
                                        <p:tav tm="0">
                                          <p:val>
                                            <p:strVal val="0-#ppt_w/2"/>
                                          </p:val>
                                        </p:tav>
                                        <p:tav tm="100000">
                                          <p:val>
                                            <p:strVal val="#ppt_x"/>
                                          </p:val>
                                        </p:tav>
                                      </p:tavLst>
                                    </p:anim>
                                    <p:anim calcmode="lin" valueType="num">
                                      <p:cBhvr additive="base">
                                        <p:cTn id="8" dur="500" fill="hold"/>
                                        <p:tgtEl>
                                          <p:spTgt spid="2314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1467"/>
                                        </p:tgtEl>
                                        <p:attrNameLst>
                                          <p:attrName>style.visibility</p:attrName>
                                        </p:attrNameLst>
                                      </p:cBhvr>
                                      <p:to>
                                        <p:strVal val="visible"/>
                                      </p:to>
                                    </p:set>
                                    <p:anim calcmode="lin" valueType="num">
                                      <p:cBhvr additive="base">
                                        <p:cTn id="13" dur="500" fill="hold"/>
                                        <p:tgtEl>
                                          <p:spTgt spid="231467"/>
                                        </p:tgtEl>
                                        <p:attrNameLst>
                                          <p:attrName>ppt_x</p:attrName>
                                        </p:attrNameLst>
                                      </p:cBhvr>
                                      <p:tavLst>
                                        <p:tav tm="0">
                                          <p:val>
                                            <p:strVal val="0-#ppt_w/2"/>
                                          </p:val>
                                        </p:tav>
                                        <p:tav tm="100000">
                                          <p:val>
                                            <p:strVal val="#ppt_x"/>
                                          </p:val>
                                        </p:tav>
                                      </p:tavLst>
                                    </p:anim>
                                    <p:anim calcmode="lin" valueType="num">
                                      <p:cBhvr additive="base">
                                        <p:cTn id="14" dur="500" fill="hold"/>
                                        <p:tgtEl>
                                          <p:spTgt spid="2314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31436"/>
                                        </p:tgtEl>
                                        <p:attrNameLst>
                                          <p:attrName>style.visibility</p:attrName>
                                        </p:attrNameLst>
                                      </p:cBhvr>
                                      <p:to>
                                        <p:strVal val="visible"/>
                                      </p:to>
                                    </p:set>
                                    <p:anim calcmode="lin" valueType="num">
                                      <p:cBhvr additive="base">
                                        <p:cTn id="19" dur="500" fill="hold"/>
                                        <p:tgtEl>
                                          <p:spTgt spid="231436"/>
                                        </p:tgtEl>
                                        <p:attrNameLst>
                                          <p:attrName>ppt_x</p:attrName>
                                        </p:attrNameLst>
                                      </p:cBhvr>
                                      <p:tavLst>
                                        <p:tav tm="0">
                                          <p:val>
                                            <p:strVal val="0-#ppt_w/2"/>
                                          </p:val>
                                        </p:tav>
                                        <p:tav tm="100000">
                                          <p:val>
                                            <p:strVal val="#ppt_x"/>
                                          </p:val>
                                        </p:tav>
                                      </p:tavLst>
                                    </p:anim>
                                    <p:anim calcmode="lin" valueType="num">
                                      <p:cBhvr additive="base">
                                        <p:cTn id="20" dur="500" fill="hold"/>
                                        <p:tgtEl>
                                          <p:spTgt spid="2314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31450"/>
                                        </p:tgtEl>
                                        <p:attrNameLst>
                                          <p:attrName>style.visibility</p:attrName>
                                        </p:attrNameLst>
                                      </p:cBhvr>
                                      <p:to>
                                        <p:strVal val="visible"/>
                                      </p:to>
                                    </p:set>
                                    <p:anim calcmode="lin" valueType="num">
                                      <p:cBhvr additive="base">
                                        <p:cTn id="25" dur="500" fill="hold"/>
                                        <p:tgtEl>
                                          <p:spTgt spid="231450"/>
                                        </p:tgtEl>
                                        <p:attrNameLst>
                                          <p:attrName>ppt_x</p:attrName>
                                        </p:attrNameLst>
                                      </p:cBhvr>
                                      <p:tavLst>
                                        <p:tav tm="0">
                                          <p:val>
                                            <p:strVal val="0-#ppt_w/2"/>
                                          </p:val>
                                        </p:tav>
                                        <p:tav tm="100000">
                                          <p:val>
                                            <p:strVal val="#ppt_x"/>
                                          </p:val>
                                        </p:tav>
                                      </p:tavLst>
                                    </p:anim>
                                    <p:anim calcmode="lin" valueType="num">
                                      <p:cBhvr additive="base">
                                        <p:cTn id="26" dur="500" fill="hold"/>
                                        <p:tgtEl>
                                          <p:spTgt spid="2314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2"/>
            <a:ext cx="9144000" cy="1033152"/>
          </a:xfrm>
          <a:solidFill>
            <a:schemeClr val="tx2">
              <a:lumMod val="20000"/>
              <a:lumOff val="80000"/>
            </a:schemeClr>
          </a:solidFill>
        </p:spPr>
        <p:txBody>
          <a:bodyPr/>
          <a:lstStyle/>
          <a:p>
            <a:pPr algn="ctr"/>
            <a:r>
              <a:rPr lang="en-US" altLang="en-US" u="sng" dirty="0">
                <a:latin typeface="Tahoma" pitchFamily="34" charset="0"/>
                <a:cs typeface="Tahoma" pitchFamily="34" charset="0"/>
              </a:rPr>
              <a:t>The RNA World Hypothesis</a:t>
            </a:r>
            <a:endParaRPr lang="en-US" altLang="en-US" dirty="0">
              <a:latin typeface="Tahoma" pitchFamily="34" charset="0"/>
              <a:cs typeface="Tahoma" pitchFamily="34" charset="0"/>
            </a:endParaRPr>
          </a:p>
        </p:txBody>
      </p:sp>
      <p:sp>
        <p:nvSpPr>
          <p:cNvPr id="176131" name="Rectangle 3"/>
          <p:cNvSpPr>
            <a:spLocks noGrp="1" noChangeArrowheads="1"/>
          </p:cNvSpPr>
          <p:nvPr>
            <p:ph type="body" idx="1"/>
          </p:nvPr>
        </p:nvSpPr>
        <p:spPr>
          <a:xfrm>
            <a:off x="0" y="1033154"/>
            <a:ext cx="9144000" cy="5824846"/>
          </a:xfrm>
          <a:solidFill>
            <a:srgbClr val="F7E8A7">
              <a:alpha val="78000"/>
            </a:srgbClr>
          </a:solidFill>
        </p:spPr>
        <p:txBody>
          <a:bodyPr>
            <a:normAutofit/>
          </a:bodyPr>
          <a:lstStyle/>
          <a:p>
            <a:r>
              <a:rPr lang="en-US" altLang="en-US" sz="2400" dirty="0">
                <a:latin typeface="Tahoma" pitchFamily="34" charset="0"/>
                <a:cs typeface="Tahoma" pitchFamily="34" charset="0"/>
              </a:rPr>
              <a:t>Proposed by Walter Gilbert, mid 1980s </a:t>
            </a:r>
          </a:p>
          <a:p>
            <a:r>
              <a:rPr lang="en-US" altLang="en-US" sz="2400" dirty="0">
                <a:latin typeface="Tahoma" pitchFamily="34" charset="0"/>
                <a:cs typeface="Tahoma" pitchFamily="34" charset="0"/>
              </a:rPr>
              <a:t>Concept of RNA catalyzing critical pre-biotic and early biological reactions</a:t>
            </a:r>
          </a:p>
          <a:p>
            <a:r>
              <a:rPr lang="en-US" altLang="en-US" sz="2400" dirty="0">
                <a:latin typeface="Tahoma" pitchFamily="34" charset="0"/>
                <a:cs typeface="Tahoma" pitchFamily="34" charset="0"/>
              </a:rPr>
              <a:t>RNA would give rise to RNA as an informational molecule</a:t>
            </a:r>
          </a:p>
          <a:p>
            <a:r>
              <a:rPr lang="en-US" altLang="en-US" sz="2400" dirty="0">
                <a:latin typeface="Tahoma" pitchFamily="34" charset="0"/>
                <a:cs typeface="Tahoma" pitchFamily="34" charset="0"/>
              </a:rPr>
              <a:t>RNA would give rise to protein</a:t>
            </a:r>
          </a:p>
          <a:p>
            <a:r>
              <a:rPr lang="en-US" altLang="en-US" sz="2400" dirty="0">
                <a:latin typeface="Tahoma" pitchFamily="34" charset="0"/>
                <a:cs typeface="Tahoma" pitchFamily="34" charset="0"/>
              </a:rPr>
              <a:t>RNA might bind amino acids proteins</a:t>
            </a:r>
          </a:p>
          <a:p>
            <a:r>
              <a:rPr lang="en-US" altLang="en-US" sz="2400" dirty="0">
                <a:latin typeface="Tahoma" pitchFamily="34" charset="0"/>
                <a:cs typeface="Tahoma" pitchFamily="34" charset="0"/>
              </a:rPr>
              <a:t>RNA might give rise to DNA</a:t>
            </a:r>
          </a:p>
          <a:p>
            <a:r>
              <a:rPr lang="en-US" altLang="en-US" sz="2400" dirty="0">
                <a:latin typeface="Tahoma" pitchFamily="34" charset="0"/>
                <a:cs typeface="Tahoma" pitchFamily="34" charset="0"/>
              </a:rPr>
              <a:t>Proteins might take over some functions</a:t>
            </a:r>
          </a:p>
          <a:p>
            <a:r>
              <a:rPr lang="en-US" altLang="en-US" sz="2400" dirty="0">
                <a:latin typeface="Tahoma" pitchFamily="34" charset="0"/>
                <a:cs typeface="Tahoma" pitchFamily="34" charset="0"/>
              </a:rPr>
              <a:t>DNA would take over informational functionality</a:t>
            </a:r>
          </a:p>
          <a:p>
            <a:r>
              <a:rPr lang="en-US" altLang="en-US" sz="2400" dirty="0">
                <a:latin typeface="Tahoma" pitchFamily="34" charset="0"/>
                <a:cs typeface="Tahoma" pitchFamily="34" charset="0"/>
              </a:rPr>
              <a:t>Eventually giving rise to the DNA     RNA     protein scheme found today</a:t>
            </a:r>
          </a:p>
        </p:txBody>
      </p:sp>
      <p:sp>
        <p:nvSpPr>
          <p:cNvPr id="176132" name="Line 4"/>
          <p:cNvSpPr>
            <a:spLocks noChangeShapeType="1"/>
          </p:cNvSpPr>
          <p:nvPr/>
        </p:nvSpPr>
        <p:spPr bwMode="auto">
          <a:xfrm>
            <a:off x="4977546" y="5140050"/>
            <a:ext cx="304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133" name="Line 5"/>
          <p:cNvSpPr>
            <a:spLocks noChangeShapeType="1"/>
          </p:cNvSpPr>
          <p:nvPr/>
        </p:nvSpPr>
        <p:spPr bwMode="auto">
          <a:xfrm>
            <a:off x="5999142" y="5140050"/>
            <a:ext cx="304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367933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214" y="338587"/>
            <a:ext cx="8173708" cy="604943"/>
          </a:xfrm>
          <a:solidFill>
            <a:srgbClr val="F7E8A7">
              <a:alpha val="78000"/>
            </a:srgbClr>
          </a:solidFill>
        </p:spPr>
        <p:txBody>
          <a:bodyPr>
            <a:normAutofit/>
          </a:bodyPr>
          <a:lstStyle/>
          <a:p>
            <a:pPr marL="0" indent="0">
              <a:buNone/>
            </a:pPr>
            <a:r>
              <a:rPr lang="en-US" sz="2800" dirty="0"/>
              <a:t>How does this paramecium show the functions of life?</a:t>
            </a:r>
          </a:p>
        </p:txBody>
      </p:sp>
      <p:pic>
        <p:nvPicPr>
          <p:cNvPr id="6" name="Picture 5"/>
          <p:cNvPicPr>
            <a:picLocks noChangeAspect="1"/>
          </p:cNvPicPr>
          <p:nvPr/>
        </p:nvPicPr>
        <p:blipFill>
          <a:blip r:embed="rId2"/>
          <a:stretch>
            <a:fillRect/>
          </a:stretch>
        </p:blipFill>
        <p:spPr>
          <a:xfrm>
            <a:off x="1235075" y="1833320"/>
            <a:ext cx="6273800" cy="2819400"/>
          </a:xfrm>
          <a:prstGeom prst="rect">
            <a:avLst/>
          </a:prstGeom>
        </p:spPr>
      </p:pic>
      <p:sp>
        <p:nvSpPr>
          <p:cNvPr id="7" name="Rectangle 6"/>
          <p:cNvSpPr/>
          <p:nvPr/>
        </p:nvSpPr>
        <p:spPr>
          <a:xfrm>
            <a:off x="1235075" y="4838700"/>
            <a:ext cx="6273800" cy="307777"/>
          </a:xfrm>
          <a:prstGeom prst="rect">
            <a:avLst/>
          </a:prstGeom>
          <a:solidFill>
            <a:srgbClr val="B9CDE5"/>
          </a:solidFill>
        </p:spPr>
        <p:txBody>
          <a:bodyPr wrap="square">
            <a:spAutoFit/>
          </a:bodyPr>
          <a:lstStyle/>
          <a:p>
            <a:r>
              <a:rPr lang="en-US" altLang="ja-JP" sz="1400" dirty="0"/>
              <a:t>S</a:t>
            </a:r>
            <a:r>
              <a:rPr lang="de-DE" altLang="ja-JP" sz="1400" dirty="0" err="1"/>
              <a:t>ource</a:t>
            </a:r>
            <a:r>
              <a:rPr lang="de-DE" altLang="ja-JP" sz="1400" dirty="0"/>
              <a:t>: </a:t>
            </a:r>
            <a:r>
              <a:rPr lang="en-US" altLang="ja-JP" sz="1400" dirty="0"/>
              <a:t>http://</a:t>
            </a:r>
            <a:r>
              <a:rPr lang="en-US" altLang="ja-JP" sz="1400" dirty="0" err="1"/>
              <a:t>umanitoba.ca</a:t>
            </a:r>
            <a:r>
              <a:rPr lang="en-US" altLang="ja-JP" sz="1400" dirty="0"/>
              <a:t>/Biology/BIOL1030/Lab1/biolab1_3.html#Ciliophora</a:t>
            </a:r>
            <a:endParaRPr lang="ja-JP" altLang="en-US" sz="1400" dirty="0"/>
          </a:p>
        </p:txBody>
      </p:sp>
    </p:spTree>
    <p:extLst>
      <p:ext uri="{BB962C8B-B14F-4D97-AF65-F5344CB8AC3E}">
        <p14:creationId xmlns:p14="http://schemas.microsoft.com/office/powerpoint/2010/main" val="420960432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762"/>
            <a:ext cx="9144000" cy="761719"/>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U.2 The first cells must have arisen from non-living material.</a:t>
            </a:r>
          </a:p>
        </p:txBody>
      </p:sp>
      <p:sp>
        <p:nvSpPr>
          <p:cNvPr id="7" name="Rectangle 6"/>
          <p:cNvSpPr/>
          <p:nvPr/>
        </p:nvSpPr>
        <p:spPr>
          <a:xfrm>
            <a:off x="19086" y="792795"/>
            <a:ext cx="4327163" cy="6001643"/>
          </a:xfrm>
          <a:prstGeom prst="rect">
            <a:avLst/>
          </a:prstGeom>
          <a:solidFill>
            <a:srgbClr val="F7E8A7"/>
          </a:solidFill>
        </p:spPr>
        <p:txBody>
          <a:bodyPr wrap="square">
            <a:spAutoFit/>
          </a:bodyPr>
          <a:lstStyle/>
          <a:p>
            <a:r>
              <a:rPr lang="en-US" sz="2400" b="1" dirty="0"/>
              <a:t>4. </a:t>
            </a:r>
            <a:r>
              <a:rPr lang="en-US" sz="2400" b="1" u="sng" dirty="0"/>
              <a:t>Compartmentalization</a:t>
            </a:r>
            <a:r>
              <a:rPr lang="en-US" sz="2400" b="1" dirty="0"/>
              <a:t> </a:t>
            </a:r>
          </a:p>
          <a:p>
            <a:r>
              <a:rPr lang="en-US" sz="2400" b="1" dirty="0"/>
              <a:t>The formation of membranes to package the organic molecules. </a:t>
            </a:r>
            <a:r>
              <a:rPr lang="en-US" sz="2400" dirty="0"/>
              <a:t>Experiments have shown that phospholipids natural assemble into bilayers, if conditions are correct.</a:t>
            </a:r>
          </a:p>
          <a:p>
            <a:r>
              <a:rPr lang="en-US" sz="2400" dirty="0"/>
              <a:t>Formation of the bilayer creates an isolated internal environment.</a:t>
            </a:r>
          </a:p>
          <a:p>
            <a:r>
              <a:rPr lang="en-US" sz="2400" dirty="0"/>
              <a:t>The formation of an internal environment means that optimal conditions, e.g. for replication or catalysis can be maintained</a:t>
            </a:r>
            <a:r>
              <a:rPr lang="en-US" sz="2000" dirty="0"/>
              <a:t>.</a:t>
            </a:r>
          </a:p>
          <a:p>
            <a:r>
              <a:rPr lang="en-US" sz="2400" b="1" u="sng" dirty="0"/>
              <a:t>Two ideas</a:t>
            </a:r>
          </a:p>
          <a:p>
            <a:pPr marL="457200" indent="-457200">
              <a:buAutoNum type="alphaUcPeriod"/>
            </a:pPr>
            <a:r>
              <a:rPr lang="en-US" sz="2400" b="1" dirty="0"/>
              <a:t>Microsphere</a:t>
            </a:r>
          </a:p>
          <a:p>
            <a:pPr marL="457200" indent="-457200">
              <a:buAutoNum type="alphaUcPeriod"/>
            </a:pPr>
            <a:r>
              <a:rPr lang="en-US" sz="2400" b="1" dirty="0"/>
              <a:t>Ocean froth</a:t>
            </a:r>
          </a:p>
        </p:txBody>
      </p:sp>
      <p:pic>
        <p:nvPicPr>
          <p:cNvPr id="2" name="Picture 1"/>
          <p:cNvPicPr>
            <a:picLocks noChangeAspect="1"/>
          </p:cNvPicPr>
          <p:nvPr/>
        </p:nvPicPr>
        <p:blipFill>
          <a:blip r:embed="rId3"/>
          <a:stretch>
            <a:fillRect/>
          </a:stretch>
        </p:blipFill>
        <p:spPr>
          <a:xfrm>
            <a:off x="4358124" y="1789004"/>
            <a:ext cx="4754880" cy="3366457"/>
          </a:xfrm>
          <a:prstGeom prst="rect">
            <a:avLst/>
          </a:prstGeom>
        </p:spPr>
      </p:pic>
      <p:sp>
        <p:nvSpPr>
          <p:cNvPr id="6" name="Rectangle 5"/>
          <p:cNvSpPr/>
          <p:nvPr/>
        </p:nvSpPr>
        <p:spPr>
          <a:xfrm>
            <a:off x="5346915" y="5234941"/>
            <a:ext cx="3426408" cy="553998"/>
          </a:xfrm>
          <a:prstGeom prst="rect">
            <a:avLst/>
          </a:prstGeom>
        </p:spPr>
        <p:txBody>
          <a:bodyPr wrap="square">
            <a:spAutoFit/>
          </a:bodyPr>
          <a:lstStyle/>
          <a:p>
            <a:pPr algn="r"/>
            <a:r>
              <a:rPr lang="en-US" sz="1000" b="1" dirty="0"/>
              <a:t>http://</a:t>
            </a:r>
            <a:r>
              <a:rPr lang="en-US" sz="1000" b="1" dirty="0" err="1"/>
              <a:t>upload.wikimedia.org</a:t>
            </a:r>
            <a:r>
              <a:rPr lang="en-US" sz="1000" b="1" dirty="0"/>
              <a:t>/</a:t>
            </a:r>
            <a:r>
              <a:rPr lang="en-US" sz="1000" b="1" dirty="0" err="1"/>
              <a:t>wikipedia</a:t>
            </a:r>
            <a:r>
              <a:rPr lang="en-US" sz="1000" b="1" dirty="0"/>
              <a:t>/commons/thumb/0/01/</a:t>
            </a:r>
            <a:r>
              <a:rPr lang="en-US" sz="1000" b="1" dirty="0" err="1"/>
              <a:t>Liposome_scheme-en.svg</a:t>
            </a:r>
            <a:r>
              <a:rPr lang="en-US" sz="1000" b="1" dirty="0"/>
              <a:t>/220px-Liposome_scheme-en.svg.png</a:t>
            </a:r>
          </a:p>
        </p:txBody>
      </p:sp>
    </p:spTree>
    <p:extLst>
      <p:ext uri="{BB962C8B-B14F-4D97-AF65-F5344CB8AC3E}">
        <p14:creationId xmlns:p14="http://schemas.microsoft.com/office/powerpoint/2010/main" val="35128905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2805193"/>
            <a:ext cx="4987315" cy="3298221"/>
            <a:chOff x="3894667" y="1093801"/>
            <a:chExt cx="4263086" cy="3114310"/>
          </a:xfrm>
        </p:grpSpPr>
        <p:pic>
          <p:nvPicPr>
            <p:cNvPr id="10" name="Picture 9" descr="Screen Shot 2014-08-18 at 22.19.32.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667" y="1093801"/>
              <a:ext cx="4263086" cy="3114310"/>
            </a:xfrm>
            <a:prstGeom prst="rect">
              <a:avLst/>
            </a:prstGeom>
          </p:spPr>
        </p:pic>
        <p:sp>
          <p:nvSpPr>
            <p:cNvPr id="5" name="Rectangle 4"/>
            <p:cNvSpPr/>
            <p:nvPr/>
          </p:nvSpPr>
          <p:spPr>
            <a:xfrm>
              <a:off x="6395569" y="3961890"/>
              <a:ext cx="1762184" cy="246221"/>
            </a:xfrm>
            <a:prstGeom prst="rect">
              <a:avLst/>
            </a:prstGeom>
          </p:spPr>
          <p:txBody>
            <a:bodyPr wrap="none">
              <a:spAutoFit/>
            </a:bodyPr>
            <a:lstStyle/>
            <a:p>
              <a:r>
                <a:rPr lang="en-US" sz="1000" dirty="0">
                  <a:hlinkClick r:id="rId3"/>
                </a:rPr>
                <a:t>http://</a:t>
              </a:r>
              <a:r>
                <a:rPr lang="en-US" sz="1000" dirty="0" err="1">
                  <a:hlinkClick r:id="rId3"/>
                </a:rPr>
                <a:t>youtu.be</a:t>
              </a:r>
              <a:r>
                <a:rPr lang="en-US" sz="1000" dirty="0">
                  <a:hlinkClick r:id="rId3"/>
                </a:rPr>
                <a:t>/q71DWYJD-dI</a:t>
              </a:r>
              <a:endParaRPr lang="en-US" sz="1000" dirty="0"/>
            </a:p>
          </p:txBody>
        </p:sp>
      </p:grpSp>
      <p:sp>
        <p:nvSpPr>
          <p:cNvPr id="4" name="Title 1"/>
          <p:cNvSpPr txBox="1">
            <a:spLocks/>
          </p:cNvSpPr>
          <p:nvPr/>
        </p:nvSpPr>
        <p:spPr>
          <a:xfrm>
            <a:off x="0" y="4762"/>
            <a:ext cx="9144000" cy="891890"/>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400" dirty="0"/>
              <a:t>1.5 U.3 The origin of eukaryotic cells can be explained by the </a:t>
            </a:r>
            <a:r>
              <a:rPr lang="en-US" sz="2400" dirty="0" err="1"/>
              <a:t>endosymbiotic</a:t>
            </a:r>
            <a:r>
              <a:rPr lang="en-US" sz="2400" dirty="0"/>
              <a:t> theory.    (page 13)</a:t>
            </a:r>
          </a:p>
        </p:txBody>
      </p:sp>
      <p:sp>
        <p:nvSpPr>
          <p:cNvPr id="7" name="Rectangle 6"/>
          <p:cNvSpPr/>
          <p:nvPr/>
        </p:nvSpPr>
        <p:spPr>
          <a:xfrm>
            <a:off x="181636" y="1032116"/>
            <a:ext cx="8505164" cy="1015663"/>
          </a:xfrm>
          <a:prstGeom prst="rect">
            <a:avLst/>
          </a:prstGeom>
          <a:ln>
            <a:solidFill>
              <a:schemeClr val="tx1"/>
            </a:solidFill>
          </a:ln>
        </p:spPr>
        <p:txBody>
          <a:bodyPr wrap="square">
            <a:spAutoFit/>
          </a:bodyPr>
          <a:lstStyle/>
          <a:p>
            <a:r>
              <a:rPr lang="en-US" sz="2000" dirty="0" err="1"/>
              <a:t>Endosymbiotic</a:t>
            </a:r>
            <a:r>
              <a:rPr lang="en-US" sz="2000" dirty="0"/>
              <a:t> theory explains the existence of several organelles of eukaryotes. The theory states that the organelles (e.g. mitochondria and chloroplasts) originated as symbioses between separate single-celled organisms, </a:t>
            </a:r>
          </a:p>
        </p:txBody>
      </p:sp>
      <p:grpSp>
        <p:nvGrpSpPr>
          <p:cNvPr id="12" name="Group 11"/>
          <p:cNvGrpSpPr/>
          <p:nvPr/>
        </p:nvGrpSpPr>
        <p:grpSpPr>
          <a:xfrm>
            <a:off x="2761281" y="2517396"/>
            <a:ext cx="6217920" cy="4290283"/>
            <a:chOff x="2767264" y="2571719"/>
            <a:chExt cx="6417733" cy="4290283"/>
          </a:xfrm>
        </p:grpSpPr>
        <p:pic>
          <p:nvPicPr>
            <p:cNvPr id="9" name="Picture 2" descr="Machine generated alternative text: . rI 1JF.ryUL. lUWIFIdI riIrnurdII ybLrI1, dIU Lfl F1UUpIdI1II&#10;reUculum, and the nuclear envelope may have evolved from&#10;Infoldings of the p’asma m.mbcan. in an ancestral prokaryotic cell.&#10;Cnpyr5 .. I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801" y="2571719"/>
              <a:ext cx="4054196" cy="40440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67264" y="6615781"/>
              <a:ext cx="6417733" cy="246221"/>
            </a:xfrm>
            <a:prstGeom prst="rect">
              <a:avLst/>
            </a:prstGeom>
          </p:spPr>
          <p:txBody>
            <a:bodyPr wrap="square">
              <a:spAutoFit/>
            </a:bodyPr>
            <a:lstStyle/>
            <a:p>
              <a:pPr algn="r"/>
              <a:r>
                <a:rPr lang="en-US" sz="1000" dirty="0">
                  <a:hlinkClick r:id="rId5"/>
                </a:rPr>
                <a:t>http://</a:t>
              </a:r>
              <a:r>
                <a:rPr lang="en-US" sz="1000" dirty="0" err="1">
                  <a:hlinkClick r:id="rId5"/>
                </a:rPr>
                <a:t>highered.mcgraw-hill.com</a:t>
              </a:r>
              <a:r>
                <a:rPr lang="en-US" sz="1000" dirty="0">
                  <a:hlinkClick r:id="rId5"/>
                </a:rPr>
                <a:t>/sites/9834092339/student_view0/chapter26/animation_-_</a:t>
              </a:r>
              <a:r>
                <a:rPr lang="en-US" sz="1000" dirty="0" err="1">
                  <a:hlinkClick r:id="rId5"/>
                </a:rPr>
                <a:t>endosymbiosis.html</a:t>
              </a:r>
              <a:endParaRPr lang="en-US" sz="1000" dirty="0"/>
            </a:p>
          </p:txBody>
        </p:sp>
      </p:grpSp>
    </p:spTree>
    <p:extLst>
      <p:ext uri="{BB962C8B-B14F-4D97-AF65-F5344CB8AC3E}">
        <p14:creationId xmlns:p14="http://schemas.microsoft.com/office/powerpoint/2010/main" val="20155375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0"/>
            <a:ext cx="9143999" cy="1029077"/>
          </a:xfrm>
        </p:spPr>
        <p:txBody>
          <a:bodyPr>
            <a:normAutofit fontScale="90000"/>
          </a:bodyPr>
          <a:lstStyle/>
          <a:p>
            <a:r>
              <a:rPr lang="en-US" altLang="en-US" b="1" u="sng" dirty="0">
                <a:latin typeface="Tahoma" pitchFamily="34" charset="0"/>
                <a:cs typeface="Tahoma" pitchFamily="34" charset="0"/>
              </a:rPr>
              <a:t/>
            </a:r>
            <a:br>
              <a:rPr lang="en-US" altLang="en-US" b="1" u="sng" dirty="0">
                <a:latin typeface="Tahoma" pitchFamily="34" charset="0"/>
                <a:cs typeface="Tahoma" pitchFamily="34" charset="0"/>
              </a:rPr>
            </a:br>
            <a:r>
              <a:rPr lang="en-US" altLang="en-US" b="1" u="sng" dirty="0">
                <a:latin typeface="+mn-lt"/>
                <a:cs typeface="Tahoma" pitchFamily="34" charset="0"/>
              </a:rPr>
              <a:t>First Eukaryotes</a:t>
            </a:r>
            <a:r>
              <a:rPr lang="en-US" altLang="en-US" b="1" dirty="0">
                <a:latin typeface="+mn-lt"/>
                <a:cs typeface="Tahoma" pitchFamily="34" charset="0"/>
              </a:rPr>
              <a:t> (</a:t>
            </a:r>
            <a:r>
              <a:rPr lang="en-US" altLang="en-US" b="1" dirty="0">
                <a:latin typeface="+mn-lt"/>
              </a:rPr>
              <a:t>about 2 billion years ago)</a:t>
            </a:r>
            <a:br>
              <a:rPr lang="en-US" altLang="en-US" b="1" dirty="0">
                <a:latin typeface="+mn-lt"/>
              </a:rPr>
            </a:br>
            <a:endParaRPr lang="en-US" altLang="en-US" b="1" u="sng" dirty="0">
              <a:latin typeface="+mn-lt"/>
              <a:cs typeface="Tahoma" pitchFamily="34" charset="0"/>
            </a:endParaRPr>
          </a:p>
        </p:txBody>
      </p:sp>
      <p:pic>
        <p:nvPicPr>
          <p:cNvPr id="215043" name="Picture 3" descr="04_13"/>
          <p:cNvPicPr>
            <a:picLocks noChangeAspect="1" noChangeArrowheads="1"/>
          </p:cNvPicPr>
          <p:nvPr/>
        </p:nvPicPr>
        <p:blipFill>
          <a:blip r:embed="rId7">
            <a:extLst>
              <a:ext uri="{28A0092B-C50C-407E-A947-70E740481C1C}">
                <a14:useLocalDpi xmlns:a14="http://schemas.microsoft.com/office/drawing/2010/main" val="0"/>
              </a:ext>
            </a:extLst>
          </a:blip>
          <a:srcRect l="5624" t="16499" r="1125" b="36000"/>
          <a:stretch>
            <a:fillRect/>
          </a:stretch>
        </p:blipFill>
        <p:spPr bwMode="auto">
          <a:xfrm>
            <a:off x="762000" y="2819400"/>
            <a:ext cx="7843838"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Rectangle 4"/>
          <p:cNvSpPr>
            <a:spLocks noGrp="1" noChangeArrowheads="1"/>
          </p:cNvSpPr>
          <p:nvPr>
            <p:ph type="body" idx="1"/>
          </p:nvPr>
        </p:nvSpPr>
        <p:spPr>
          <a:xfrm>
            <a:off x="0" y="1029077"/>
            <a:ext cx="9144000" cy="1783973"/>
          </a:xfrm>
          <a:solidFill>
            <a:srgbClr val="F7E8A7">
              <a:alpha val="78000"/>
            </a:srgbClr>
          </a:solidFill>
        </p:spPr>
        <p:txBody>
          <a:bodyPr>
            <a:normAutofit/>
          </a:bodyPr>
          <a:lstStyle/>
          <a:p>
            <a:pPr>
              <a:lnSpc>
                <a:spcPct val="90000"/>
              </a:lnSpc>
            </a:pPr>
            <a:r>
              <a:rPr lang="en-US" altLang="en-US" dirty="0">
                <a:cs typeface="Tahoma" pitchFamily="34" charset="0"/>
              </a:rPr>
              <a:t>Development of internal membranes</a:t>
            </a:r>
            <a:endParaRPr lang="en-US" altLang="en-US" sz="2800" dirty="0">
              <a:cs typeface="Tahoma" pitchFamily="34" charset="0"/>
            </a:endParaRPr>
          </a:p>
          <a:p>
            <a:pPr lvl="1">
              <a:lnSpc>
                <a:spcPct val="90000"/>
              </a:lnSpc>
            </a:pPr>
            <a:r>
              <a:rPr lang="en-US" altLang="en-US" sz="2400" dirty="0">
                <a:cs typeface="Tahoma" pitchFamily="34" charset="0"/>
              </a:rPr>
              <a:t>create internal micro-environments</a:t>
            </a:r>
          </a:p>
          <a:p>
            <a:pPr lvl="1">
              <a:lnSpc>
                <a:spcPct val="90000"/>
              </a:lnSpc>
            </a:pPr>
            <a:r>
              <a:rPr lang="en-US" altLang="en-US" sz="2400" u="sng" dirty="0">
                <a:cs typeface="Tahoma" pitchFamily="34" charset="0"/>
              </a:rPr>
              <a:t>advantage</a:t>
            </a:r>
            <a:r>
              <a:rPr lang="en-US" altLang="en-US" sz="2400" dirty="0">
                <a:cs typeface="Tahoma" pitchFamily="34" charset="0"/>
              </a:rPr>
              <a:t>: specialization = increase efficiency</a:t>
            </a:r>
          </a:p>
          <a:p>
            <a:pPr lvl="2">
              <a:lnSpc>
                <a:spcPct val="90000"/>
              </a:lnSpc>
            </a:pPr>
            <a:r>
              <a:rPr lang="en-US" altLang="en-US" dirty="0">
                <a:cs typeface="Tahoma" pitchFamily="34" charset="0"/>
              </a:rPr>
              <a:t>natural selection</a:t>
            </a:r>
            <a:r>
              <a:rPr lang="en-US" altLang="en-US" i="1" dirty="0">
                <a:cs typeface="Tahoma" pitchFamily="34" charset="0"/>
              </a:rPr>
              <a:t>!</a:t>
            </a:r>
            <a:endParaRPr lang="en-US" altLang="en-US" dirty="0">
              <a:cs typeface="Tahoma" pitchFamily="34" charset="0"/>
            </a:endParaRPr>
          </a:p>
        </p:txBody>
      </p:sp>
      <p:sp>
        <p:nvSpPr>
          <p:cNvPr id="215045" name="Rectangle 5"/>
          <p:cNvSpPr>
            <a:spLocks noChangeArrowheads="1"/>
          </p:cNvSpPr>
          <p:nvPr/>
        </p:nvSpPr>
        <p:spPr bwMode="auto">
          <a:xfrm>
            <a:off x="109538" y="3200400"/>
            <a:ext cx="20081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a:solidFill>
                  <a:srgbClr val="000000"/>
                </a:solidFill>
                <a:latin typeface="Arial" pitchFamily="34" charset="0"/>
              </a:rPr>
              <a:t>infolding of the</a:t>
            </a:r>
            <a:br>
              <a:rPr lang="en-US" altLang="en-US" sz="1800" b="1">
                <a:solidFill>
                  <a:srgbClr val="000000"/>
                </a:solidFill>
                <a:latin typeface="Arial" pitchFamily="34" charset="0"/>
              </a:rPr>
            </a:br>
            <a:r>
              <a:rPr lang="en-US" altLang="en-US" sz="1800" b="1">
                <a:solidFill>
                  <a:srgbClr val="000000"/>
                </a:solidFill>
                <a:latin typeface="Arial" pitchFamily="34" charset="0"/>
              </a:rPr>
              <a:t>plasma membrane</a:t>
            </a:r>
          </a:p>
        </p:txBody>
      </p:sp>
      <p:sp>
        <p:nvSpPr>
          <p:cNvPr id="215046" name="Rectangle 6"/>
          <p:cNvSpPr>
            <a:spLocks noChangeArrowheads="1"/>
          </p:cNvSpPr>
          <p:nvPr/>
        </p:nvSpPr>
        <p:spPr bwMode="auto">
          <a:xfrm>
            <a:off x="441325" y="4911725"/>
            <a:ext cx="4953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a:solidFill>
                  <a:srgbClr val="000000"/>
                </a:solidFill>
                <a:latin typeface="Arial" pitchFamily="34" charset="0"/>
              </a:rPr>
              <a:t>DNA</a:t>
            </a:r>
            <a:endParaRPr lang="en-US" altLang="en-US" sz="1800" b="1">
              <a:latin typeface="Arial" pitchFamily="34" charset="0"/>
            </a:endParaRPr>
          </a:p>
        </p:txBody>
      </p:sp>
      <p:sp>
        <p:nvSpPr>
          <p:cNvPr id="215047" name="Rectangle 7"/>
          <p:cNvSpPr>
            <a:spLocks noChangeArrowheads="1"/>
          </p:cNvSpPr>
          <p:nvPr/>
        </p:nvSpPr>
        <p:spPr bwMode="auto">
          <a:xfrm>
            <a:off x="2401888" y="5360988"/>
            <a:ext cx="8763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a:solidFill>
                  <a:srgbClr val="000000"/>
                </a:solidFill>
                <a:latin typeface="Arial" pitchFamily="34" charset="0"/>
              </a:rPr>
              <a:t>cell wall</a:t>
            </a:r>
            <a:endParaRPr lang="en-US" altLang="en-US" sz="1800" b="1">
              <a:latin typeface="Arial" pitchFamily="34" charset="0"/>
            </a:endParaRPr>
          </a:p>
        </p:txBody>
      </p:sp>
      <p:sp>
        <p:nvSpPr>
          <p:cNvPr id="215048" name="Rectangle 8"/>
          <p:cNvSpPr>
            <a:spLocks noChangeArrowheads="1"/>
          </p:cNvSpPr>
          <p:nvPr/>
        </p:nvSpPr>
        <p:spPr bwMode="auto">
          <a:xfrm>
            <a:off x="2663825" y="3108325"/>
            <a:ext cx="1219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a:solidFill>
                  <a:srgbClr val="000000"/>
                </a:solidFill>
                <a:latin typeface="Arial" pitchFamily="34" charset="0"/>
              </a:rPr>
              <a:t>plasma</a:t>
            </a:r>
          </a:p>
          <a:p>
            <a:pPr>
              <a:lnSpc>
                <a:spcPct val="85000"/>
              </a:lnSpc>
            </a:pPr>
            <a:r>
              <a:rPr lang="en-US" altLang="en-US" sz="1800" b="1">
                <a:solidFill>
                  <a:srgbClr val="000000"/>
                </a:solidFill>
                <a:latin typeface="Arial" pitchFamily="34" charset="0"/>
              </a:rPr>
              <a:t>membrane </a:t>
            </a:r>
          </a:p>
        </p:txBody>
      </p:sp>
      <p:sp>
        <p:nvSpPr>
          <p:cNvPr id="215049" name="Rectangle 9"/>
          <p:cNvSpPr>
            <a:spLocks noChangeArrowheads="1"/>
          </p:cNvSpPr>
          <p:nvPr/>
        </p:nvSpPr>
        <p:spPr bwMode="auto">
          <a:xfrm>
            <a:off x="771525" y="5749925"/>
            <a:ext cx="1581150" cy="60960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p>
            <a:pPr algn="ctr">
              <a:lnSpc>
                <a:spcPct val="85000"/>
              </a:lnSpc>
            </a:pPr>
            <a:r>
              <a:rPr lang="en-US" altLang="en-US" sz="2000" b="1">
                <a:solidFill>
                  <a:srgbClr val="CC0000"/>
                </a:solidFill>
                <a:latin typeface="Arial" pitchFamily="34" charset="0"/>
              </a:rPr>
              <a:t>Prokaryotic</a:t>
            </a:r>
          </a:p>
          <a:p>
            <a:pPr algn="ctr">
              <a:lnSpc>
                <a:spcPct val="85000"/>
              </a:lnSpc>
            </a:pPr>
            <a:r>
              <a:rPr lang="en-US" altLang="en-US" sz="2000" b="1">
                <a:solidFill>
                  <a:srgbClr val="CC0000"/>
                </a:solidFill>
                <a:latin typeface="Arial" pitchFamily="34" charset="0"/>
              </a:rPr>
              <a:t>cell</a:t>
            </a:r>
          </a:p>
        </p:txBody>
      </p:sp>
      <p:sp>
        <p:nvSpPr>
          <p:cNvPr id="215050" name="Rectangle 10"/>
          <p:cNvSpPr>
            <a:spLocks noChangeArrowheads="1"/>
          </p:cNvSpPr>
          <p:nvPr/>
        </p:nvSpPr>
        <p:spPr bwMode="auto">
          <a:xfrm>
            <a:off x="3571875" y="5749925"/>
            <a:ext cx="1654175" cy="10255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bIns="0">
            <a:spAutoFit/>
          </a:bodyPr>
          <a:lstStyle/>
          <a:p>
            <a:pPr algn="ctr">
              <a:lnSpc>
                <a:spcPct val="85000"/>
              </a:lnSpc>
            </a:pPr>
            <a:r>
              <a:rPr lang="en-US" altLang="en-US" sz="1800" b="1">
                <a:solidFill>
                  <a:srgbClr val="CC0000"/>
                </a:solidFill>
                <a:latin typeface="Arial" pitchFamily="34" charset="0"/>
              </a:rPr>
              <a:t>Prokaryotic ancestor of eukaryotic cells</a:t>
            </a:r>
          </a:p>
        </p:txBody>
      </p:sp>
      <p:sp>
        <p:nvSpPr>
          <p:cNvPr id="215051" name="Rectangle 11"/>
          <p:cNvSpPr>
            <a:spLocks noChangeArrowheads="1"/>
          </p:cNvSpPr>
          <p:nvPr/>
        </p:nvSpPr>
        <p:spPr bwMode="auto">
          <a:xfrm>
            <a:off x="6831013" y="5749925"/>
            <a:ext cx="1482725" cy="60960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p>
            <a:pPr algn="ctr">
              <a:lnSpc>
                <a:spcPct val="85000"/>
              </a:lnSpc>
            </a:pPr>
            <a:r>
              <a:rPr lang="en-US" altLang="en-US" sz="2000" b="1">
                <a:solidFill>
                  <a:srgbClr val="CC0000"/>
                </a:solidFill>
                <a:latin typeface="Arial" pitchFamily="34" charset="0"/>
              </a:rPr>
              <a:t>Eukaryotic</a:t>
            </a:r>
          </a:p>
          <a:p>
            <a:pPr algn="ctr">
              <a:lnSpc>
                <a:spcPct val="85000"/>
              </a:lnSpc>
            </a:pPr>
            <a:r>
              <a:rPr lang="en-US" altLang="en-US" sz="2000" b="1">
                <a:solidFill>
                  <a:srgbClr val="CC0000"/>
                </a:solidFill>
                <a:latin typeface="Arial" pitchFamily="34" charset="0"/>
              </a:rPr>
              <a:t>cell</a:t>
            </a:r>
          </a:p>
        </p:txBody>
      </p:sp>
      <p:sp>
        <p:nvSpPr>
          <p:cNvPr id="215052" name="Line 12"/>
          <p:cNvSpPr>
            <a:spLocks noChangeShapeType="1"/>
          </p:cNvSpPr>
          <p:nvPr/>
        </p:nvSpPr>
        <p:spPr bwMode="auto">
          <a:xfrm flipV="1">
            <a:off x="954088" y="4714875"/>
            <a:ext cx="820737" cy="268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53" name="Line 13"/>
          <p:cNvSpPr>
            <a:spLocks noChangeShapeType="1"/>
          </p:cNvSpPr>
          <p:nvPr/>
        </p:nvSpPr>
        <p:spPr bwMode="auto">
          <a:xfrm>
            <a:off x="2155825" y="5045075"/>
            <a:ext cx="277813" cy="2778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54" name="Freeform 14"/>
          <p:cNvSpPr>
            <a:spLocks/>
          </p:cNvSpPr>
          <p:nvPr/>
        </p:nvSpPr>
        <p:spPr bwMode="auto">
          <a:xfrm>
            <a:off x="1393825" y="3698875"/>
            <a:ext cx="584200" cy="520700"/>
          </a:xfrm>
          <a:custGeom>
            <a:avLst/>
            <a:gdLst>
              <a:gd name="T0" fmla="*/ 216 w 368"/>
              <a:gd name="T1" fmla="*/ 328 h 328"/>
              <a:gd name="T2" fmla="*/ 0 w 368"/>
              <a:gd name="T3" fmla="*/ 0 h 328"/>
              <a:gd name="T4" fmla="*/ 368 w 368"/>
              <a:gd name="T5" fmla="*/ 208 h 328"/>
            </a:gdLst>
            <a:ahLst/>
            <a:cxnLst>
              <a:cxn ang="0">
                <a:pos x="T0" y="T1"/>
              </a:cxn>
              <a:cxn ang="0">
                <a:pos x="T2" y="T3"/>
              </a:cxn>
              <a:cxn ang="0">
                <a:pos x="T4" y="T5"/>
              </a:cxn>
            </a:cxnLst>
            <a:rect l="0" t="0" r="r" b="b"/>
            <a:pathLst>
              <a:path w="368" h="328">
                <a:moveTo>
                  <a:pt x="216" y="328"/>
                </a:moveTo>
                <a:lnTo>
                  <a:pt x="0" y="0"/>
                </a:lnTo>
                <a:lnTo>
                  <a:pt x="368" y="20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055" name="Rectangle 15"/>
          <p:cNvSpPr>
            <a:spLocks noChangeArrowheads="1"/>
          </p:cNvSpPr>
          <p:nvPr/>
        </p:nvSpPr>
        <p:spPr bwMode="auto">
          <a:xfrm>
            <a:off x="5373688" y="2928938"/>
            <a:ext cx="1562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u="sng">
                <a:solidFill>
                  <a:srgbClr val="008000"/>
                </a:solidFill>
                <a:latin typeface="Arial" pitchFamily="34" charset="0"/>
              </a:rPr>
              <a:t>endoplasmic</a:t>
            </a:r>
            <a:br>
              <a:rPr lang="en-US" altLang="en-US" sz="1800" b="1" u="sng">
                <a:solidFill>
                  <a:srgbClr val="008000"/>
                </a:solidFill>
                <a:latin typeface="Arial" pitchFamily="34" charset="0"/>
              </a:rPr>
            </a:br>
            <a:r>
              <a:rPr lang="en-US" altLang="en-US" sz="1800" b="1" u="sng">
                <a:solidFill>
                  <a:srgbClr val="008000"/>
                </a:solidFill>
                <a:latin typeface="Arial" pitchFamily="34" charset="0"/>
              </a:rPr>
              <a:t>reticulum (ER)</a:t>
            </a:r>
            <a:endParaRPr lang="en-US" altLang="en-US" sz="1800" b="1">
              <a:solidFill>
                <a:srgbClr val="000000"/>
              </a:solidFill>
              <a:latin typeface="Arial" pitchFamily="34" charset="0"/>
            </a:endParaRPr>
          </a:p>
        </p:txBody>
      </p:sp>
      <p:sp>
        <p:nvSpPr>
          <p:cNvPr id="215056" name="Rectangle 16"/>
          <p:cNvSpPr>
            <a:spLocks noChangeArrowheads="1"/>
          </p:cNvSpPr>
          <p:nvPr/>
        </p:nvSpPr>
        <p:spPr bwMode="auto">
          <a:xfrm>
            <a:off x="7199313" y="2813050"/>
            <a:ext cx="194468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5000"/>
              </a:lnSpc>
            </a:pPr>
            <a:r>
              <a:rPr lang="en-US" altLang="en-US" sz="1800" b="1">
                <a:solidFill>
                  <a:srgbClr val="000000"/>
                </a:solidFill>
                <a:latin typeface="Arial" pitchFamily="34" charset="0"/>
              </a:rPr>
              <a:t>nuclear envelope</a:t>
            </a:r>
          </a:p>
        </p:txBody>
      </p:sp>
      <p:sp>
        <p:nvSpPr>
          <p:cNvPr id="215057" name="Line 17"/>
          <p:cNvSpPr>
            <a:spLocks noChangeShapeType="1"/>
          </p:cNvSpPr>
          <p:nvPr/>
        </p:nvSpPr>
        <p:spPr bwMode="auto">
          <a:xfrm>
            <a:off x="6169025" y="3395663"/>
            <a:ext cx="506413" cy="685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58" name="Line 18"/>
          <p:cNvSpPr>
            <a:spLocks noChangeShapeType="1"/>
          </p:cNvSpPr>
          <p:nvPr/>
        </p:nvSpPr>
        <p:spPr bwMode="auto">
          <a:xfrm flipH="1">
            <a:off x="7404100" y="3771900"/>
            <a:ext cx="965200" cy="6794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59" name="Line 19"/>
          <p:cNvSpPr>
            <a:spLocks noChangeShapeType="1"/>
          </p:cNvSpPr>
          <p:nvPr/>
        </p:nvSpPr>
        <p:spPr bwMode="auto">
          <a:xfrm flipH="1">
            <a:off x="7477125" y="3089275"/>
            <a:ext cx="330200" cy="11049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60" name="Rectangle 20"/>
          <p:cNvSpPr>
            <a:spLocks noChangeArrowheads="1"/>
          </p:cNvSpPr>
          <p:nvPr/>
        </p:nvSpPr>
        <p:spPr bwMode="auto">
          <a:xfrm>
            <a:off x="8124825" y="3517900"/>
            <a:ext cx="863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u="sng">
                <a:solidFill>
                  <a:srgbClr val="008000"/>
                </a:solidFill>
                <a:latin typeface="Arial" pitchFamily="34" charset="0"/>
              </a:rPr>
              <a:t>nucleus</a:t>
            </a:r>
            <a:endParaRPr lang="en-US" altLang="en-US" sz="1800" b="1">
              <a:latin typeface="Arial" pitchFamily="34" charset="0"/>
            </a:endParaRPr>
          </a:p>
        </p:txBody>
      </p:sp>
      <p:sp>
        <p:nvSpPr>
          <p:cNvPr id="215061" name="Line 21"/>
          <p:cNvSpPr>
            <a:spLocks noChangeShapeType="1"/>
          </p:cNvSpPr>
          <p:nvPr/>
        </p:nvSpPr>
        <p:spPr bwMode="auto">
          <a:xfrm flipH="1">
            <a:off x="2359025" y="3302000"/>
            <a:ext cx="309563" cy="4984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62" name="Rectangle 22"/>
          <p:cNvSpPr>
            <a:spLocks noChangeArrowheads="1"/>
          </p:cNvSpPr>
          <p:nvPr/>
        </p:nvSpPr>
        <p:spPr bwMode="auto">
          <a:xfrm>
            <a:off x="5311775" y="5426075"/>
            <a:ext cx="11557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altLang="en-US" sz="1800" b="1">
                <a:solidFill>
                  <a:srgbClr val="000000"/>
                </a:solidFill>
                <a:latin typeface="Arial" pitchFamily="34" charset="0"/>
              </a:rPr>
              <a:t>plasma </a:t>
            </a:r>
          </a:p>
          <a:p>
            <a:pPr>
              <a:lnSpc>
                <a:spcPct val="85000"/>
              </a:lnSpc>
            </a:pPr>
            <a:r>
              <a:rPr lang="en-US" altLang="en-US" sz="1800" b="1">
                <a:solidFill>
                  <a:srgbClr val="000000"/>
                </a:solidFill>
                <a:latin typeface="Arial" pitchFamily="34" charset="0"/>
              </a:rPr>
              <a:t>membrane</a:t>
            </a:r>
          </a:p>
        </p:txBody>
      </p:sp>
      <p:sp>
        <p:nvSpPr>
          <p:cNvPr id="215063" name="Line 23"/>
          <p:cNvSpPr>
            <a:spLocks noChangeShapeType="1"/>
          </p:cNvSpPr>
          <p:nvPr/>
        </p:nvSpPr>
        <p:spPr bwMode="auto">
          <a:xfrm flipV="1">
            <a:off x="6226175" y="5311775"/>
            <a:ext cx="298450" cy="238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95080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49"/>
                                        </p:tgtEl>
                                        <p:attrNameLst>
                                          <p:attrName>style.visibility</p:attrName>
                                        </p:attrNameLst>
                                      </p:cBhvr>
                                      <p:to>
                                        <p:strVal val="visible"/>
                                      </p:to>
                                    </p:set>
                                    <p:animEffect transition="in" filter="wipe(left)">
                                      <p:cBhvr>
                                        <p:cTn id="7" dur="500"/>
                                        <p:tgtEl>
                                          <p:spTgt spid="215049"/>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45">
                                            <p:txEl>
                                              <p:pRg st="0" end="0"/>
                                            </p:txEl>
                                          </p:spTgt>
                                        </p:tgtEl>
                                        <p:attrNameLst>
                                          <p:attrName>style.visibility</p:attrName>
                                        </p:attrNameLst>
                                      </p:cBhvr>
                                      <p:to>
                                        <p:strVal val="visible"/>
                                      </p:to>
                                    </p:set>
                                    <p:animEffect transition="in" filter="wipe(left)">
                                      <p:cBhvr>
                                        <p:cTn id="12" dur="500"/>
                                        <p:tgtEl>
                                          <p:spTgt spid="21504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Pong"/>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050"/>
                                        </p:tgtEl>
                                        <p:attrNameLst>
                                          <p:attrName>style.visibility</p:attrName>
                                        </p:attrNameLst>
                                      </p:cBhvr>
                                      <p:to>
                                        <p:strVal val="visible"/>
                                      </p:to>
                                    </p:set>
                                    <p:animEffect transition="in" filter="wipe(left)">
                                      <p:cBhvr>
                                        <p:cTn id="17" dur="500"/>
                                        <p:tgtEl>
                                          <p:spTgt spid="215050"/>
                                        </p:tgtEl>
                                      </p:cBhvr>
                                    </p:animEffect>
                                  </p:childTnLst>
                                  <p:subTnLst>
                                    <p:audio>
                                      <p:cMediaNode>
                                        <p:cTn display="0" masterRel="sameClick">
                                          <p:stCondLst>
                                            <p:cond evt="begin" delay="0">
                                              <p:tn val="15"/>
                                            </p:cond>
                                          </p:stCondLst>
                                          <p:endCondLst>
                                            <p:cond evt="onStopAudio" delay="0">
                                              <p:tgtEl>
                                                <p:sldTgt/>
                                              </p:tgtEl>
                                            </p:cond>
                                          </p:endCondLst>
                                        </p:cTn>
                                        <p:tgtEl>
                                          <p:sndTgt r:embed="rId3" name="Vibro Up"/>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5055">
                                            <p:txEl>
                                              <p:pRg st="0" end="0"/>
                                            </p:txEl>
                                          </p:spTgt>
                                        </p:tgtEl>
                                        <p:attrNameLst>
                                          <p:attrName>style.visibility</p:attrName>
                                        </p:attrNameLst>
                                      </p:cBhvr>
                                      <p:to>
                                        <p:strVal val="visible"/>
                                      </p:to>
                                    </p:set>
                                    <p:animEffect transition="in" filter="wipe(left)">
                                      <p:cBhvr>
                                        <p:cTn id="22" dur="500"/>
                                        <p:tgtEl>
                                          <p:spTgt spid="215055">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Pong"/>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5060">
                                            <p:txEl>
                                              <p:pRg st="0" end="0"/>
                                            </p:txEl>
                                          </p:spTgt>
                                        </p:tgtEl>
                                        <p:attrNameLst>
                                          <p:attrName>style.visibility</p:attrName>
                                        </p:attrNameLst>
                                      </p:cBhvr>
                                      <p:to>
                                        <p:strVal val="visible"/>
                                      </p:to>
                                    </p:set>
                                    <p:animEffect transition="in" filter="wipe(left)">
                                      <p:cBhvr>
                                        <p:cTn id="27" dur="500"/>
                                        <p:tgtEl>
                                          <p:spTgt spid="215060">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Pong"/>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5051"/>
                                        </p:tgtEl>
                                        <p:attrNameLst>
                                          <p:attrName>style.visibility</p:attrName>
                                        </p:attrNameLst>
                                      </p:cBhvr>
                                      <p:to>
                                        <p:strVal val="visible"/>
                                      </p:to>
                                    </p:set>
                                    <p:animEffect transition="in" filter="wipe(left)">
                                      <p:cBhvr>
                                        <p:cTn id="32" dur="500"/>
                                        <p:tgtEl>
                                          <p:spTgt spid="215051"/>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4">
                                            <p:txEl>
                                              <p:pRg st="1" end="1"/>
                                            </p:txEl>
                                          </p:spTgt>
                                        </p:tgtEl>
                                        <p:attrNameLst>
                                          <p:attrName>style.visibility</p:attrName>
                                        </p:attrNameLst>
                                      </p:cBhvr>
                                      <p:to>
                                        <p:strVal val="visible"/>
                                      </p:to>
                                    </p:set>
                                    <p:anim calcmode="lin" valueType="num">
                                      <p:cBhvr additive="base">
                                        <p:cTn id="37" dur="500" fill="hold"/>
                                        <p:tgtEl>
                                          <p:spTgt spid="215044">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5044">
                                            <p:txEl>
                                              <p:pRg st="2" end="2"/>
                                            </p:txEl>
                                          </p:spTgt>
                                        </p:tgtEl>
                                        <p:attrNameLst>
                                          <p:attrName>style.visibility</p:attrName>
                                        </p:attrNameLst>
                                      </p:cBhvr>
                                      <p:to>
                                        <p:strVal val="visible"/>
                                      </p:to>
                                    </p:set>
                                    <p:anim calcmode="lin" valueType="num">
                                      <p:cBhvr additive="base">
                                        <p:cTn id="43" dur="500" fill="hold"/>
                                        <p:tgtEl>
                                          <p:spTgt spid="215044">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504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5044">
                                            <p:txEl>
                                              <p:pRg st="3" end="3"/>
                                            </p:txEl>
                                          </p:spTgt>
                                        </p:tgtEl>
                                        <p:attrNameLst>
                                          <p:attrName>style.visibility</p:attrName>
                                        </p:attrNameLst>
                                      </p:cBhvr>
                                      <p:to>
                                        <p:strVal val="visible"/>
                                      </p:to>
                                    </p:set>
                                    <p:anim calcmode="lin" valueType="num">
                                      <p:cBhvr additive="base">
                                        <p:cTn id="49" dur="500" fill="hold"/>
                                        <p:tgtEl>
                                          <p:spTgt spid="215044">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1504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build="p" autoUpdateAnimBg="0"/>
      <p:bldP spid="215045" grpId="0" build="p" autoUpdateAnimBg="0"/>
      <p:bldP spid="215049" grpId="0" animBg="1" autoUpdateAnimBg="0"/>
      <p:bldP spid="215050" grpId="0" animBg="1" autoUpdateAnimBg="0"/>
      <p:bldP spid="215051" grpId="0" animBg="1" autoUpdateAnimBg="0"/>
      <p:bldP spid="215055" grpId="0" build="p" autoUpdateAnimBg="0"/>
      <p:bldP spid="215060"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9144000" cy="838200"/>
          </a:xfrm>
        </p:spPr>
        <p:txBody>
          <a:bodyPr/>
          <a:lstStyle/>
          <a:p>
            <a:pPr algn="l"/>
            <a:r>
              <a:rPr lang="en-US" altLang="en-US" b="1" u="sng" dirty="0">
                <a:latin typeface="+mn-lt"/>
                <a:cs typeface="Tahoma" pitchFamily="34" charset="0"/>
              </a:rPr>
              <a:t>Endosymbiosis</a:t>
            </a:r>
          </a:p>
        </p:txBody>
      </p:sp>
      <p:pic>
        <p:nvPicPr>
          <p:cNvPr id="217091" name="Picture 3" descr="04_14"/>
          <p:cNvPicPr>
            <a:picLocks noChangeAspect="1" noChangeArrowheads="1"/>
          </p:cNvPicPr>
          <p:nvPr/>
        </p:nvPicPr>
        <p:blipFill>
          <a:blip r:embed="rId7">
            <a:extLst>
              <a:ext uri="{28A0092B-C50C-407E-A947-70E740481C1C}">
                <a14:useLocalDpi xmlns:a14="http://schemas.microsoft.com/office/drawing/2010/main" val="0"/>
              </a:ext>
            </a:extLst>
          </a:blip>
          <a:srcRect b="58501"/>
          <a:stretch>
            <a:fillRect/>
          </a:stretch>
        </p:blipFill>
        <p:spPr bwMode="auto">
          <a:xfrm>
            <a:off x="228600" y="3429000"/>
            <a:ext cx="8410575"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2" name="Rectangle 4"/>
          <p:cNvSpPr>
            <a:spLocks noChangeArrowheads="1"/>
          </p:cNvSpPr>
          <p:nvPr/>
        </p:nvSpPr>
        <p:spPr bwMode="auto">
          <a:xfrm>
            <a:off x="277813" y="6089650"/>
            <a:ext cx="2036762" cy="6699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p>
            <a:pPr algn="ctr">
              <a:lnSpc>
                <a:spcPct val="90000"/>
              </a:lnSpc>
            </a:pPr>
            <a:r>
              <a:rPr lang="en-US" altLang="en-US" sz="2100" b="1">
                <a:solidFill>
                  <a:srgbClr val="CC0000"/>
                </a:solidFill>
                <a:latin typeface="Arial" pitchFamily="34" charset="0"/>
                <a:ea typeface="Geneva" pitchFamily="84" charset="-128"/>
              </a:rPr>
              <a:t>Ancestral </a:t>
            </a:r>
          </a:p>
          <a:p>
            <a:pPr algn="ctr">
              <a:lnSpc>
                <a:spcPct val="90000"/>
              </a:lnSpc>
            </a:pPr>
            <a:r>
              <a:rPr lang="en-US" altLang="en-US" sz="2100" b="1">
                <a:solidFill>
                  <a:srgbClr val="CC0000"/>
                </a:solidFill>
                <a:latin typeface="Arial" pitchFamily="34" charset="0"/>
                <a:ea typeface="Geneva" pitchFamily="84" charset="-128"/>
              </a:rPr>
              <a:t>eukaryotic cell</a:t>
            </a:r>
            <a:endParaRPr lang="en-US" altLang="en-US" sz="2100" b="1">
              <a:latin typeface="Arial" pitchFamily="34" charset="0"/>
              <a:ea typeface="Geneva" pitchFamily="84" charset="-128"/>
            </a:endParaRPr>
          </a:p>
        </p:txBody>
      </p:sp>
      <p:sp>
        <p:nvSpPr>
          <p:cNvPr id="217093" name="Rectangle 5"/>
          <p:cNvSpPr>
            <a:spLocks noChangeArrowheads="1"/>
          </p:cNvSpPr>
          <p:nvPr/>
        </p:nvSpPr>
        <p:spPr bwMode="auto">
          <a:xfrm>
            <a:off x="6248400" y="6065838"/>
            <a:ext cx="2732088" cy="6699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p>
            <a:pPr algn="ctr">
              <a:lnSpc>
                <a:spcPct val="90000"/>
              </a:lnSpc>
            </a:pPr>
            <a:r>
              <a:rPr lang="en-US" altLang="en-US" sz="2100" b="1">
                <a:solidFill>
                  <a:srgbClr val="CC0000"/>
                </a:solidFill>
                <a:latin typeface="Arial" pitchFamily="34" charset="0"/>
                <a:ea typeface="Geneva" pitchFamily="84" charset="-128"/>
              </a:rPr>
              <a:t>Eukaryotic cell</a:t>
            </a:r>
          </a:p>
          <a:p>
            <a:pPr algn="ctr">
              <a:lnSpc>
                <a:spcPct val="90000"/>
              </a:lnSpc>
            </a:pPr>
            <a:r>
              <a:rPr lang="en-US" altLang="en-US" sz="2100" b="1">
                <a:solidFill>
                  <a:srgbClr val="CC0000"/>
                </a:solidFill>
                <a:latin typeface="Arial" pitchFamily="34" charset="0"/>
                <a:ea typeface="Geneva" pitchFamily="84" charset="-128"/>
              </a:rPr>
              <a:t>with mitochondrion</a:t>
            </a:r>
            <a:r>
              <a:rPr lang="en-US" altLang="en-US" sz="2100" b="1">
                <a:solidFill>
                  <a:srgbClr val="000000"/>
                </a:solidFill>
                <a:latin typeface="Arial" pitchFamily="34" charset="0"/>
                <a:ea typeface="Geneva" pitchFamily="84" charset="-128"/>
              </a:rPr>
              <a:t> </a:t>
            </a:r>
          </a:p>
        </p:txBody>
      </p:sp>
      <p:sp>
        <p:nvSpPr>
          <p:cNvPr id="217094" name="Rectangle 6"/>
          <p:cNvSpPr>
            <a:spLocks noChangeArrowheads="1"/>
          </p:cNvSpPr>
          <p:nvPr/>
        </p:nvSpPr>
        <p:spPr bwMode="auto">
          <a:xfrm>
            <a:off x="1027113" y="3516313"/>
            <a:ext cx="25463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1900" b="1">
                <a:solidFill>
                  <a:srgbClr val="000000"/>
                </a:solidFill>
                <a:latin typeface="Arial" pitchFamily="34" charset="0"/>
                <a:ea typeface="Geneva" pitchFamily="84" charset="-128"/>
              </a:rPr>
              <a:t>internal membrane system</a:t>
            </a:r>
          </a:p>
        </p:txBody>
      </p:sp>
      <p:sp>
        <p:nvSpPr>
          <p:cNvPr id="217095" name="Rectangle 7"/>
          <p:cNvSpPr>
            <a:spLocks noChangeArrowheads="1"/>
          </p:cNvSpPr>
          <p:nvPr/>
        </p:nvSpPr>
        <p:spPr bwMode="auto">
          <a:xfrm>
            <a:off x="4308475" y="3652838"/>
            <a:ext cx="20780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900" b="1">
                <a:solidFill>
                  <a:srgbClr val="000000"/>
                </a:solidFill>
                <a:latin typeface="Arial" pitchFamily="34" charset="0"/>
                <a:ea typeface="Geneva" pitchFamily="84" charset="-128"/>
              </a:rPr>
              <a:t>aerobic bacterium</a:t>
            </a:r>
          </a:p>
        </p:txBody>
      </p:sp>
      <p:sp>
        <p:nvSpPr>
          <p:cNvPr id="217096" name="Rectangle 8"/>
          <p:cNvSpPr>
            <a:spLocks noChangeArrowheads="1"/>
          </p:cNvSpPr>
          <p:nvPr/>
        </p:nvSpPr>
        <p:spPr bwMode="auto">
          <a:xfrm>
            <a:off x="7024688" y="3700463"/>
            <a:ext cx="16891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900" b="1" u="sng">
                <a:solidFill>
                  <a:srgbClr val="CC0000"/>
                </a:solidFill>
                <a:latin typeface="Arial" pitchFamily="34" charset="0"/>
                <a:ea typeface="Geneva" pitchFamily="84" charset="-128"/>
              </a:rPr>
              <a:t>mitochondrion</a:t>
            </a:r>
            <a:endParaRPr lang="en-US" altLang="en-US" sz="2000" b="1">
              <a:latin typeface="Arial" pitchFamily="34" charset="0"/>
              <a:ea typeface="Geneva" pitchFamily="84" charset="-128"/>
            </a:endParaRPr>
          </a:p>
        </p:txBody>
      </p:sp>
      <p:sp>
        <p:nvSpPr>
          <p:cNvPr id="217097" name="Line 9"/>
          <p:cNvSpPr>
            <a:spLocks noChangeShapeType="1"/>
          </p:cNvSpPr>
          <p:nvPr/>
        </p:nvSpPr>
        <p:spPr bwMode="auto">
          <a:xfrm flipH="1">
            <a:off x="8143875" y="3971925"/>
            <a:ext cx="141288" cy="10350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8" name="Line 10"/>
          <p:cNvSpPr>
            <a:spLocks noChangeShapeType="1"/>
          </p:cNvSpPr>
          <p:nvPr/>
        </p:nvSpPr>
        <p:spPr bwMode="auto">
          <a:xfrm>
            <a:off x="5189538" y="3911600"/>
            <a:ext cx="128587" cy="4492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9" name="Freeform 11"/>
          <p:cNvSpPr>
            <a:spLocks/>
          </p:cNvSpPr>
          <p:nvPr/>
        </p:nvSpPr>
        <p:spPr bwMode="auto">
          <a:xfrm>
            <a:off x="1457325" y="4135438"/>
            <a:ext cx="765175" cy="509587"/>
          </a:xfrm>
          <a:custGeom>
            <a:avLst/>
            <a:gdLst>
              <a:gd name="T0" fmla="*/ 0 w 447"/>
              <a:gd name="T1" fmla="*/ 66 h 231"/>
              <a:gd name="T2" fmla="*/ 447 w 447"/>
              <a:gd name="T3" fmla="*/ 0 h 231"/>
              <a:gd name="T4" fmla="*/ 207 w 447"/>
              <a:gd name="T5" fmla="*/ 231 h 231"/>
            </a:gdLst>
            <a:ahLst/>
            <a:cxnLst>
              <a:cxn ang="0">
                <a:pos x="T0" y="T1"/>
              </a:cxn>
              <a:cxn ang="0">
                <a:pos x="T2" y="T3"/>
              </a:cxn>
              <a:cxn ang="0">
                <a:pos x="T4" y="T5"/>
              </a:cxn>
            </a:cxnLst>
            <a:rect l="0" t="0" r="r" b="b"/>
            <a:pathLst>
              <a:path w="447" h="231">
                <a:moveTo>
                  <a:pt x="0" y="66"/>
                </a:moveTo>
                <a:lnTo>
                  <a:pt x="447" y="0"/>
                </a:lnTo>
                <a:lnTo>
                  <a:pt x="207" y="2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100" name="Rectangle 12"/>
          <p:cNvSpPr>
            <a:spLocks noChangeArrowheads="1"/>
          </p:cNvSpPr>
          <p:nvPr/>
        </p:nvSpPr>
        <p:spPr bwMode="auto">
          <a:xfrm>
            <a:off x="5219700" y="5181600"/>
            <a:ext cx="140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500" b="1">
                <a:solidFill>
                  <a:srgbClr val="000000"/>
                </a:solidFill>
                <a:latin typeface="Arial" pitchFamily="34" charset="0"/>
                <a:ea typeface="Geneva" pitchFamily="84" charset="-128"/>
              </a:rPr>
              <a:t>Endosymbiosis</a:t>
            </a:r>
            <a:endParaRPr lang="en-US" altLang="en-US" sz="1900" b="1">
              <a:solidFill>
                <a:srgbClr val="000000"/>
              </a:solidFill>
              <a:latin typeface="Arial" pitchFamily="34" charset="0"/>
              <a:ea typeface="Geneva" pitchFamily="84" charset="-128"/>
            </a:endParaRPr>
          </a:p>
        </p:txBody>
      </p:sp>
      <p:sp>
        <p:nvSpPr>
          <p:cNvPr id="217103" name="Rectangle 15"/>
          <p:cNvSpPr>
            <a:spLocks noGrp="1" noChangeArrowheads="1"/>
          </p:cNvSpPr>
          <p:nvPr>
            <p:ph type="body" idx="1"/>
          </p:nvPr>
        </p:nvSpPr>
        <p:spPr>
          <a:xfrm>
            <a:off x="0" y="838200"/>
            <a:ext cx="9144000" cy="2514600"/>
          </a:xfrm>
          <a:solidFill>
            <a:srgbClr val="F7E8A7">
              <a:alpha val="78000"/>
            </a:srgbClr>
          </a:solidFill>
        </p:spPr>
        <p:txBody>
          <a:bodyPr>
            <a:normAutofit/>
          </a:bodyPr>
          <a:lstStyle/>
          <a:p>
            <a:pPr>
              <a:lnSpc>
                <a:spcPct val="80000"/>
              </a:lnSpc>
            </a:pPr>
            <a:r>
              <a:rPr lang="en-US" altLang="en-US" sz="2800" dirty="0">
                <a:cs typeface="Tahoma" pitchFamily="34" charset="0"/>
              </a:rPr>
              <a:t>Evolution of eukaryotes</a:t>
            </a:r>
          </a:p>
          <a:p>
            <a:pPr lvl="1">
              <a:lnSpc>
                <a:spcPct val="80000"/>
              </a:lnSpc>
            </a:pPr>
            <a:r>
              <a:rPr lang="en-US" altLang="en-US" dirty="0">
                <a:cs typeface="Tahoma" pitchFamily="34" charset="0"/>
              </a:rPr>
              <a:t>origin of </a:t>
            </a:r>
            <a:r>
              <a:rPr lang="en-US" altLang="en-US" u="sng" dirty="0">
                <a:solidFill>
                  <a:srgbClr val="CC0000"/>
                </a:solidFill>
                <a:cs typeface="Tahoma" pitchFamily="34" charset="0"/>
              </a:rPr>
              <a:t>mitochondria</a:t>
            </a:r>
            <a:endParaRPr lang="en-US" altLang="en-US" dirty="0">
              <a:cs typeface="Tahoma" pitchFamily="34" charset="0"/>
            </a:endParaRPr>
          </a:p>
          <a:p>
            <a:pPr lvl="1">
              <a:lnSpc>
                <a:spcPct val="80000"/>
              </a:lnSpc>
            </a:pPr>
            <a:r>
              <a:rPr lang="en-US" altLang="en-US" dirty="0">
                <a:cs typeface="Tahoma" pitchFamily="34" charset="0"/>
              </a:rPr>
              <a:t>engulfed aerobic bacteria, but did not digest them</a:t>
            </a:r>
          </a:p>
          <a:p>
            <a:pPr lvl="1">
              <a:lnSpc>
                <a:spcPct val="80000"/>
              </a:lnSpc>
            </a:pPr>
            <a:r>
              <a:rPr lang="en-US" altLang="en-US" dirty="0">
                <a:cs typeface="Tahoma" pitchFamily="34" charset="0"/>
              </a:rPr>
              <a:t>mutually beneficial relationship</a:t>
            </a:r>
          </a:p>
          <a:p>
            <a:pPr lvl="2">
              <a:lnSpc>
                <a:spcPct val="80000"/>
              </a:lnSpc>
            </a:pPr>
            <a:r>
              <a:rPr lang="en-US" altLang="en-US" sz="2800" dirty="0">
                <a:cs typeface="Tahoma" pitchFamily="34" charset="0"/>
              </a:rPr>
              <a:t>natural selection</a:t>
            </a:r>
            <a:r>
              <a:rPr lang="en-US" altLang="en-US" sz="2800" i="1" dirty="0">
                <a:cs typeface="Tahoma" pitchFamily="34" charset="0"/>
              </a:rPr>
              <a:t>!</a:t>
            </a:r>
          </a:p>
        </p:txBody>
      </p:sp>
    </p:spTree>
    <p:extLst>
      <p:ext uri="{BB962C8B-B14F-4D97-AF65-F5344CB8AC3E}">
        <p14:creationId xmlns:p14="http://schemas.microsoft.com/office/powerpoint/2010/main" val="27593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103">
                                            <p:txEl>
                                              <p:pRg st="1" end="1"/>
                                            </p:txEl>
                                          </p:spTgt>
                                        </p:tgtEl>
                                        <p:attrNameLst>
                                          <p:attrName>style.visibility</p:attrName>
                                        </p:attrNameLst>
                                      </p:cBhvr>
                                      <p:to>
                                        <p:strVal val="visible"/>
                                      </p:to>
                                    </p:set>
                                    <p:anim calcmode="lin" valueType="num">
                                      <p:cBhvr additive="base">
                                        <p:cTn id="7" dur="500" fill="hold"/>
                                        <p:tgtEl>
                                          <p:spTgt spid="21710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71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7092"/>
                                        </p:tgtEl>
                                        <p:attrNameLst>
                                          <p:attrName>style.visibility</p:attrName>
                                        </p:attrNameLst>
                                      </p:cBhvr>
                                      <p:to>
                                        <p:strVal val="visible"/>
                                      </p:to>
                                    </p:set>
                                    <p:animEffect transition="in" filter="wipe(left)">
                                      <p:cBhvr>
                                        <p:cTn id="13" dur="500"/>
                                        <p:tgtEl>
                                          <p:spTgt spid="217092"/>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7103">
                                            <p:txEl>
                                              <p:pRg st="2" end="2"/>
                                            </p:txEl>
                                          </p:spTgt>
                                        </p:tgtEl>
                                        <p:attrNameLst>
                                          <p:attrName>style.visibility</p:attrName>
                                        </p:attrNameLst>
                                      </p:cBhvr>
                                      <p:to>
                                        <p:strVal val="visible"/>
                                      </p:to>
                                    </p:set>
                                    <p:anim calcmode="lin" valueType="num">
                                      <p:cBhvr additive="base">
                                        <p:cTn id="18" dur="500" fill="hold"/>
                                        <p:tgtEl>
                                          <p:spTgt spid="21710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71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7095">
                                            <p:txEl>
                                              <p:pRg st="0" end="0"/>
                                            </p:txEl>
                                          </p:spTgt>
                                        </p:tgtEl>
                                        <p:attrNameLst>
                                          <p:attrName>style.visibility</p:attrName>
                                        </p:attrNameLst>
                                      </p:cBhvr>
                                      <p:to>
                                        <p:strVal val="visible"/>
                                      </p:to>
                                    </p:set>
                                    <p:animEffect transition="in" filter="wipe(left)">
                                      <p:cBhvr>
                                        <p:cTn id="24" dur="500"/>
                                        <p:tgtEl>
                                          <p:spTgt spid="217095">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String"/>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7103">
                                            <p:txEl>
                                              <p:pRg st="3" end="3"/>
                                            </p:txEl>
                                          </p:spTgt>
                                        </p:tgtEl>
                                        <p:attrNameLst>
                                          <p:attrName>style.visibility</p:attrName>
                                        </p:attrNameLst>
                                      </p:cBhvr>
                                      <p:to>
                                        <p:strVal val="visible"/>
                                      </p:to>
                                    </p:set>
                                    <p:anim calcmode="lin" valueType="num">
                                      <p:cBhvr additive="base">
                                        <p:cTn id="29" dur="500" fill="hold"/>
                                        <p:tgtEl>
                                          <p:spTgt spid="21710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71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17103">
                                            <p:txEl>
                                              <p:pRg st="4" end="4"/>
                                            </p:txEl>
                                          </p:spTgt>
                                        </p:tgtEl>
                                        <p:attrNameLst>
                                          <p:attrName>style.visibility</p:attrName>
                                        </p:attrNameLst>
                                      </p:cBhvr>
                                      <p:to>
                                        <p:strVal val="visible"/>
                                      </p:to>
                                    </p:set>
                                    <p:anim calcmode="lin" valueType="num">
                                      <p:cBhvr additive="base">
                                        <p:cTn id="35" dur="500" fill="hold"/>
                                        <p:tgtEl>
                                          <p:spTgt spid="21710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171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7096">
                                            <p:txEl>
                                              <p:pRg st="0" end="0"/>
                                            </p:txEl>
                                          </p:spTgt>
                                        </p:tgtEl>
                                        <p:attrNameLst>
                                          <p:attrName>style.visibility</p:attrName>
                                        </p:attrNameLst>
                                      </p:cBhvr>
                                      <p:to>
                                        <p:strVal val="visible"/>
                                      </p:to>
                                    </p:set>
                                    <p:animEffect transition="in" filter="wipe(left)">
                                      <p:cBhvr>
                                        <p:cTn id="41" dur="500"/>
                                        <p:tgtEl>
                                          <p:spTgt spid="217096">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6" name="Chimes"/>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7093"/>
                                        </p:tgtEl>
                                        <p:attrNameLst>
                                          <p:attrName>style.visibility</p:attrName>
                                        </p:attrNameLst>
                                      </p:cBhvr>
                                      <p:to>
                                        <p:strVal val="visible"/>
                                      </p:to>
                                    </p:set>
                                    <p:animEffect transition="in" filter="wipe(left)">
                                      <p:cBhvr>
                                        <p:cTn id="46" dur="500"/>
                                        <p:tgtEl>
                                          <p:spTgt spid="217093"/>
                                        </p:tgtEl>
                                      </p:cBhvr>
                                    </p:animEffect>
                                  </p:childTnLst>
                                  <p:subTnLst>
                                    <p:audio>
                                      <p:cMediaNode>
                                        <p:cTn display="0" masterRel="sameClick">
                                          <p:stCondLst>
                                            <p:cond evt="begin" delay="0">
                                              <p:tn val="44"/>
                                            </p:cond>
                                          </p:stCondLst>
                                          <p:endCondLst>
                                            <p:cond evt="onStopAudio" delay="0">
                                              <p:tgtEl>
                                                <p:sldTgt/>
                                              </p:tgtEl>
                                            </p:cond>
                                          </p:endCondLst>
                                        </p:cTn>
                                        <p:tgtEl>
                                          <p:sndTgt r:embed="rId6"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autoUpdateAnimBg="0"/>
      <p:bldP spid="217093" grpId="0" animBg="1" autoUpdateAnimBg="0"/>
      <p:bldP spid="217095" grpId="0" build="p" autoUpdateAnimBg="0"/>
      <p:bldP spid="217096" grpId="0" build="p" autoUpdateAnimBg="0"/>
      <p:bldP spid="217103"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127000" y="6151563"/>
            <a:ext cx="1571625" cy="595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9139" name="Picture 3" descr="04_14"/>
          <p:cNvPicPr>
            <a:picLocks noChangeAspect="1" noChangeArrowheads="1"/>
          </p:cNvPicPr>
          <p:nvPr/>
        </p:nvPicPr>
        <p:blipFill>
          <a:blip r:embed="rId7">
            <a:extLst>
              <a:ext uri="{28A0092B-C50C-407E-A947-70E740481C1C}">
                <a14:useLocalDpi xmlns:a14="http://schemas.microsoft.com/office/drawing/2010/main" val="0"/>
              </a:ext>
            </a:extLst>
          </a:blip>
          <a:srcRect l="11250" t="7500" b="9000"/>
          <a:stretch>
            <a:fillRect/>
          </a:stretch>
        </p:blipFill>
        <p:spPr bwMode="auto">
          <a:xfrm>
            <a:off x="1679575" y="1295400"/>
            <a:ext cx="7464425"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40" name="Rectangle 4"/>
          <p:cNvSpPr>
            <a:spLocks noChangeArrowheads="1"/>
          </p:cNvSpPr>
          <p:nvPr/>
        </p:nvSpPr>
        <p:spPr bwMode="auto">
          <a:xfrm>
            <a:off x="7369175" y="5508625"/>
            <a:ext cx="16891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900" b="1" u="sng">
                <a:solidFill>
                  <a:srgbClr val="CC0000"/>
                </a:solidFill>
                <a:latin typeface="Arial" pitchFamily="34" charset="0"/>
                <a:ea typeface="Geneva" pitchFamily="84" charset="-128"/>
              </a:rPr>
              <a:t>mitochondrion</a:t>
            </a:r>
            <a:endParaRPr lang="en-US" altLang="en-US" sz="2000" b="1">
              <a:latin typeface="Arial" pitchFamily="34" charset="0"/>
              <a:ea typeface="Geneva" pitchFamily="84" charset="-128"/>
            </a:endParaRPr>
          </a:p>
        </p:txBody>
      </p:sp>
      <p:sp>
        <p:nvSpPr>
          <p:cNvPr id="219141" name="Line 5"/>
          <p:cNvSpPr>
            <a:spLocks noChangeShapeType="1"/>
          </p:cNvSpPr>
          <p:nvPr/>
        </p:nvSpPr>
        <p:spPr bwMode="auto">
          <a:xfrm flipV="1">
            <a:off x="8478838" y="1401763"/>
            <a:ext cx="152400" cy="1028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2" name="Freeform 6"/>
          <p:cNvSpPr>
            <a:spLocks/>
          </p:cNvSpPr>
          <p:nvPr/>
        </p:nvSpPr>
        <p:spPr bwMode="auto">
          <a:xfrm>
            <a:off x="1817688" y="1649413"/>
            <a:ext cx="709612" cy="366712"/>
          </a:xfrm>
          <a:custGeom>
            <a:avLst/>
            <a:gdLst>
              <a:gd name="T0" fmla="*/ 0 w 447"/>
              <a:gd name="T1" fmla="*/ 66 h 231"/>
              <a:gd name="T2" fmla="*/ 447 w 447"/>
              <a:gd name="T3" fmla="*/ 0 h 231"/>
              <a:gd name="T4" fmla="*/ 207 w 447"/>
              <a:gd name="T5" fmla="*/ 231 h 231"/>
            </a:gdLst>
            <a:ahLst/>
            <a:cxnLst>
              <a:cxn ang="0">
                <a:pos x="T0" y="T1"/>
              </a:cxn>
              <a:cxn ang="0">
                <a:pos x="T2" y="T3"/>
              </a:cxn>
              <a:cxn ang="0">
                <a:pos x="T4" y="T5"/>
              </a:cxn>
            </a:cxnLst>
            <a:rect l="0" t="0" r="r" b="b"/>
            <a:pathLst>
              <a:path w="447" h="231">
                <a:moveTo>
                  <a:pt x="0" y="66"/>
                </a:moveTo>
                <a:lnTo>
                  <a:pt x="447" y="0"/>
                </a:lnTo>
                <a:lnTo>
                  <a:pt x="207" y="2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143" name="Rectangle 7"/>
          <p:cNvSpPr>
            <a:spLocks noChangeArrowheads="1"/>
          </p:cNvSpPr>
          <p:nvPr/>
        </p:nvSpPr>
        <p:spPr bwMode="auto">
          <a:xfrm>
            <a:off x="633413" y="5010150"/>
            <a:ext cx="1303337"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900" b="1" u="sng">
                <a:solidFill>
                  <a:srgbClr val="008000"/>
                </a:solidFill>
                <a:latin typeface="Arial" pitchFamily="34" charset="0"/>
                <a:ea typeface="Geneva" pitchFamily="84" charset="-128"/>
              </a:rPr>
              <a:t>chloroplast</a:t>
            </a:r>
            <a:endParaRPr lang="en-US" altLang="en-US" sz="2000" b="1">
              <a:latin typeface="Arial" pitchFamily="34" charset="0"/>
              <a:ea typeface="Geneva" pitchFamily="84" charset="-128"/>
            </a:endParaRPr>
          </a:p>
        </p:txBody>
      </p:sp>
      <p:sp>
        <p:nvSpPr>
          <p:cNvPr id="219144" name="Rectangle 8"/>
          <p:cNvSpPr>
            <a:spLocks noChangeArrowheads="1"/>
          </p:cNvSpPr>
          <p:nvPr/>
        </p:nvSpPr>
        <p:spPr bwMode="auto">
          <a:xfrm>
            <a:off x="1139825" y="6094413"/>
            <a:ext cx="38290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p>
            <a:pPr algn="ctr"/>
            <a:r>
              <a:rPr lang="en-US" altLang="en-US" sz="2100" b="1">
                <a:solidFill>
                  <a:srgbClr val="CC0000"/>
                </a:solidFill>
                <a:latin typeface="Arial" pitchFamily="34" charset="0"/>
                <a:ea typeface="Geneva" pitchFamily="84" charset="-128"/>
              </a:rPr>
              <a:t>Eukaryotic cell with</a:t>
            </a:r>
          </a:p>
          <a:p>
            <a:pPr algn="ctr"/>
            <a:r>
              <a:rPr lang="en-US" altLang="en-US" sz="2100" b="1">
                <a:solidFill>
                  <a:srgbClr val="CC0000"/>
                </a:solidFill>
                <a:latin typeface="Arial" pitchFamily="34" charset="0"/>
                <a:ea typeface="Geneva" pitchFamily="84" charset="-128"/>
              </a:rPr>
              <a:t>chloroplast &amp; mitochondrion</a:t>
            </a:r>
          </a:p>
        </p:txBody>
      </p:sp>
      <p:sp>
        <p:nvSpPr>
          <p:cNvPr id="219145" name="Line 9"/>
          <p:cNvSpPr>
            <a:spLocks noChangeShapeType="1"/>
          </p:cNvSpPr>
          <p:nvPr/>
        </p:nvSpPr>
        <p:spPr bwMode="auto">
          <a:xfrm flipV="1">
            <a:off x="2000250" y="5065713"/>
            <a:ext cx="474663" cy="106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6" name="Rectangle 10"/>
          <p:cNvSpPr>
            <a:spLocks noChangeArrowheads="1"/>
          </p:cNvSpPr>
          <p:nvPr/>
        </p:nvSpPr>
        <p:spPr bwMode="auto">
          <a:xfrm>
            <a:off x="3948113" y="5613400"/>
            <a:ext cx="15954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700" b="1">
                <a:solidFill>
                  <a:srgbClr val="000000"/>
                </a:solidFill>
                <a:latin typeface="Arial" pitchFamily="34" charset="0"/>
                <a:ea typeface="Geneva" pitchFamily="84" charset="-128"/>
              </a:rPr>
              <a:t>Endosymbiosis</a:t>
            </a:r>
          </a:p>
        </p:txBody>
      </p:sp>
      <p:sp>
        <p:nvSpPr>
          <p:cNvPr id="219147" name="Line 11"/>
          <p:cNvSpPr>
            <a:spLocks noChangeShapeType="1"/>
          </p:cNvSpPr>
          <p:nvPr/>
        </p:nvSpPr>
        <p:spPr bwMode="auto">
          <a:xfrm>
            <a:off x="4989513" y="4267200"/>
            <a:ext cx="346075" cy="7334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8" name="Rectangle 12"/>
          <p:cNvSpPr>
            <a:spLocks noChangeArrowheads="1"/>
          </p:cNvSpPr>
          <p:nvPr/>
        </p:nvSpPr>
        <p:spPr bwMode="auto">
          <a:xfrm>
            <a:off x="3995738" y="3665538"/>
            <a:ext cx="172878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900" b="1">
                <a:solidFill>
                  <a:srgbClr val="000000"/>
                </a:solidFill>
                <a:latin typeface="Arial" pitchFamily="34" charset="0"/>
                <a:ea typeface="Geneva" pitchFamily="84" charset="-128"/>
              </a:rPr>
              <a:t>photosynthetic</a:t>
            </a:r>
            <a:br>
              <a:rPr lang="en-US" altLang="en-US" sz="1900" b="1">
                <a:solidFill>
                  <a:srgbClr val="000000"/>
                </a:solidFill>
                <a:latin typeface="Arial" pitchFamily="34" charset="0"/>
                <a:ea typeface="Geneva" pitchFamily="84" charset="-128"/>
              </a:rPr>
            </a:br>
            <a:r>
              <a:rPr lang="en-US" altLang="en-US" sz="1900" b="1">
                <a:solidFill>
                  <a:srgbClr val="000000"/>
                </a:solidFill>
                <a:latin typeface="Arial" pitchFamily="34" charset="0"/>
                <a:ea typeface="Geneva" pitchFamily="84" charset="-128"/>
              </a:rPr>
              <a:t>bacterium</a:t>
            </a:r>
          </a:p>
        </p:txBody>
      </p:sp>
      <p:sp>
        <p:nvSpPr>
          <p:cNvPr id="219149" name="Rectangle 13"/>
          <p:cNvSpPr>
            <a:spLocks noChangeArrowheads="1"/>
          </p:cNvSpPr>
          <p:nvPr/>
        </p:nvSpPr>
        <p:spPr bwMode="auto">
          <a:xfrm>
            <a:off x="381000" y="1066800"/>
            <a:ext cx="6629400" cy="2495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151" name="Rectangle 15"/>
          <p:cNvSpPr>
            <a:spLocks noGrp="1" noChangeArrowheads="1"/>
          </p:cNvSpPr>
          <p:nvPr>
            <p:ph type="body" idx="1"/>
          </p:nvPr>
        </p:nvSpPr>
        <p:spPr>
          <a:xfrm>
            <a:off x="24972" y="28574"/>
            <a:ext cx="6763100" cy="3334557"/>
          </a:xfrm>
          <a:solidFill>
            <a:srgbClr val="F7E8A7">
              <a:alpha val="78000"/>
            </a:srgbClr>
          </a:solidFill>
        </p:spPr>
        <p:txBody>
          <a:bodyPr>
            <a:noAutofit/>
          </a:bodyPr>
          <a:lstStyle/>
          <a:p>
            <a:r>
              <a:rPr lang="en-US" altLang="en-US" b="1" dirty="0"/>
              <a:t>Evolution of eukaryotes</a:t>
            </a:r>
          </a:p>
          <a:p>
            <a:pPr lvl="1"/>
            <a:r>
              <a:rPr lang="en-US" altLang="en-US" dirty="0">
                <a:cs typeface="Tahoma" pitchFamily="34" charset="0"/>
              </a:rPr>
              <a:t>origin of </a:t>
            </a:r>
            <a:r>
              <a:rPr lang="en-US" altLang="en-US" b="1" u="sng" dirty="0">
                <a:cs typeface="Tahoma" pitchFamily="34" charset="0"/>
              </a:rPr>
              <a:t>chloroplasts</a:t>
            </a:r>
            <a:r>
              <a:rPr lang="en-US" altLang="en-US" dirty="0">
                <a:cs typeface="Tahoma" pitchFamily="34" charset="0"/>
              </a:rPr>
              <a:t> </a:t>
            </a:r>
          </a:p>
          <a:p>
            <a:pPr lvl="1"/>
            <a:r>
              <a:rPr lang="en-US" altLang="en-US" dirty="0">
                <a:cs typeface="Tahoma" pitchFamily="34" charset="0"/>
              </a:rPr>
              <a:t>engulfed photosynthetic bacteria, </a:t>
            </a:r>
            <a:br>
              <a:rPr lang="en-US" altLang="en-US" dirty="0">
                <a:cs typeface="Tahoma" pitchFamily="34" charset="0"/>
              </a:rPr>
            </a:br>
            <a:r>
              <a:rPr lang="en-US" altLang="en-US" dirty="0">
                <a:cs typeface="Tahoma" pitchFamily="34" charset="0"/>
              </a:rPr>
              <a:t>but did not digest them</a:t>
            </a:r>
          </a:p>
          <a:p>
            <a:pPr lvl="1"/>
            <a:r>
              <a:rPr lang="en-US" altLang="en-US" dirty="0">
                <a:cs typeface="Tahoma" pitchFamily="34" charset="0"/>
              </a:rPr>
              <a:t>mutually beneficial relationship</a:t>
            </a:r>
          </a:p>
          <a:p>
            <a:pPr lvl="2"/>
            <a:r>
              <a:rPr lang="en-US" altLang="en-US" sz="2800" dirty="0">
                <a:cs typeface="Tahoma" pitchFamily="34" charset="0"/>
              </a:rPr>
              <a:t>natural selection</a:t>
            </a:r>
            <a:r>
              <a:rPr lang="en-US" altLang="en-US" sz="2800" i="1" dirty="0">
                <a:cs typeface="Tahoma" pitchFamily="34" charset="0"/>
              </a:rPr>
              <a:t>!</a:t>
            </a:r>
            <a:endParaRPr lang="en-US" altLang="en-US" sz="2800" dirty="0">
              <a:cs typeface="Tahoma" pitchFamily="34" charset="0"/>
            </a:endParaRPr>
          </a:p>
        </p:txBody>
      </p:sp>
      <p:sp>
        <p:nvSpPr>
          <p:cNvPr id="219152" name="Line 16"/>
          <p:cNvSpPr>
            <a:spLocks noChangeShapeType="1"/>
          </p:cNvSpPr>
          <p:nvPr/>
        </p:nvSpPr>
        <p:spPr bwMode="auto">
          <a:xfrm>
            <a:off x="6918325" y="5195888"/>
            <a:ext cx="719138" cy="304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53" name="Rectangle 17"/>
          <p:cNvSpPr>
            <a:spLocks noChangeArrowheads="1"/>
          </p:cNvSpPr>
          <p:nvPr/>
        </p:nvSpPr>
        <p:spPr bwMode="auto">
          <a:xfrm>
            <a:off x="6850063" y="534988"/>
            <a:ext cx="2125662" cy="8667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p>
            <a:pPr algn="ctr">
              <a:lnSpc>
                <a:spcPct val="90000"/>
              </a:lnSpc>
            </a:pPr>
            <a:r>
              <a:rPr lang="en-US" altLang="en-US" sz="2100" b="1">
                <a:solidFill>
                  <a:srgbClr val="CC0000"/>
                </a:solidFill>
                <a:latin typeface="Arial" pitchFamily="34" charset="0"/>
                <a:ea typeface="Geneva" pitchFamily="84" charset="-128"/>
              </a:rPr>
              <a:t>Eukaryotic</a:t>
            </a:r>
          </a:p>
          <a:p>
            <a:pPr algn="ctr">
              <a:lnSpc>
                <a:spcPct val="90000"/>
              </a:lnSpc>
            </a:pPr>
            <a:r>
              <a:rPr lang="en-US" altLang="en-US" sz="2100" b="1">
                <a:solidFill>
                  <a:srgbClr val="CC0000"/>
                </a:solidFill>
                <a:latin typeface="Arial" pitchFamily="34" charset="0"/>
                <a:ea typeface="Geneva" pitchFamily="84" charset="-128"/>
              </a:rPr>
              <a:t>cell with </a:t>
            </a:r>
          </a:p>
          <a:p>
            <a:pPr algn="ctr">
              <a:lnSpc>
                <a:spcPct val="90000"/>
              </a:lnSpc>
            </a:pPr>
            <a:r>
              <a:rPr lang="en-US" altLang="en-US" sz="2100" b="1">
                <a:solidFill>
                  <a:srgbClr val="CC0000"/>
                </a:solidFill>
                <a:latin typeface="Arial" pitchFamily="34" charset="0"/>
                <a:ea typeface="Geneva" pitchFamily="84" charset="-128"/>
              </a:rPr>
              <a:t>mitochondrion</a:t>
            </a:r>
            <a:r>
              <a:rPr lang="en-US" altLang="en-US" sz="2100" b="1">
                <a:solidFill>
                  <a:srgbClr val="000000"/>
                </a:solidFill>
                <a:latin typeface="Arial" pitchFamily="34" charset="0"/>
                <a:ea typeface="Geneva" pitchFamily="84" charset="-128"/>
              </a:rPr>
              <a:t> </a:t>
            </a:r>
          </a:p>
        </p:txBody>
      </p:sp>
    </p:spTree>
    <p:extLst>
      <p:ext uri="{BB962C8B-B14F-4D97-AF65-F5344CB8AC3E}">
        <p14:creationId xmlns:p14="http://schemas.microsoft.com/office/powerpoint/2010/main" val="190436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51">
                                            <p:txEl>
                                              <p:pRg st="1" end="1"/>
                                            </p:txEl>
                                          </p:spTgt>
                                        </p:tgtEl>
                                        <p:attrNameLst>
                                          <p:attrName>style.visibility</p:attrName>
                                        </p:attrNameLst>
                                      </p:cBhvr>
                                      <p:to>
                                        <p:strVal val="visible"/>
                                      </p:to>
                                    </p:set>
                                    <p:anim calcmode="lin" valueType="num">
                                      <p:cBhvr additive="base">
                                        <p:cTn id="7" dur="500" fill="hold"/>
                                        <p:tgtEl>
                                          <p:spTgt spid="21915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1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9153"/>
                                        </p:tgtEl>
                                        <p:attrNameLst>
                                          <p:attrName>style.visibility</p:attrName>
                                        </p:attrNameLst>
                                      </p:cBhvr>
                                      <p:to>
                                        <p:strVal val="visible"/>
                                      </p:to>
                                    </p:set>
                                    <p:animEffect transition="in" filter="wipe(left)">
                                      <p:cBhvr>
                                        <p:cTn id="13" dur="500"/>
                                        <p:tgtEl>
                                          <p:spTgt spid="219153"/>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9151">
                                            <p:txEl>
                                              <p:pRg st="2" end="2"/>
                                            </p:txEl>
                                          </p:spTgt>
                                        </p:tgtEl>
                                        <p:attrNameLst>
                                          <p:attrName>style.visibility</p:attrName>
                                        </p:attrNameLst>
                                      </p:cBhvr>
                                      <p:to>
                                        <p:strVal val="visible"/>
                                      </p:to>
                                    </p:set>
                                    <p:anim calcmode="lin" valueType="num">
                                      <p:cBhvr additive="base">
                                        <p:cTn id="18" dur="500" fill="hold"/>
                                        <p:tgtEl>
                                          <p:spTgt spid="219151">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915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9148">
                                            <p:txEl>
                                              <p:pRg st="0" end="0"/>
                                            </p:txEl>
                                          </p:spTgt>
                                        </p:tgtEl>
                                        <p:attrNameLst>
                                          <p:attrName>style.visibility</p:attrName>
                                        </p:attrNameLst>
                                      </p:cBhvr>
                                      <p:to>
                                        <p:strVal val="visible"/>
                                      </p:to>
                                    </p:set>
                                    <p:animEffect transition="in" filter="wipe(left)">
                                      <p:cBhvr>
                                        <p:cTn id="24" dur="500"/>
                                        <p:tgtEl>
                                          <p:spTgt spid="219148">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String"/>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9151">
                                            <p:txEl>
                                              <p:pRg st="3" end="3"/>
                                            </p:txEl>
                                          </p:spTgt>
                                        </p:tgtEl>
                                        <p:attrNameLst>
                                          <p:attrName>style.visibility</p:attrName>
                                        </p:attrNameLst>
                                      </p:cBhvr>
                                      <p:to>
                                        <p:strVal val="visible"/>
                                      </p:to>
                                    </p:set>
                                    <p:anim calcmode="lin" valueType="num">
                                      <p:cBhvr additive="base">
                                        <p:cTn id="29" dur="500" fill="hold"/>
                                        <p:tgtEl>
                                          <p:spTgt spid="219151">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915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19151">
                                            <p:txEl>
                                              <p:pRg st="4" end="4"/>
                                            </p:txEl>
                                          </p:spTgt>
                                        </p:tgtEl>
                                        <p:attrNameLst>
                                          <p:attrName>style.visibility</p:attrName>
                                        </p:attrNameLst>
                                      </p:cBhvr>
                                      <p:to>
                                        <p:strVal val="visible"/>
                                      </p:to>
                                    </p:set>
                                    <p:anim calcmode="lin" valueType="num">
                                      <p:cBhvr additive="base">
                                        <p:cTn id="35" dur="500" fill="hold"/>
                                        <p:tgtEl>
                                          <p:spTgt spid="219151">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1915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9143">
                                            <p:txEl>
                                              <p:pRg st="0" end="0"/>
                                            </p:txEl>
                                          </p:spTgt>
                                        </p:tgtEl>
                                        <p:attrNameLst>
                                          <p:attrName>style.visibility</p:attrName>
                                        </p:attrNameLst>
                                      </p:cBhvr>
                                      <p:to>
                                        <p:strVal val="visible"/>
                                      </p:to>
                                    </p:set>
                                    <p:animEffect transition="in" filter="wipe(left)">
                                      <p:cBhvr>
                                        <p:cTn id="41" dur="500"/>
                                        <p:tgtEl>
                                          <p:spTgt spid="219143">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6" name="Chimes"/>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9144"/>
                                        </p:tgtEl>
                                        <p:attrNameLst>
                                          <p:attrName>style.visibility</p:attrName>
                                        </p:attrNameLst>
                                      </p:cBhvr>
                                      <p:to>
                                        <p:strVal val="visible"/>
                                      </p:to>
                                    </p:set>
                                    <p:animEffect transition="in" filter="wipe(left)">
                                      <p:cBhvr>
                                        <p:cTn id="46" dur="500"/>
                                        <p:tgtEl>
                                          <p:spTgt spid="219144"/>
                                        </p:tgtEl>
                                      </p:cBhvr>
                                    </p:animEffect>
                                  </p:childTnLst>
                                  <p:subTnLst>
                                    <p:audio>
                                      <p:cMediaNode>
                                        <p:cTn display="0" masterRel="sameClick">
                                          <p:stCondLst>
                                            <p:cond evt="begin" delay="0">
                                              <p:tn val="44"/>
                                            </p:cond>
                                          </p:stCondLst>
                                          <p:endCondLst>
                                            <p:cond evt="onStopAudio" delay="0">
                                              <p:tgtEl>
                                                <p:sldTgt/>
                                              </p:tgtEl>
                                            </p:cond>
                                          </p:endCondLst>
                                        </p:cTn>
                                        <p:tgtEl>
                                          <p:sndTgt r:embed="rId6"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build="p" autoUpdateAnimBg="0"/>
      <p:bldP spid="219144" grpId="0" animBg="1" autoUpdateAnimBg="0"/>
      <p:bldP spid="219148" grpId="0" build="p" autoUpdateAnimBg="0"/>
      <p:bldP spid="219151" grpId="0" build="p" autoUpdateAnimBg="0"/>
      <p:bldP spid="219153"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idx="1"/>
          </p:nvPr>
        </p:nvSpPr>
        <p:spPr>
          <a:xfrm>
            <a:off x="19386" y="1146875"/>
            <a:ext cx="5404495" cy="5711125"/>
          </a:xfrm>
          <a:solidFill>
            <a:srgbClr val="F7E8A7">
              <a:alpha val="78000"/>
            </a:srgbClr>
          </a:solidFill>
        </p:spPr>
        <p:txBody>
          <a:bodyPr>
            <a:normAutofit/>
          </a:bodyPr>
          <a:lstStyle/>
          <a:p>
            <a:pPr>
              <a:lnSpc>
                <a:spcPct val="90000"/>
              </a:lnSpc>
            </a:pPr>
            <a:r>
              <a:rPr lang="en-US" altLang="en-US" dirty="0">
                <a:cs typeface="Tahoma" pitchFamily="34" charset="0"/>
              </a:rPr>
              <a:t>Evidence</a:t>
            </a:r>
          </a:p>
          <a:p>
            <a:pPr lvl="1">
              <a:lnSpc>
                <a:spcPct val="90000"/>
              </a:lnSpc>
            </a:pPr>
            <a:r>
              <a:rPr lang="en-US" altLang="en-US" dirty="0">
                <a:cs typeface="Tahoma" pitchFamily="34" charset="0"/>
              </a:rPr>
              <a:t>structural</a:t>
            </a:r>
          </a:p>
          <a:p>
            <a:pPr lvl="2">
              <a:lnSpc>
                <a:spcPct val="90000"/>
              </a:lnSpc>
            </a:pPr>
            <a:r>
              <a:rPr lang="en-US" altLang="en-US" dirty="0">
                <a:cs typeface="Tahoma" pitchFamily="34" charset="0"/>
              </a:rPr>
              <a:t>mitochondria &amp; chloroplasts </a:t>
            </a:r>
            <a:br>
              <a:rPr lang="en-US" altLang="en-US" dirty="0">
                <a:cs typeface="Tahoma" pitchFamily="34" charset="0"/>
              </a:rPr>
            </a:br>
            <a:r>
              <a:rPr lang="en-US" altLang="en-US" dirty="0">
                <a:cs typeface="Tahoma" pitchFamily="34" charset="0"/>
              </a:rPr>
              <a:t>resemble bacterial structure</a:t>
            </a:r>
          </a:p>
          <a:p>
            <a:pPr lvl="1">
              <a:lnSpc>
                <a:spcPct val="90000"/>
              </a:lnSpc>
            </a:pPr>
            <a:r>
              <a:rPr lang="en-US" altLang="en-US" dirty="0">
                <a:cs typeface="Tahoma" pitchFamily="34" charset="0"/>
              </a:rPr>
              <a:t>genetic</a:t>
            </a:r>
          </a:p>
          <a:p>
            <a:pPr lvl="2">
              <a:lnSpc>
                <a:spcPct val="90000"/>
              </a:lnSpc>
            </a:pPr>
            <a:r>
              <a:rPr lang="en-US" altLang="en-US" dirty="0">
                <a:cs typeface="Tahoma" pitchFamily="34" charset="0"/>
              </a:rPr>
              <a:t>mitochondria &amp; chloroplasts </a:t>
            </a:r>
            <a:br>
              <a:rPr lang="en-US" altLang="en-US" dirty="0">
                <a:cs typeface="Tahoma" pitchFamily="34" charset="0"/>
              </a:rPr>
            </a:br>
            <a:r>
              <a:rPr lang="en-US" altLang="en-US" dirty="0">
                <a:cs typeface="Tahoma" pitchFamily="34" charset="0"/>
              </a:rPr>
              <a:t>have their own circular DNA, like bacteria</a:t>
            </a:r>
          </a:p>
          <a:p>
            <a:pPr lvl="1">
              <a:lnSpc>
                <a:spcPct val="90000"/>
              </a:lnSpc>
            </a:pPr>
            <a:r>
              <a:rPr lang="en-US" altLang="en-US" dirty="0">
                <a:cs typeface="Tahoma" pitchFamily="34" charset="0"/>
              </a:rPr>
              <a:t>functional</a:t>
            </a:r>
          </a:p>
          <a:p>
            <a:pPr lvl="2">
              <a:lnSpc>
                <a:spcPct val="90000"/>
              </a:lnSpc>
            </a:pPr>
            <a:r>
              <a:rPr lang="en-US" altLang="en-US" dirty="0">
                <a:cs typeface="Tahoma" pitchFamily="34" charset="0"/>
              </a:rPr>
              <a:t>mitochondria &amp; chloroplasts </a:t>
            </a:r>
            <a:br>
              <a:rPr lang="en-US" altLang="en-US" dirty="0">
                <a:cs typeface="Tahoma" pitchFamily="34" charset="0"/>
              </a:rPr>
            </a:br>
            <a:r>
              <a:rPr lang="en-US" altLang="en-US" dirty="0">
                <a:cs typeface="Tahoma" pitchFamily="34" charset="0"/>
              </a:rPr>
              <a:t>move freely within the cell</a:t>
            </a:r>
          </a:p>
          <a:p>
            <a:pPr lvl="2">
              <a:lnSpc>
                <a:spcPct val="90000"/>
              </a:lnSpc>
            </a:pPr>
            <a:r>
              <a:rPr lang="en-US" altLang="en-US" dirty="0">
                <a:cs typeface="Tahoma" pitchFamily="34" charset="0"/>
              </a:rPr>
              <a:t>mitochondria &amp; chloroplasts </a:t>
            </a:r>
            <a:br>
              <a:rPr lang="en-US" altLang="en-US" dirty="0">
                <a:cs typeface="Tahoma" pitchFamily="34" charset="0"/>
              </a:rPr>
            </a:br>
            <a:r>
              <a:rPr lang="en-US" altLang="en-US" dirty="0">
                <a:cs typeface="Tahoma" pitchFamily="34" charset="0"/>
              </a:rPr>
              <a:t>reproduce independently </a:t>
            </a:r>
            <a:br>
              <a:rPr lang="en-US" altLang="en-US" dirty="0">
                <a:cs typeface="Tahoma" pitchFamily="34" charset="0"/>
              </a:rPr>
            </a:br>
            <a:r>
              <a:rPr lang="en-US" altLang="en-US" dirty="0">
                <a:cs typeface="Tahoma" pitchFamily="34" charset="0"/>
              </a:rPr>
              <a:t>from the cell</a:t>
            </a:r>
          </a:p>
        </p:txBody>
      </p:sp>
      <p:sp>
        <p:nvSpPr>
          <p:cNvPr id="221187" name="Rectangle 3"/>
          <p:cNvSpPr>
            <a:spLocks noGrp="1" noChangeArrowheads="1"/>
          </p:cNvSpPr>
          <p:nvPr>
            <p:ph type="title"/>
          </p:nvPr>
        </p:nvSpPr>
        <p:spPr>
          <a:xfrm>
            <a:off x="0" y="0"/>
            <a:ext cx="9144000" cy="1146875"/>
          </a:xfrm>
        </p:spPr>
        <p:txBody>
          <a:bodyPr/>
          <a:lstStyle/>
          <a:p>
            <a:r>
              <a:rPr lang="en-US" altLang="en-US" sz="4000" b="1" u="sng" dirty="0">
                <a:solidFill>
                  <a:schemeClr val="tx1"/>
                </a:solidFill>
                <a:latin typeface="+mn-lt"/>
                <a:cs typeface="Tahoma" pitchFamily="34" charset="0"/>
              </a:rPr>
              <a:t>Theory of Endosymbiosis</a:t>
            </a:r>
          </a:p>
        </p:txBody>
      </p:sp>
      <p:pic>
        <p:nvPicPr>
          <p:cNvPr id="221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881" y="1146875"/>
            <a:ext cx="3749040" cy="25186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0303" y="3696594"/>
            <a:ext cx="2256195" cy="523220"/>
          </a:xfrm>
          <a:prstGeom prst="rect">
            <a:avLst/>
          </a:prstGeom>
          <a:noFill/>
        </p:spPr>
        <p:txBody>
          <a:bodyPr wrap="none" rtlCol="0">
            <a:spAutoFit/>
          </a:bodyPr>
          <a:lstStyle/>
          <a:p>
            <a:r>
              <a:rPr lang="en-US" sz="2800" b="1" dirty="0"/>
              <a:t>Lynn </a:t>
            </a:r>
            <a:r>
              <a:rPr lang="en-US" sz="2800" b="1" dirty="0" err="1"/>
              <a:t>Margulis</a:t>
            </a:r>
            <a:endParaRPr lang="en-US" sz="2800" b="1" dirty="0"/>
          </a:p>
        </p:txBody>
      </p:sp>
      <p:sp>
        <p:nvSpPr>
          <p:cNvPr id="4" name="Rectangle 3"/>
          <p:cNvSpPr/>
          <p:nvPr/>
        </p:nvSpPr>
        <p:spPr>
          <a:xfrm>
            <a:off x="5177447" y="5380672"/>
            <a:ext cx="4591386" cy="1477328"/>
          </a:xfrm>
          <a:prstGeom prst="rect">
            <a:avLst/>
          </a:prstGeom>
        </p:spPr>
        <p:txBody>
          <a:bodyPr wrap="square">
            <a:spAutoFit/>
          </a:bodyPr>
          <a:lstStyle/>
          <a:p>
            <a:pPr marL="1200150" lvl="2" indent="-285750">
              <a:buFont typeface="Arial" panose="020B0604020202020204" pitchFamily="34" charset="0"/>
              <a:buChar char="•"/>
            </a:pPr>
            <a:r>
              <a:rPr lang="en-US" dirty="0"/>
              <a:t>Divide by binary fission independently of host cell</a:t>
            </a:r>
          </a:p>
          <a:p>
            <a:pPr marL="1200150" lvl="2" indent="-285750">
              <a:buFont typeface="Arial" panose="020B0604020202020204" pitchFamily="34" charset="0"/>
              <a:buChar char="•"/>
            </a:pPr>
            <a:r>
              <a:rPr lang="en-US" dirty="0"/>
              <a:t>Have 70 S ribosomes</a:t>
            </a:r>
          </a:p>
          <a:p>
            <a:pPr marL="1200150" lvl="2" indent="-285750">
              <a:buFont typeface="Arial" panose="020B0604020202020204" pitchFamily="34" charset="0"/>
              <a:buChar char="•"/>
            </a:pPr>
            <a:r>
              <a:rPr lang="en-US" dirty="0"/>
              <a:t>Have circular DNA </a:t>
            </a:r>
          </a:p>
          <a:p>
            <a:pPr marL="1200150" lvl="2" indent="-285750">
              <a:buFont typeface="Arial" panose="020B0604020202020204" pitchFamily="34" charset="0"/>
              <a:buChar char="•"/>
            </a:pPr>
            <a:r>
              <a:rPr lang="en-US" dirty="0"/>
              <a:t>Have 2 membranes </a:t>
            </a:r>
          </a:p>
        </p:txBody>
      </p:sp>
      <p:sp>
        <p:nvSpPr>
          <p:cNvPr id="5" name="TextBox 4"/>
          <p:cNvSpPr txBox="1"/>
          <p:nvPr/>
        </p:nvSpPr>
        <p:spPr>
          <a:xfrm>
            <a:off x="5846047" y="5169750"/>
            <a:ext cx="1936080" cy="369332"/>
          </a:xfrm>
          <a:prstGeom prst="rect">
            <a:avLst/>
          </a:prstGeom>
          <a:noFill/>
        </p:spPr>
        <p:txBody>
          <a:bodyPr wrap="square" rtlCol="0">
            <a:spAutoFit/>
          </a:bodyPr>
          <a:lstStyle/>
          <a:p>
            <a:r>
              <a:rPr lang="en-US" dirty="0"/>
              <a:t>Example:</a:t>
            </a:r>
          </a:p>
        </p:txBody>
      </p:sp>
    </p:spTree>
    <p:extLst>
      <p:ext uri="{BB962C8B-B14F-4D97-AF65-F5344CB8AC3E}">
        <p14:creationId xmlns:p14="http://schemas.microsoft.com/office/powerpoint/2010/main" val="277256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1186">
                                            <p:txEl>
                                              <p:pRg st="2" end="2"/>
                                            </p:txEl>
                                          </p:spTgt>
                                        </p:tgtEl>
                                        <p:attrNameLst>
                                          <p:attrName>style.visibility</p:attrName>
                                        </p:attrNameLst>
                                      </p:cBhvr>
                                      <p:to>
                                        <p:strVal val="visible"/>
                                      </p:to>
                                    </p:set>
                                    <p:anim calcmode="lin" valueType="num">
                                      <p:cBhvr additive="base">
                                        <p:cTn id="7" dur="500" fill="hold"/>
                                        <p:tgtEl>
                                          <p:spTgt spid="22118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118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1186">
                                            <p:txEl>
                                              <p:pRg st="4" end="4"/>
                                            </p:txEl>
                                          </p:spTgt>
                                        </p:tgtEl>
                                        <p:attrNameLst>
                                          <p:attrName>style.visibility</p:attrName>
                                        </p:attrNameLst>
                                      </p:cBhvr>
                                      <p:to>
                                        <p:strVal val="visible"/>
                                      </p:to>
                                    </p:set>
                                    <p:anim calcmode="lin" valueType="num">
                                      <p:cBhvr additive="base">
                                        <p:cTn id="13" dur="500" fill="hold"/>
                                        <p:tgtEl>
                                          <p:spTgt spid="22118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118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1186">
                                            <p:txEl>
                                              <p:pRg st="6" end="6"/>
                                            </p:txEl>
                                          </p:spTgt>
                                        </p:tgtEl>
                                        <p:attrNameLst>
                                          <p:attrName>style.visibility</p:attrName>
                                        </p:attrNameLst>
                                      </p:cBhvr>
                                      <p:to>
                                        <p:strVal val="visible"/>
                                      </p:to>
                                    </p:set>
                                    <p:anim calcmode="lin" valueType="num">
                                      <p:cBhvr additive="base">
                                        <p:cTn id="19" dur="500" fill="hold"/>
                                        <p:tgtEl>
                                          <p:spTgt spid="221186">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118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1186">
                                            <p:txEl>
                                              <p:pRg st="7" end="7"/>
                                            </p:txEl>
                                          </p:spTgt>
                                        </p:tgtEl>
                                        <p:attrNameLst>
                                          <p:attrName>style.visibility</p:attrName>
                                        </p:attrNameLst>
                                      </p:cBhvr>
                                      <p:to>
                                        <p:strVal val="visible"/>
                                      </p:to>
                                    </p:set>
                                    <p:anim calcmode="lin" valueType="num">
                                      <p:cBhvr additive="base">
                                        <p:cTn id="25" dur="500" fill="hold"/>
                                        <p:tgtEl>
                                          <p:spTgt spid="221186">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118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build="p" autoUpdateAnimBg="0"/>
      <p:bldP spid="4" grpId="0"/>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2/25/Kinetocho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0986"/>
          <a:stretch/>
        </p:blipFill>
        <p:spPr bwMode="auto">
          <a:xfrm>
            <a:off x="17786" y="683227"/>
            <a:ext cx="9052560" cy="53312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 y="1"/>
            <a:ext cx="9096103" cy="721216"/>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a:t>1.6 Cell division</a:t>
            </a:r>
            <a:endParaRPr lang="en-US" dirty="0"/>
          </a:p>
        </p:txBody>
      </p:sp>
      <p:sp>
        <p:nvSpPr>
          <p:cNvPr id="6" name="Subtitle 2"/>
          <p:cNvSpPr txBox="1">
            <a:spLocks/>
          </p:cNvSpPr>
          <p:nvPr/>
        </p:nvSpPr>
        <p:spPr>
          <a:xfrm>
            <a:off x="35385" y="6001555"/>
            <a:ext cx="9108615" cy="870397"/>
          </a:xfrm>
          <a:prstGeom prst="rect">
            <a:avLst/>
          </a:prstGeom>
          <a:solidFill>
            <a:schemeClr val="accent2">
              <a:lumMod val="40000"/>
              <a:lumOff val="60000"/>
              <a:alpha val="78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Essential idea: Cell division is essential but must be controlled.</a:t>
            </a:r>
          </a:p>
        </p:txBody>
      </p:sp>
    </p:spTree>
    <p:extLst>
      <p:ext uri="{BB962C8B-B14F-4D97-AF65-F5344CB8AC3E}">
        <p14:creationId xmlns:p14="http://schemas.microsoft.com/office/powerpoint/2010/main" val="17781623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3162300" cy="871773"/>
          </a:xfrm>
          <a:solidFill>
            <a:schemeClr val="accent1">
              <a:lumMod val="40000"/>
              <a:lumOff val="60000"/>
              <a:alpha val="78000"/>
            </a:schemeClr>
          </a:solidFill>
        </p:spPr>
        <p:txBody>
          <a:bodyPr vert="horz" lIns="91440" tIns="45720" rIns="91440" bIns="45720" rtlCol="0" anchor="ctr">
            <a:normAutofit/>
          </a:bodyPr>
          <a:lstStyle/>
          <a:p>
            <a:r>
              <a:rPr lang="en-US" dirty="0"/>
              <a:t>Understandings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3881684"/>
              </p:ext>
            </p:extLst>
          </p:nvPr>
        </p:nvGraphicFramePr>
        <p:xfrm>
          <a:off x="263472" y="1007393"/>
          <a:ext cx="8620573" cy="5659405"/>
        </p:xfrm>
        <a:graphic>
          <a:graphicData uri="http://schemas.openxmlformats.org/drawingml/2006/table">
            <a:tbl>
              <a:tblPr firstRow="1" bandRow="1">
                <a:tableStyleId>{F2DE63D5-997A-4646-A377-4702673A728D}</a:tableStyleId>
              </a:tblPr>
              <a:tblGrid>
                <a:gridCol w="725569">
                  <a:extLst>
                    <a:ext uri="{9D8B030D-6E8A-4147-A177-3AD203B41FA5}">
                      <a16:colId xmlns:a16="http://schemas.microsoft.com/office/drawing/2014/main" val="20000"/>
                    </a:ext>
                  </a:extLst>
                </a:gridCol>
                <a:gridCol w="3254650">
                  <a:extLst>
                    <a:ext uri="{9D8B030D-6E8A-4147-A177-3AD203B41FA5}">
                      <a16:colId xmlns:a16="http://schemas.microsoft.com/office/drawing/2014/main" val="20001"/>
                    </a:ext>
                  </a:extLst>
                </a:gridCol>
                <a:gridCol w="4640354">
                  <a:extLst>
                    <a:ext uri="{9D8B030D-6E8A-4147-A177-3AD203B41FA5}">
                      <a16:colId xmlns:a16="http://schemas.microsoft.com/office/drawing/2014/main" val="20002"/>
                    </a:ext>
                  </a:extLst>
                </a:gridCol>
              </a:tblGrid>
              <a:tr h="269617">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600" u="none" strike="noStrike">
                          <a:effectLst/>
                          <a:latin typeface="Arial"/>
                          <a:cs typeface="Arial"/>
                        </a:rPr>
                        <a:t>Guidance</a:t>
                      </a:r>
                      <a:endParaRPr lang="en-US" sz="1600" b="0" i="0" u="none" strike="noStrike">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2050909">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Mitosis is division of the nucleus into two genetically identical daughter nuclei.</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dirty="0">
                          <a:effectLst/>
                          <a:latin typeface="+mn-lt"/>
                          <a:ea typeface="Times New Roman"/>
                          <a:cs typeface="Arial"/>
                        </a:rPr>
                        <a:t>The sequence of events in the four phases of mitosis should be known. To avoid confusion in terminology, teachers are encouraged to refer to the two parts of a chromosome as sister chromatids, while they are attached to each other by a centromere in the early stages of mitosis. From anaphase onwards, when sister chromatids have separated to form individual structures, they should be referred to as chromosomes.</a:t>
                      </a:r>
                      <a:endParaRPr lang="en-US" sz="1600" dirty="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1"/>
                  </a:ext>
                </a:extLst>
              </a:tr>
              <a:tr h="524087">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Chromosomes condense by supercoiling during mitosis.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4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524087">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U.3</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Cytokinesis occurs after mitosis and is different in plant and animal cells.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4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3"/>
                  </a:ext>
                </a:extLst>
              </a:tr>
              <a:tr h="778558">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U.4</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Interphase is a very active phase of the cell cycle with many processes occurring in the nucleus and cytoplasm.</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4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r h="524087">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U.5</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err="1">
                          <a:solidFill>
                            <a:srgbClr val="000000"/>
                          </a:solidFill>
                          <a:effectLst/>
                          <a:latin typeface="+mn-lt"/>
                          <a:ea typeface="ＭＳ 明朝"/>
                          <a:cs typeface="Arial"/>
                        </a:rPr>
                        <a:t>Cyclins</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are involved in the control of the cell cycle.</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4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5"/>
                  </a:ext>
                </a:extLst>
              </a:tr>
              <a:tr h="778558">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U.6</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Mutagens, oncogenes and metastasis are involved in the development of primary and secondary tumours.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4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171884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4356100" cy="871773"/>
          </a:xfrm>
          <a:solidFill>
            <a:schemeClr val="accent1">
              <a:lumMod val="40000"/>
              <a:lumOff val="60000"/>
              <a:alpha val="78000"/>
            </a:schemeClr>
          </a:solidFill>
        </p:spPr>
        <p:txBody>
          <a:bodyPr vert="horz" lIns="91440" tIns="45720" rIns="91440" bIns="45720" rtlCol="0" anchor="ctr">
            <a:normAutofit/>
          </a:bodyPr>
          <a:lstStyle/>
          <a:p>
            <a:r>
              <a:rPr lang="en-US" dirty="0"/>
              <a:t>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3665585"/>
              </p:ext>
            </p:extLst>
          </p:nvPr>
        </p:nvGraphicFramePr>
        <p:xfrm>
          <a:off x="321932" y="1050925"/>
          <a:ext cx="8500119" cy="224536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077911">
                  <a:extLst>
                    <a:ext uri="{9D8B030D-6E8A-4147-A177-3AD203B41FA5}">
                      <a16:colId xmlns:a16="http://schemas.microsoft.com/office/drawing/2014/main" val="20001"/>
                    </a:ext>
                  </a:extLst>
                </a:gridCol>
                <a:gridCol w="3706777">
                  <a:extLst>
                    <a:ext uri="{9D8B030D-6E8A-4147-A177-3AD203B41FA5}">
                      <a16:colId xmlns:a16="http://schemas.microsoft.com/office/drawing/2014/main" val="20002"/>
                    </a:ext>
                  </a:extLst>
                </a:gridCol>
              </a:tblGrid>
              <a:tr h="223434">
                <a:tc>
                  <a:txBody>
                    <a:bodyPr/>
                    <a:lstStyle/>
                    <a:p>
                      <a:pPr algn="l" fontAlgn="ctr"/>
                      <a:endParaRPr lang="en-US" sz="1600" b="0" i="0" u="none" strike="noStrike" dirty="0">
                        <a:solidFill>
                          <a:srgbClr val="000000"/>
                        </a:solidFill>
                        <a:effectLst/>
                        <a:latin typeface="+mn-lt"/>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600" u="none" strike="noStrike" dirty="0" err="1">
                          <a:effectLst/>
                          <a:latin typeface="+mn-lt"/>
                          <a:cs typeface="Arial"/>
                        </a:rPr>
                        <a:t>Statement</a:t>
                      </a:r>
                      <a:endParaRPr lang="fr-FR" sz="1600" b="0" i="0" u="none" strike="noStrike" dirty="0">
                        <a:solidFill>
                          <a:srgbClr val="000000"/>
                        </a:solidFill>
                        <a:effectLst/>
                        <a:latin typeface="+mn-lt"/>
                        <a:cs typeface="Arial"/>
                      </a:endParaRPr>
                    </a:p>
                  </a:txBody>
                  <a:tcPr marL="12700" marR="12700" marT="12700" marB="0"/>
                </a:tc>
                <a:tc>
                  <a:txBody>
                    <a:bodyPr/>
                    <a:lstStyle/>
                    <a:p>
                      <a:pPr algn="l" fontAlgn="b"/>
                      <a:r>
                        <a:rPr lang="en-US" sz="1600" u="none" strike="noStrike">
                          <a:effectLst/>
                          <a:latin typeface="+mn-lt"/>
                          <a:cs typeface="Arial"/>
                        </a:rPr>
                        <a:t>Guidance</a:t>
                      </a:r>
                      <a:endParaRPr lang="en-US" sz="1600" b="0" i="0" u="none" strike="noStrike">
                        <a:solidFill>
                          <a:srgbClr val="000000"/>
                        </a:solidFill>
                        <a:effectLst/>
                        <a:latin typeface="+mn-lt"/>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A.1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The correlation between smoking and incidence of cancers.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1"/>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S.1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Identification of phases of mitosis in cells viewed with a microscope or in a micrograph.</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a:effectLst/>
                          <a:latin typeface="+mn-lt"/>
                          <a:ea typeface="Times New Roman"/>
                          <a:cs typeface="Arial"/>
                        </a:rPr>
                        <a:t>Preparation of temporary mounts of root squashes is recommended but phases in mitosis can also be viewed using permanent slides.</a:t>
                      </a:r>
                      <a:endParaRPr lang="en-US" sz="160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1.6</a:t>
                      </a:r>
                      <a:r>
                        <a:rPr lang="en-GB" sz="1600" kern="1200" baseline="0" dirty="0">
                          <a:solidFill>
                            <a:srgbClr val="000000"/>
                          </a:solidFill>
                          <a:effectLst/>
                          <a:latin typeface="+mn-lt"/>
                          <a:ea typeface="ＭＳ 明朝"/>
                          <a:cs typeface="Arial"/>
                        </a:rPr>
                        <a:t> </a:t>
                      </a:r>
                      <a:r>
                        <a:rPr lang="en-GB" sz="1600" kern="1200" dirty="0">
                          <a:solidFill>
                            <a:srgbClr val="000000"/>
                          </a:solidFill>
                          <a:effectLst/>
                          <a:latin typeface="+mn-lt"/>
                          <a:ea typeface="ＭＳ 明朝"/>
                          <a:cs typeface="Arial"/>
                        </a:rPr>
                        <a:t>S.2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Determination of a mitotic index from a micrograph.</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80874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058" y="1794254"/>
            <a:ext cx="4980064" cy="34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495" y="108496"/>
            <a:ext cx="3998563" cy="6617196"/>
          </a:xfrm>
          <a:prstGeom prst="rect">
            <a:avLst/>
          </a:prstGeom>
          <a:solidFill>
            <a:srgbClr val="F7E8A7"/>
          </a:solidFill>
        </p:spPr>
        <p:txBody>
          <a:bodyPr wrap="square" rtlCol="0">
            <a:spAutoFit/>
          </a:bodyPr>
          <a:lstStyle/>
          <a:p>
            <a:r>
              <a:rPr lang="en-US" sz="3200" b="1" dirty="0"/>
              <a:t>Why do cells divide:</a:t>
            </a:r>
          </a:p>
          <a:p>
            <a:pPr marL="342900" indent="-342900" fontAlgn="t">
              <a:buFont typeface="Arial" panose="020B0604020202020204" pitchFamily="34" charset="0"/>
              <a:buChar char="•"/>
            </a:pPr>
            <a:r>
              <a:rPr lang="en-US" sz="2000" b="1" u="sng" dirty="0"/>
              <a:t>Growth: </a:t>
            </a:r>
            <a:r>
              <a:rPr lang="en-US" sz="2000" dirty="0"/>
              <a:t>Multicellular organisms increase their size by increasing their number of cells through mitosis</a:t>
            </a:r>
          </a:p>
          <a:p>
            <a:pPr marL="342900" indent="-342900" fontAlgn="t">
              <a:buFont typeface="Arial" panose="020B0604020202020204" pitchFamily="34" charset="0"/>
              <a:buChar char="•"/>
            </a:pPr>
            <a:r>
              <a:rPr lang="en-US" sz="2000" b="1" u="sng" dirty="0"/>
              <a:t>Asexual reproduction: </a:t>
            </a:r>
            <a:r>
              <a:rPr lang="en-US" sz="2000" dirty="0"/>
              <a:t>Certain eukaryotic organisms may reproduce asexually by mitosis (e.g. vegetative reproduction)</a:t>
            </a:r>
          </a:p>
          <a:p>
            <a:pPr marL="342900" indent="-342900">
              <a:buFont typeface="Arial" panose="020B0604020202020204" pitchFamily="34" charset="0"/>
              <a:buChar char="•"/>
            </a:pPr>
            <a:r>
              <a:rPr lang="en-US" sz="2000" b="1" u="sng" dirty="0"/>
              <a:t>Tissue Repair: </a:t>
            </a:r>
            <a:r>
              <a:rPr lang="en-US" sz="2000" dirty="0"/>
              <a:t>Damaged tissue can recover by replacing dead or damaged cells</a:t>
            </a:r>
          </a:p>
          <a:p>
            <a:pPr marL="342900" indent="-342900">
              <a:buFont typeface="Arial" panose="020B0604020202020204" pitchFamily="34" charset="0"/>
              <a:buChar char="•"/>
            </a:pPr>
            <a:r>
              <a:rPr lang="en-US" sz="2000" b="1" u="sng" dirty="0"/>
              <a:t>Embryonic development: </a:t>
            </a:r>
            <a:r>
              <a:rPr lang="en-US" sz="2000" dirty="0"/>
              <a:t>A fertilized egg (zygote) will undergo mitosis and differentiation in order to develop into an embryo</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56129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35075" y="1266268"/>
            <a:ext cx="6550769" cy="3065621"/>
            <a:chOff x="1235075" y="2019300"/>
            <a:chExt cx="6550769" cy="3065620"/>
          </a:xfrm>
        </p:grpSpPr>
        <p:pic>
          <p:nvPicPr>
            <p:cNvPr id="6" name="Picture 5"/>
            <p:cNvPicPr>
              <a:picLocks noChangeAspect="1"/>
            </p:cNvPicPr>
            <p:nvPr/>
          </p:nvPicPr>
          <p:blipFill>
            <a:blip r:embed="rId2"/>
            <a:stretch>
              <a:fillRect/>
            </a:stretch>
          </p:blipFill>
          <p:spPr>
            <a:xfrm>
              <a:off x="1235075" y="2019300"/>
              <a:ext cx="6273800" cy="2819400"/>
            </a:xfrm>
            <a:prstGeom prst="rect">
              <a:avLst/>
            </a:prstGeom>
          </p:spPr>
        </p:pic>
        <p:sp>
          <p:nvSpPr>
            <p:cNvPr id="7" name="Rectangle 6"/>
            <p:cNvSpPr/>
            <p:nvPr/>
          </p:nvSpPr>
          <p:spPr>
            <a:xfrm>
              <a:off x="2243600" y="4838700"/>
              <a:ext cx="5542244" cy="246220"/>
            </a:xfrm>
            <a:prstGeom prst="rect">
              <a:avLst/>
            </a:prstGeom>
            <a:noFill/>
          </p:spPr>
          <p:txBody>
            <a:bodyPr wrap="square">
              <a:spAutoFit/>
            </a:bodyPr>
            <a:lstStyle/>
            <a:p>
              <a:r>
                <a:rPr lang="en-US" altLang="ja-JP" sz="1000" dirty="0"/>
                <a:t>http://umanitoba.ca/Biology/BIOL1030/Lab1/biolab1_3.html#Ciliophora</a:t>
              </a:r>
              <a:endParaRPr lang="ja-JP" altLang="en-US" sz="1000" dirty="0"/>
            </a:p>
          </p:txBody>
        </p:sp>
      </p:grpSp>
      <p:sp>
        <p:nvSpPr>
          <p:cNvPr id="4" name="TextBox 3"/>
          <p:cNvSpPr txBox="1"/>
          <p:nvPr/>
        </p:nvSpPr>
        <p:spPr>
          <a:xfrm>
            <a:off x="3389704" y="93562"/>
            <a:ext cx="3710791" cy="1200329"/>
          </a:xfrm>
          <a:prstGeom prst="rect">
            <a:avLst/>
          </a:prstGeom>
          <a:solidFill>
            <a:schemeClr val="tx2">
              <a:lumMod val="20000"/>
              <a:lumOff val="80000"/>
            </a:schemeClr>
          </a:solidFill>
        </p:spPr>
        <p:txBody>
          <a:bodyPr wrap="square" rtlCol="0">
            <a:spAutoFit/>
          </a:bodyPr>
          <a:lstStyle/>
          <a:p>
            <a:r>
              <a:rPr lang="en-US" b="1" dirty="0"/>
              <a:t>Homeostasis </a:t>
            </a:r>
            <a:r>
              <a:rPr lang="en-US" dirty="0"/>
              <a:t>– contractile vacuole fill up with water and expel it through the plasma membrane to manage the water content</a:t>
            </a:r>
          </a:p>
        </p:txBody>
      </p:sp>
      <p:sp>
        <p:nvSpPr>
          <p:cNvPr id="8" name="TextBox 7"/>
          <p:cNvSpPr txBox="1"/>
          <p:nvPr/>
        </p:nvSpPr>
        <p:spPr>
          <a:xfrm>
            <a:off x="6294147" y="4655189"/>
            <a:ext cx="2429455" cy="1477328"/>
          </a:xfrm>
          <a:prstGeom prst="rect">
            <a:avLst/>
          </a:prstGeom>
          <a:solidFill>
            <a:srgbClr val="C6D9F1"/>
          </a:solidFill>
        </p:spPr>
        <p:txBody>
          <a:bodyPr wrap="square" rtlCol="0">
            <a:spAutoFit/>
          </a:bodyPr>
          <a:lstStyle/>
          <a:p>
            <a:r>
              <a:rPr lang="en-US" b="1" dirty="0"/>
              <a:t>Reproduction </a:t>
            </a:r>
            <a:r>
              <a:rPr lang="en-US" dirty="0"/>
              <a:t>– The nucleus can divide to support cell division by mitosis, reproduction is often asexual</a:t>
            </a:r>
          </a:p>
        </p:txBody>
      </p:sp>
      <p:sp>
        <p:nvSpPr>
          <p:cNvPr id="9" name="TextBox 8"/>
          <p:cNvSpPr txBox="1"/>
          <p:nvPr/>
        </p:nvSpPr>
        <p:spPr>
          <a:xfrm>
            <a:off x="276815" y="2174208"/>
            <a:ext cx="1430769" cy="2031325"/>
          </a:xfrm>
          <a:prstGeom prst="rect">
            <a:avLst/>
          </a:prstGeom>
          <a:solidFill>
            <a:srgbClr val="C6D9F1"/>
          </a:solidFill>
        </p:spPr>
        <p:txBody>
          <a:bodyPr wrap="square" rtlCol="0">
            <a:spAutoFit/>
          </a:bodyPr>
          <a:lstStyle/>
          <a:p>
            <a:r>
              <a:rPr lang="en-US" b="1" dirty="0">
                <a:solidFill>
                  <a:srgbClr val="FF0000"/>
                </a:solidFill>
              </a:rPr>
              <a:t>Metabolism</a:t>
            </a:r>
            <a:r>
              <a:rPr lang="en-US" b="1" dirty="0"/>
              <a:t> </a:t>
            </a:r>
            <a:r>
              <a:rPr lang="en-US" dirty="0"/>
              <a:t>– most metabolic pathways happen in the cytoplasm</a:t>
            </a:r>
          </a:p>
        </p:txBody>
      </p:sp>
      <p:sp>
        <p:nvSpPr>
          <p:cNvPr id="10" name="TextBox 9"/>
          <p:cNvSpPr txBox="1"/>
          <p:nvPr/>
        </p:nvSpPr>
        <p:spPr>
          <a:xfrm>
            <a:off x="3182934" y="4665910"/>
            <a:ext cx="2572911" cy="1754326"/>
          </a:xfrm>
          <a:prstGeom prst="rect">
            <a:avLst/>
          </a:prstGeom>
          <a:solidFill>
            <a:srgbClr val="C6D9F1"/>
          </a:solidFill>
        </p:spPr>
        <p:txBody>
          <a:bodyPr wrap="square" rtlCol="0">
            <a:spAutoFit/>
          </a:bodyPr>
          <a:lstStyle/>
          <a:p>
            <a:r>
              <a:rPr lang="en-US" b="1" dirty="0">
                <a:solidFill>
                  <a:srgbClr val="008000"/>
                </a:solidFill>
              </a:rPr>
              <a:t>Growth</a:t>
            </a:r>
            <a:r>
              <a:rPr lang="en-US" b="1" dirty="0"/>
              <a:t> </a:t>
            </a:r>
            <a:r>
              <a:rPr lang="en-US" dirty="0"/>
              <a:t>– after consuming and assimilating biomass from food the paramecium will get larger until it divides.</a:t>
            </a:r>
          </a:p>
        </p:txBody>
      </p:sp>
      <p:sp>
        <p:nvSpPr>
          <p:cNvPr id="11" name="TextBox 10"/>
          <p:cNvSpPr txBox="1"/>
          <p:nvPr/>
        </p:nvSpPr>
        <p:spPr>
          <a:xfrm>
            <a:off x="7635645" y="603515"/>
            <a:ext cx="1481897" cy="3416320"/>
          </a:xfrm>
          <a:prstGeom prst="rect">
            <a:avLst/>
          </a:prstGeom>
          <a:solidFill>
            <a:srgbClr val="C6D9F1"/>
          </a:solidFill>
        </p:spPr>
        <p:txBody>
          <a:bodyPr wrap="square" rtlCol="0">
            <a:spAutoFit/>
          </a:bodyPr>
          <a:lstStyle/>
          <a:p>
            <a:r>
              <a:rPr lang="en-US" b="1" dirty="0">
                <a:solidFill>
                  <a:schemeClr val="accent1">
                    <a:lumMod val="50000"/>
                  </a:schemeClr>
                </a:solidFill>
              </a:rPr>
              <a:t>Response</a:t>
            </a:r>
            <a:r>
              <a:rPr lang="en-US" b="1" dirty="0"/>
              <a:t> </a:t>
            </a:r>
            <a:r>
              <a:rPr lang="en-US" dirty="0"/>
              <a:t>– the wave action of the cilia moves the paramecium in response to changes in the environment, e.g. towards food.</a:t>
            </a:r>
          </a:p>
        </p:txBody>
      </p:sp>
      <p:sp>
        <p:nvSpPr>
          <p:cNvPr id="12" name="TextBox 11"/>
          <p:cNvSpPr txBox="1"/>
          <p:nvPr/>
        </p:nvSpPr>
        <p:spPr>
          <a:xfrm>
            <a:off x="40341" y="12880"/>
            <a:ext cx="2861831" cy="1477328"/>
          </a:xfrm>
          <a:prstGeom prst="rect">
            <a:avLst/>
          </a:prstGeom>
          <a:solidFill>
            <a:srgbClr val="C6D9F1"/>
          </a:solidFill>
        </p:spPr>
        <p:txBody>
          <a:bodyPr wrap="square" rtlCol="0">
            <a:spAutoFit/>
          </a:bodyPr>
          <a:lstStyle/>
          <a:p>
            <a:r>
              <a:rPr lang="en-US" b="1" dirty="0">
                <a:solidFill>
                  <a:srgbClr val="000090"/>
                </a:solidFill>
              </a:rPr>
              <a:t>Excretion </a:t>
            </a:r>
            <a:r>
              <a:rPr lang="en-US" dirty="0"/>
              <a:t>– the plasma membrane control the entry and exit of substances including expulsion of metabolic waste</a:t>
            </a:r>
          </a:p>
        </p:txBody>
      </p:sp>
      <p:sp>
        <p:nvSpPr>
          <p:cNvPr id="13" name="TextBox 12"/>
          <p:cNvSpPr txBox="1"/>
          <p:nvPr/>
        </p:nvSpPr>
        <p:spPr>
          <a:xfrm>
            <a:off x="276815" y="4655189"/>
            <a:ext cx="2303883" cy="1477328"/>
          </a:xfrm>
          <a:prstGeom prst="rect">
            <a:avLst/>
          </a:prstGeom>
          <a:solidFill>
            <a:srgbClr val="C6D9F1"/>
          </a:solidFill>
        </p:spPr>
        <p:txBody>
          <a:bodyPr wrap="square" rtlCol="0">
            <a:spAutoFit/>
          </a:bodyPr>
          <a:lstStyle/>
          <a:p>
            <a:r>
              <a:rPr lang="en-US" b="1" dirty="0">
                <a:solidFill>
                  <a:srgbClr val="660066"/>
                </a:solidFill>
              </a:rPr>
              <a:t>Nutrition</a:t>
            </a:r>
            <a:r>
              <a:rPr lang="en-US" b="1" dirty="0"/>
              <a:t> </a:t>
            </a:r>
            <a:r>
              <a:rPr lang="en-US" dirty="0"/>
              <a:t>– food vacuoles contain organisms the paramecium has consumed</a:t>
            </a:r>
          </a:p>
        </p:txBody>
      </p:sp>
      <p:cxnSp>
        <p:nvCxnSpPr>
          <p:cNvPr id="16" name="Straight Connector 15"/>
          <p:cNvCxnSpPr>
            <a:stCxn id="12" idx="2"/>
          </p:cNvCxnSpPr>
          <p:nvPr/>
        </p:nvCxnSpPr>
        <p:spPr>
          <a:xfrm>
            <a:off x="1471257" y="1490208"/>
            <a:ext cx="1430915" cy="943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53757" y="1293891"/>
            <a:ext cx="491343" cy="8803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255177" y="1293891"/>
            <a:ext cx="1498580" cy="15154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1" idx="1"/>
          </p:cNvCxnSpPr>
          <p:nvPr/>
        </p:nvCxnSpPr>
        <p:spPr>
          <a:xfrm flipH="1" flipV="1">
            <a:off x="7226301" y="1880788"/>
            <a:ext cx="409344" cy="4308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8" idx="0"/>
          </p:cNvCxnSpPr>
          <p:nvPr/>
        </p:nvCxnSpPr>
        <p:spPr>
          <a:xfrm>
            <a:off x="5020733" y="3031568"/>
            <a:ext cx="2488142" cy="16236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9" idx="3"/>
          </p:cNvCxnSpPr>
          <p:nvPr/>
        </p:nvCxnSpPr>
        <p:spPr>
          <a:xfrm flipH="1">
            <a:off x="1707584" y="3031568"/>
            <a:ext cx="705416" cy="1583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13" idx="0"/>
          </p:cNvCxnSpPr>
          <p:nvPr/>
        </p:nvCxnSpPr>
        <p:spPr>
          <a:xfrm flipH="1">
            <a:off x="1428757" y="3488768"/>
            <a:ext cx="1540650" cy="11664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21700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5503" y="941772"/>
            <a:ext cx="3921071" cy="5901417"/>
          </a:xfrm>
          <a:solidFill>
            <a:srgbClr val="F7E8A7">
              <a:alpha val="78000"/>
            </a:srgbClr>
          </a:solidFill>
        </p:spPr>
        <p:txBody>
          <a:bodyPr>
            <a:normAutofit/>
          </a:bodyPr>
          <a:lstStyle/>
          <a:p>
            <a:pPr>
              <a:lnSpc>
                <a:spcPct val="90000"/>
              </a:lnSpc>
            </a:pPr>
            <a:r>
              <a:rPr lang="en-US" altLang="en-US" sz="2800" dirty="0"/>
              <a:t>Cellular division in eukaryotic cells.</a:t>
            </a:r>
          </a:p>
          <a:p>
            <a:pPr>
              <a:lnSpc>
                <a:spcPct val="90000"/>
              </a:lnSpc>
            </a:pPr>
            <a:r>
              <a:rPr lang="en-US" altLang="en-US" sz="2800" dirty="0"/>
              <a:t>Chromatin is arranged into chromosomes.</a:t>
            </a:r>
          </a:p>
          <a:p>
            <a:pPr>
              <a:lnSpc>
                <a:spcPct val="90000"/>
              </a:lnSpc>
            </a:pPr>
            <a:r>
              <a:rPr lang="en-US" altLang="en-US" sz="2800" dirty="0"/>
              <a:t>Chromosomes double.</a:t>
            </a:r>
          </a:p>
          <a:p>
            <a:pPr>
              <a:lnSpc>
                <a:spcPct val="90000"/>
              </a:lnSpc>
            </a:pPr>
            <a:r>
              <a:rPr lang="en-US" altLang="en-US" sz="2800" dirty="0"/>
              <a:t>Cell grows in size.</a:t>
            </a:r>
          </a:p>
          <a:p>
            <a:pPr>
              <a:lnSpc>
                <a:spcPct val="90000"/>
              </a:lnSpc>
            </a:pPr>
            <a:r>
              <a:rPr lang="en-US" altLang="en-US" sz="2800" dirty="0"/>
              <a:t>Cells divide.</a:t>
            </a:r>
          </a:p>
          <a:p>
            <a:pPr>
              <a:lnSpc>
                <a:spcPct val="90000"/>
              </a:lnSpc>
            </a:pPr>
            <a:r>
              <a:rPr lang="en-US" altLang="en-US" sz="2800" dirty="0"/>
              <a:t>Is cellular cloning.</a:t>
            </a:r>
          </a:p>
        </p:txBody>
      </p:sp>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659" y="1580832"/>
            <a:ext cx="5120640" cy="45482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0"/>
            <a:ext cx="9143999" cy="929897"/>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dirty="0"/>
              <a:t>Cell division</a:t>
            </a:r>
          </a:p>
        </p:txBody>
      </p:sp>
    </p:spTree>
    <p:extLst>
      <p:ext uri="{BB962C8B-B14F-4D97-AF65-F5344CB8AC3E}">
        <p14:creationId xmlns:p14="http://schemas.microsoft.com/office/powerpoint/2010/main" val="1433111354"/>
      </p:ext>
    </p:extLst>
  </p:cSld>
  <p:clrMapOvr>
    <a:masterClrMapping/>
  </p:clrMapOvr>
  <p:transition spd="slow">
    <p:rand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body" idx="1"/>
          </p:nvPr>
        </p:nvSpPr>
        <p:spPr>
          <a:xfrm>
            <a:off x="1" y="998339"/>
            <a:ext cx="3657600" cy="5797669"/>
          </a:xfrm>
          <a:solidFill>
            <a:srgbClr val="F7E8A7">
              <a:alpha val="77647"/>
            </a:srgbClr>
          </a:solidFill>
        </p:spPr>
        <p:txBody>
          <a:bodyPr>
            <a:normAutofit/>
          </a:bodyPr>
          <a:lstStyle/>
          <a:p>
            <a:pPr marL="609600" indent="-609600">
              <a:lnSpc>
                <a:spcPct val="90000"/>
              </a:lnSpc>
              <a:buFontTx/>
              <a:buNone/>
            </a:pPr>
            <a:endParaRPr lang="en-US" altLang="en-US" sz="2800" dirty="0"/>
          </a:p>
          <a:p>
            <a:pPr marL="609600" indent="-609600">
              <a:lnSpc>
                <a:spcPct val="90000"/>
              </a:lnSpc>
              <a:buFontTx/>
              <a:buNone/>
            </a:pPr>
            <a:r>
              <a:rPr lang="en-US" altLang="en-US" sz="3600" b="1" dirty="0"/>
              <a:t>2 phases:</a:t>
            </a:r>
            <a:endParaRPr lang="en-US" altLang="en-US" sz="3600" dirty="0"/>
          </a:p>
          <a:p>
            <a:pPr marL="990600" lvl="1" indent="-533400">
              <a:lnSpc>
                <a:spcPct val="90000"/>
              </a:lnSpc>
              <a:buFontTx/>
              <a:buAutoNum type="arabicPeriod"/>
            </a:pPr>
            <a:r>
              <a:rPr lang="en-US" altLang="en-US" b="1" dirty="0"/>
              <a:t>Interphase</a:t>
            </a:r>
          </a:p>
          <a:p>
            <a:pPr marL="990600" lvl="1" indent="-533400">
              <a:lnSpc>
                <a:spcPct val="90000"/>
              </a:lnSpc>
              <a:buFontTx/>
              <a:buAutoNum type="arabicPeriod"/>
            </a:pPr>
            <a:r>
              <a:rPr lang="en-US" altLang="en-US" b="1" dirty="0"/>
              <a:t>M phase (mitotic phase)</a:t>
            </a:r>
            <a:endParaRPr lang="en-US" altLang="en-US" dirty="0"/>
          </a:p>
          <a:p>
            <a:pPr marL="1371600" lvl="2" indent="-457200">
              <a:lnSpc>
                <a:spcPct val="90000"/>
              </a:lnSpc>
              <a:buFontTx/>
              <a:buAutoNum type="alphaLcPeriod"/>
            </a:pPr>
            <a:r>
              <a:rPr lang="en-US" altLang="en-US" sz="2800" dirty="0"/>
              <a:t>Prophase</a:t>
            </a:r>
          </a:p>
          <a:p>
            <a:pPr marL="1371600" lvl="2" indent="-457200">
              <a:lnSpc>
                <a:spcPct val="90000"/>
              </a:lnSpc>
              <a:buFontTx/>
              <a:buAutoNum type="alphaLcPeriod"/>
            </a:pPr>
            <a:r>
              <a:rPr lang="en-US" altLang="en-US" sz="2800" dirty="0"/>
              <a:t>Metaphase</a:t>
            </a:r>
          </a:p>
          <a:p>
            <a:pPr marL="1371600" lvl="2" indent="-457200">
              <a:lnSpc>
                <a:spcPct val="90000"/>
              </a:lnSpc>
              <a:buFontTx/>
              <a:buAutoNum type="alphaLcPeriod"/>
            </a:pPr>
            <a:r>
              <a:rPr lang="en-US" altLang="en-US" sz="2800" dirty="0"/>
              <a:t>Anaphase</a:t>
            </a:r>
          </a:p>
          <a:p>
            <a:pPr marL="1371600" lvl="2" indent="-457200">
              <a:lnSpc>
                <a:spcPct val="90000"/>
              </a:lnSpc>
              <a:buFontTx/>
              <a:buAutoNum type="alphaLcPeriod"/>
            </a:pPr>
            <a:r>
              <a:rPr lang="en-US" altLang="en-US" sz="2800" dirty="0"/>
              <a:t>Telophase &amp; cytokinesis</a:t>
            </a:r>
          </a:p>
        </p:txBody>
      </p:sp>
      <p:graphicFrame>
        <p:nvGraphicFramePr>
          <p:cNvPr id="2" name="Object 1"/>
          <p:cNvGraphicFramePr>
            <a:graphicFrameLocks noChangeAspect="1"/>
          </p:cNvGraphicFramePr>
          <p:nvPr>
            <p:extLst>
              <p:ext uri="{D42A27DB-BD31-4B8C-83A1-F6EECF244321}">
                <p14:modId xmlns:p14="http://schemas.microsoft.com/office/powerpoint/2010/main" val="3283565246"/>
              </p:ext>
            </p:extLst>
          </p:nvPr>
        </p:nvGraphicFramePr>
        <p:xfrm>
          <a:off x="3952386" y="1921790"/>
          <a:ext cx="5143715" cy="3857786"/>
        </p:xfrm>
        <a:graphic>
          <a:graphicData uri="http://schemas.openxmlformats.org/presentationml/2006/ole">
            <mc:AlternateContent xmlns:mc="http://schemas.openxmlformats.org/markup-compatibility/2006">
              <mc:Choice xmlns:v="urn:schemas-microsoft-com:vml" Requires="v">
                <p:oleObj spid="_x0000_s1087"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386" y="1921790"/>
                        <a:ext cx="5143715" cy="3857786"/>
                      </a:xfrm>
                      <a:prstGeom prst="rect">
                        <a:avLst/>
                      </a:prstGeom>
                      <a:noFill/>
                      <a:ln>
                        <a:noFill/>
                      </a:ln>
                      <a:effectLst/>
                    </p:spPr>
                  </p:pic>
                </p:oleObj>
              </mc:Fallback>
            </mc:AlternateContent>
          </a:graphicData>
        </a:graphic>
      </p:graphicFrame>
      <p:sp>
        <p:nvSpPr>
          <p:cNvPr id="4" name="Title 1"/>
          <p:cNvSpPr txBox="1">
            <a:spLocks/>
          </p:cNvSpPr>
          <p:nvPr/>
        </p:nvSpPr>
        <p:spPr>
          <a:xfrm>
            <a:off x="-1" y="15498"/>
            <a:ext cx="9144001" cy="929897"/>
          </a:xfrm>
          <a:prstGeom prst="rect">
            <a:avLst/>
          </a:prstGeom>
          <a:solidFill>
            <a:schemeClr val="accent1">
              <a:lumMod val="40000"/>
              <a:lumOff val="60000"/>
              <a:alpha val="78000"/>
            </a:schemeClr>
          </a:solidFill>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609600" indent="-609600">
              <a:lnSpc>
                <a:spcPct val="90000"/>
              </a:lnSpc>
            </a:pPr>
            <a:endParaRPr lang="en-US" altLang="en-US" b="1" u="sng" dirty="0"/>
          </a:p>
          <a:p>
            <a:pPr marL="609600" indent="-609600">
              <a:lnSpc>
                <a:spcPct val="90000"/>
              </a:lnSpc>
            </a:pPr>
            <a:r>
              <a:rPr lang="en-US" altLang="en-US" b="1" u="sng" dirty="0"/>
              <a:t>Phases of the Cell Cycle </a:t>
            </a:r>
            <a:r>
              <a:rPr lang="en-US" altLang="en-US" b="1" dirty="0"/>
              <a:t> </a:t>
            </a:r>
            <a:r>
              <a:rPr lang="en-US" altLang="en-US" dirty="0"/>
              <a:t>(life cycle of a cell)</a:t>
            </a:r>
          </a:p>
          <a:p>
            <a:pPr marL="609600" indent="-609600">
              <a:lnSpc>
                <a:spcPct val="90000"/>
              </a:lnSpc>
            </a:pPr>
            <a:endParaRPr lang="en-US" altLang="en-US" b="1" u="sng" dirty="0"/>
          </a:p>
        </p:txBody>
      </p:sp>
    </p:spTree>
    <p:extLst>
      <p:ext uri="{BB962C8B-B14F-4D97-AF65-F5344CB8AC3E}">
        <p14:creationId xmlns:p14="http://schemas.microsoft.com/office/powerpoint/2010/main" val="3756799115"/>
      </p:ext>
    </p:extLst>
  </p:cSld>
  <p:clrMapOvr>
    <a:masterClrMapping/>
  </p:clrMapOvr>
  <p:transition spd="slow">
    <p:rand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0" y="1131377"/>
            <a:ext cx="6137329" cy="5594888"/>
          </a:xfrm>
          <a:solidFill>
            <a:srgbClr val="F7E8A7">
              <a:alpha val="78000"/>
            </a:srgbClr>
          </a:solidFill>
        </p:spPr>
        <p:txBody>
          <a:bodyPr>
            <a:normAutofit fontScale="92500" lnSpcReduction="20000"/>
          </a:bodyPr>
          <a:lstStyle/>
          <a:p>
            <a:pPr marL="0" indent="0">
              <a:buNone/>
            </a:pPr>
            <a:r>
              <a:rPr lang="en-US" altLang="en-US" sz="2800" b="1" dirty="0"/>
              <a:t>Interphase</a:t>
            </a:r>
          </a:p>
          <a:p>
            <a:r>
              <a:rPr lang="en-US" altLang="en-US" sz="2800" dirty="0"/>
              <a:t>The non-dividing phase in a cell</a:t>
            </a:r>
          </a:p>
          <a:p>
            <a:r>
              <a:rPr lang="en-US" altLang="en-US" sz="2800" dirty="0"/>
              <a:t>Lasts about ~ 90% of the cell cycle.</a:t>
            </a:r>
          </a:p>
          <a:p>
            <a:r>
              <a:rPr lang="en-US" altLang="en-US" sz="2800" dirty="0"/>
              <a:t>The cell grows and replicates DNA preparing for Mitosis.</a:t>
            </a:r>
          </a:p>
          <a:p>
            <a:r>
              <a:rPr lang="en-US" altLang="en-US" sz="2800" dirty="0"/>
              <a:t>There are three periods:</a:t>
            </a:r>
          </a:p>
          <a:p>
            <a:pPr>
              <a:buFontTx/>
              <a:buNone/>
            </a:pPr>
            <a:endParaRPr lang="en-US" altLang="en-US" sz="2000" dirty="0"/>
          </a:p>
          <a:p>
            <a:pPr>
              <a:buFontTx/>
              <a:buNone/>
            </a:pPr>
            <a:r>
              <a:rPr lang="en-US" altLang="en-US" sz="3000" b="1" u="sng" dirty="0"/>
              <a:t>3 periods of Interphase</a:t>
            </a:r>
            <a:endParaRPr lang="en-US" altLang="en-US" sz="3000" dirty="0"/>
          </a:p>
          <a:p>
            <a:pPr>
              <a:buFontTx/>
              <a:buNone/>
            </a:pPr>
            <a:r>
              <a:rPr lang="en-US" altLang="en-US" sz="2600" dirty="0"/>
              <a:t>1.  G</a:t>
            </a:r>
            <a:r>
              <a:rPr lang="en-US" altLang="en-US" sz="2600" baseline="-25000" dirty="0"/>
              <a:t>o</a:t>
            </a:r>
            <a:r>
              <a:rPr lang="en-US" altLang="en-US" sz="2600" dirty="0"/>
              <a:t> – a cell functioning as normal  </a:t>
            </a:r>
          </a:p>
          <a:p>
            <a:pPr>
              <a:buFontTx/>
              <a:buNone/>
            </a:pPr>
            <a:r>
              <a:rPr lang="en-US" altLang="en-US" sz="2600" dirty="0"/>
              <a:t>2.  G1 phase – first growth phase</a:t>
            </a:r>
          </a:p>
          <a:p>
            <a:pPr>
              <a:buFontTx/>
              <a:buNone/>
            </a:pPr>
            <a:r>
              <a:rPr lang="en-US" altLang="en-US" sz="2600" dirty="0"/>
              <a:t>3.  S phase- synthesis of DNA</a:t>
            </a:r>
          </a:p>
          <a:p>
            <a:pPr>
              <a:buFontTx/>
              <a:buNone/>
            </a:pPr>
            <a:r>
              <a:rPr lang="en-US" altLang="en-US" sz="2600" dirty="0"/>
              <a:t>4.  G2 phase- 2</a:t>
            </a:r>
            <a:r>
              <a:rPr lang="en-US" altLang="en-US" sz="2600" baseline="30000" dirty="0"/>
              <a:t>nd</a:t>
            </a:r>
            <a:r>
              <a:rPr lang="en-US" altLang="en-US" sz="2600" dirty="0"/>
              <a:t> growth phase</a:t>
            </a:r>
          </a:p>
          <a:p>
            <a:pPr>
              <a:buFontTx/>
              <a:buNone/>
            </a:pPr>
            <a:endParaRPr lang="en-US" altLang="en-US" sz="2600" dirty="0"/>
          </a:p>
          <a:p>
            <a:pPr>
              <a:buFontTx/>
              <a:buNone/>
            </a:pPr>
            <a:r>
              <a:rPr lang="en-US" altLang="en-US" sz="2600" dirty="0"/>
              <a:t>Mitosis is a reliable process.  Only one error occurs per 100,000 cell divisions.</a:t>
            </a:r>
          </a:p>
          <a:p>
            <a:endParaRPr lang="en-US" altLang="en-US" sz="2400" dirty="0"/>
          </a:p>
        </p:txBody>
      </p:sp>
      <p:sp>
        <p:nvSpPr>
          <p:cNvPr id="4" name="Title 1"/>
          <p:cNvSpPr txBox="1">
            <a:spLocks/>
          </p:cNvSpPr>
          <p:nvPr/>
        </p:nvSpPr>
        <p:spPr>
          <a:xfrm>
            <a:off x="0" y="4762"/>
            <a:ext cx="9144000" cy="1126614"/>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ctr"/>
            <a:r>
              <a:rPr lang="en-US" sz="2400" dirty="0">
                <a:latin typeface="+mn-lt"/>
                <a:cs typeface="Arial"/>
              </a:rPr>
              <a:t>1.6 U.4 Interphase is a very active phase of the cell cycle with many processes occurring in the nucleus and cytoplasm.</a:t>
            </a:r>
            <a:endParaRPr lang="en-US" sz="2400" dirty="0">
              <a:solidFill>
                <a:srgbClr val="000000"/>
              </a:solidFill>
              <a:latin typeface="+mn-lt"/>
              <a:cs typeface="Arial"/>
            </a:endParaRPr>
          </a:p>
        </p:txBody>
      </p:sp>
    </p:spTree>
    <p:extLst>
      <p:ext uri="{BB962C8B-B14F-4D97-AF65-F5344CB8AC3E}">
        <p14:creationId xmlns:p14="http://schemas.microsoft.com/office/powerpoint/2010/main" val="1361751330"/>
      </p:ext>
    </p:extLst>
  </p:cSld>
  <p:clrMapOvr>
    <a:masterClrMapping/>
  </p:clrMapOvr>
  <p:transition spd="slow">
    <p:rand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21894" y="399104"/>
            <a:ext cx="8188775" cy="6458896"/>
          </a:xfrm>
          <a:prstGeom prst="rect">
            <a:avLst/>
          </a:prstGeom>
        </p:spPr>
      </p:pic>
      <p:sp>
        <p:nvSpPr>
          <p:cNvPr id="6" name="Title 1"/>
          <p:cNvSpPr>
            <a:spLocks noGrp="1"/>
          </p:cNvSpPr>
          <p:nvPr>
            <p:ph type="title"/>
          </p:nvPr>
        </p:nvSpPr>
        <p:spPr>
          <a:xfrm>
            <a:off x="0" y="4762"/>
            <a:ext cx="9144000" cy="488478"/>
          </a:xfrm>
        </p:spPr>
        <p:txBody>
          <a:bodyPr>
            <a:noAutofit/>
          </a:bodyPr>
          <a:lstStyle/>
          <a:p>
            <a:pPr fontAlgn="ctr"/>
            <a:r>
              <a:rPr lang="en-US" sz="2400" dirty="0">
                <a:latin typeface="+mn-lt"/>
                <a:cs typeface="Arial"/>
              </a:rPr>
              <a:t>1.6 U.5 Cyclins are involved in the control of the cell cycle.</a:t>
            </a:r>
            <a:endParaRPr lang="en-US" sz="2400" dirty="0">
              <a:solidFill>
                <a:srgbClr val="000000"/>
              </a:solidFill>
              <a:latin typeface="+mn-lt"/>
              <a:cs typeface="Arial"/>
            </a:endParaRPr>
          </a:p>
        </p:txBody>
      </p:sp>
      <p:sp>
        <p:nvSpPr>
          <p:cNvPr id="3" name="Rectangle 2"/>
          <p:cNvSpPr/>
          <p:nvPr/>
        </p:nvSpPr>
        <p:spPr>
          <a:xfrm>
            <a:off x="173788" y="493240"/>
            <a:ext cx="8673349" cy="1015663"/>
          </a:xfrm>
          <a:prstGeom prst="rect">
            <a:avLst/>
          </a:prstGeom>
          <a:solidFill>
            <a:srgbClr val="FFFFFF">
              <a:alpha val="80000"/>
            </a:srgbClr>
          </a:solidFill>
        </p:spPr>
        <p:txBody>
          <a:bodyPr wrap="square">
            <a:spAutoFit/>
          </a:bodyPr>
          <a:lstStyle/>
          <a:p>
            <a:r>
              <a:rPr lang="en-GB" sz="3600" b="1" dirty="0" err="1"/>
              <a:t>Cyclins</a:t>
            </a:r>
            <a:r>
              <a:rPr lang="en-GB" dirty="0"/>
              <a:t> </a:t>
            </a:r>
            <a:r>
              <a:rPr lang="en-GB" sz="2400" dirty="0"/>
              <a:t>are a family of proteins that control the progression of cells through the cell cycle</a:t>
            </a:r>
            <a:endParaRPr lang="en-US" sz="2400" dirty="0"/>
          </a:p>
        </p:txBody>
      </p:sp>
      <p:sp>
        <p:nvSpPr>
          <p:cNvPr id="7" name="Rectangle 6"/>
          <p:cNvSpPr/>
          <p:nvPr/>
        </p:nvSpPr>
        <p:spPr>
          <a:xfrm>
            <a:off x="294106" y="1845080"/>
            <a:ext cx="3783263" cy="1015663"/>
          </a:xfrm>
          <a:prstGeom prst="rect">
            <a:avLst/>
          </a:prstGeom>
          <a:solidFill>
            <a:srgbClr val="FFFFFF">
              <a:alpha val="83000"/>
            </a:srgbClr>
          </a:solidFill>
          <a:ln>
            <a:solidFill>
              <a:schemeClr val="tx1"/>
            </a:solidFill>
          </a:ln>
        </p:spPr>
        <p:txBody>
          <a:bodyPr wrap="square">
            <a:spAutoFit/>
          </a:bodyPr>
          <a:lstStyle/>
          <a:p>
            <a:pPr lvl="0"/>
            <a:r>
              <a:rPr lang="en-GB" sz="2000" dirty="0"/>
              <a:t>Cells cannot progress to the next stage of the cell cycle unless the specific </a:t>
            </a:r>
            <a:r>
              <a:rPr lang="en-GB" sz="2000" dirty="0" err="1"/>
              <a:t>cyclin</a:t>
            </a:r>
            <a:r>
              <a:rPr lang="en-GB" sz="2000" dirty="0"/>
              <a:t> reaches it threshold.</a:t>
            </a:r>
            <a:endParaRPr lang="en-US" sz="2000" dirty="0"/>
          </a:p>
        </p:txBody>
      </p:sp>
      <p:sp>
        <p:nvSpPr>
          <p:cNvPr id="9" name="Rectangle 8"/>
          <p:cNvSpPr/>
          <p:nvPr/>
        </p:nvSpPr>
        <p:spPr>
          <a:xfrm>
            <a:off x="1002632" y="6611779"/>
            <a:ext cx="8141368" cy="246221"/>
          </a:xfrm>
          <a:prstGeom prst="rect">
            <a:avLst/>
          </a:prstGeom>
        </p:spPr>
        <p:txBody>
          <a:bodyPr wrap="square">
            <a:spAutoFit/>
          </a:bodyPr>
          <a:lstStyle/>
          <a:p>
            <a:pPr algn="r"/>
            <a:r>
              <a:rPr lang="en-US" sz="1000" dirty="0">
                <a:hlinkClick r:id="rId4"/>
              </a:rPr>
              <a:t>http://</a:t>
            </a:r>
            <a:r>
              <a:rPr lang="en-US" sz="1000" dirty="0" err="1">
                <a:hlinkClick r:id="rId4"/>
              </a:rPr>
              <a:t>upload.wikimedia.org</a:t>
            </a:r>
            <a:r>
              <a:rPr lang="en-US" sz="1000" dirty="0">
                <a:hlinkClick r:id="rId4"/>
              </a:rPr>
              <a:t>/</a:t>
            </a:r>
            <a:r>
              <a:rPr lang="en-US" sz="1000" dirty="0" err="1">
                <a:hlinkClick r:id="rId4"/>
              </a:rPr>
              <a:t>wikipedia</a:t>
            </a:r>
            <a:r>
              <a:rPr lang="en-US" sz="1000" dirty="0">
                <a:hlinkClick r:id="rId4"/>
              </a:rPr>
              <a:t>/commons/thumb/9/99/Protein_CCNE1_PDB_1w98.png/800px-Protein_CCNE1_PDB_1w98.png</a:t>
            </a:r>
            <a:endParaRPr lang="en-US" sz="1000" dirty="0"/>
          </a:p>
        </p:txBody>
      </p:sp>
      <p:sp>
        <p:nvSpPr>
          <p:cNvPr id="10" name="Rectangle 9"/>
          <p:cNvSpPr/>
          <p:nvPr/>
        </p:nvSpPr>
        <p:spPr>
          <a:xfrm>
            <a:off x="5026526" y="2272856"/>
            <a:ext cx="3449053" cy="707886"/>
          </a:xfrm>
          <a:prstGeom prst="rect">
            <a:avLst/>
          </a:prstGeom>
          <a:solidFill>
            <a:srgbClr val="FFFFFF">
              <a:alpha val="83000"/>
            </a:srgbClr>
          </a:solidFill>
          <a:ln>
            <a:solidFill>
              <a:srgbClr val="000000"/>
            </a:solidFill>
          </a:ln>
        </p:spPr>
        <p:txBody>
          <a:bodyPr wrap="square">
            <a:spAutoFit/>
          </a:bodyPr>
          <a:lstStyle/>
          <a:p>
            <a:pPr lvl="0"/>
            <a:r>
              <a:rPr lang="en-GB" sz="2000" dirty="0" err="1"/>
              <a:t>Cyclins</a:t>
            </a:r>
            <a:r>
              <a:rPr lang="en-GB" sz="2000" dirty="0"/>
              <a:t> bind to enzymes called </a:t>
            </a:r>
            <a:r>
              <a:rPr lang="en-GB" sz="2000" dirty="0" err="1"/>
              <a:t>cyclin</a:t>
            </a:r>
            <a:r>
              <a:rPr lang="en-GB" sz="2000" dirty="0"/>
              <a:t>-dependent kinases</a:t>
            </a:r>
            <a:endParaRPr lang="en-US" sz="2000" dirty="0"/>
          </a:p>
        </p:txBody>
      </p:sp>
      <p:sp>
        <p:nvSpPr>
          <p:cNvPr id="11" name="Rectangle 10"/>
          <p:cNvSpPr/>
          <p:nvPr/>
        </p:nvSpPr>
        <p:spPr>
          <a:xfrm>
            <a:off x="2740526" y="3888116"/>
            <a:ext cx="4572000" cy="1015663"/>
          </a:xfrm>
          <a:prstGeom prst="rect">
            <a:avLst/>
          </a:prstGeom>
          <a:solidFill>
            <a:srgbClr val="FFFFFF">
              <a:alpha val="83000"/>
            </a:srgbClr>
          </a:solidFill>
          <a:ln>
            <a:solidFill>
              <a:srgbClr val="000000"/>
            </a:solidFill>
          </a:ln>
        </p:spPr>
        <p:txBody>
          <a:bodyPr>
            <a:spAutoFit/>
          </a:bodyPr>
          <a:lstStyle/>
          <a:p>
            <a:pPr lvl="0"/>
            <a:r>
              <a:rPr lang="en-GB" sz="2000" dirty="0"/>
              <a:t>These kinases then become active and attach phosphate groups to other proteins in the cell.</a:t>
            </a:r>
            <a:endParaRPr lang="en-US" sz="2000" dirty="0"/>
          </a:p>
        </p:txBody>
      </p:sp>
      <p:sp>
        <p:nvSpPr>
          <p:cNvPr id="12" name="Rectangle 11"/>
          <p:cNvSpPr/>
          <p:nvPr/>
        </p:nvSpPr>
        <p:spPr>
          <a:xfrm>
            <a:off x="467883" y="5675670"/>
            <a:ext cx="8061163" cy="707886"/>
          </a:xfrm>
          <a:prstGeom prst="rect">
            <a:avLst/>
          </a:prstGeom>
          <a:solidFill>
            <a:srgbClr val="FFFFFF">
              <a:alpha val="83000"/>
            </a:srgbClr>
          </a:solidFill>
          <a:ln>
            <a:solidFill>
              <a:srgbClr val="000000"/>
            </a:solidFill>
          </a:ln>
        </p:spPr>
        <p:txBody>
          <a:bodyPr wrap="square">
            <a:spAutoFit/>
          </a:bodyPr>
          <a:lstStyle/>
          <a:p>
            <a:pPr lvl="0"/>
            <a:r>
              <a:rPr lang="en-GB" sz="2000" dirty="0"/>
              <a:t>The attachment of phosphate triggers the other proteins to become active and carry out tasks (specific to one of the phases of the cell cycle).</a:t>
            </a:r>
            <a:endParaRPr lang="en-US" sz="2000" dirty="0"/>
          </a:p>
        </p:txBody>
      </p:sp>
      <p:sp>
        <p:nvSpPr>
          <p:cNvPr id="13" name="Oval 12"/>
          <p:cNvSpPr/>
          <p:nvPr/>
        </p:nvSpPr>
        <p:spPr>
          <a:xfrm>
            <a:off x="244302" y="5487859"/>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4</a:t>
            </a:r>
          </a:p>
        </p:txBody>
      </p:sp>
      <p:sp>
        <p:nvSpPr>
          <p:cNvPr id="14" name="Oval 13"/>
          <p:cNvSpPr/>
          <p:nvPr/>
        </p:nvSpPr>
        <p:spPr>
          <a:xfrm>
            <a:off x="2569076" y="3700305"/>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3</a:t>
            </a:r>
          </a:p>
        </p:txBody>
      </p:sp>
      <p:sp>
        <p:nvSpPr>
          <p:cNvPr id="15" name="Oval 14"/>
          <p:cNvSpPr/>
          <p:nvPr/>
        </p:nvSpPr>
        <p:spPr>
          <a:xfrm>
            <a:off x="4852732" y="2085045"/>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2</a:t>
            </a:r>
          </a:p>
        </p:txBody>
      </p:sp>
      <p:sp>
        <p:nvSpPr>
          <p:cNvPr id="16" name="Oval 15"/>
          <p:cNvSpPr/>
          <p:nvPr/>
        </p:nvSpPr>
        <p:spPr>
          <a:xfrm>
            <a:off x="83886" y="1657269"/>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1</a:t>
            </a:r>
          </a:p>
        </p:txBody>
      </p:sp>
    </p:spTree>
    <p:extLst>
      <p:ext uri="{BB962C8B-B14F-4D97-AF65-F5344CB8AC3E}">
        <p14:creationId xmlns:p14="http://schemas.microsoft.com/office/powerpoint/2010/main" val="38561742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02632" y="6611779"/>
            <a:ext cx="8141368"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/commons/thumb/9/99/Protein_CCNE1_PDB_1w98.png/800px-Protein_CCNE1_PDB_1w98.png</a:t>
            </a:r>
            <a:endParaRPr lang="en-US" sz="1000" dirty="0"/>
          </a:p>
        </p:txBody>
      </p:sp>
      <p:grpSp>
        <p:nvGrpSpPr>
          <p:cNvPr id="44" name="Group 43"/>
          <p:cNvGrpSpPr/>
          <p:nvPr/>
        </p:nvGrpSpPr>
        <p:grpSpPr>
          <a:xfrm>
            <a:off x="0" y="1703173"/>
            <a:ext cx="9144000" cy="4924727"/>
            <a:chOff x="0" y="1422445"/>
            <a:chExt cx="9144000" cy="4924727"/>
          </a:xfrm>
        </p:grpSpPr>
        <p:pic>
          <p:nvPicPr>
            <p:cNvPr id="2" name="Picture 1"/>
            <p:cNvPicPr>
              <a:picLocks noChangeAspect="1"/>
            </p:cNvPicPr>
            <p:nvPr/>
          </p:nvPicPr>
          <p:blipFill>
            <a:blip r:embed="rId4"/>
            <a:stretch>
              <a:fillRect/>
            </a:stretch>
          </p:blipFill>
          <p:spPr>
            <a:xfrm>
              <a:off x="0" y="2232372"/>
              <a:ext cx="9144000" cy="4114800"/>
            </a:xfrm>
            <a:prstGeom prst="rect">
              <a:avLst/>
            </a:prstGeom>
          </p:spPr>
        </p:pic>
        <p:sp>
          <p:nvSpPr>
            <p:cNvPr id="4" name="Rectangle 3"/>
            <p:cNvSpPr/>
            <p:nvPr/>
          </p:nvSpPr>
          <p:spPr>
            <a:xfrm>
              <a:off x="868947" y="2220279"/>
              <a:ext cx="1657685" cy="1077218"/>
            </a:xfrm>
            <a:prstGeom prst="rect">
              <a:avLst/>
            </a:prstGeom>
            <a:solidFill>
              <a:srgbClr val="FFFFFF"/>
            </a:solidFill>
            <a:ln>
              <a:solidFill>
                <a:srgbClr val="C20004"/>
              </a:solidFill>
            </a:ln>
          </p:spPr>
          <p:txBody>
            <a:bodyPr wrap="square">
              <a:spAutoFit/>
            </a:bodyPr>
            <a:lstStyle/>
            <a:p>
              <a:r>
                <a:rPr lang="en-GB" sz="1600" i="1" dirty="0"/>
                <a:t>Triggers cells to move from G0 to G1 and from G1 into S phase. </a:t>
              </a:r>
              <a:endParaRPr lang="en-US" sz="1600" i="1" dirty="0"/>
            </a:p>
          </p:txBody>
        </p:sp>
        <p:sp>
          <p:nvSpPr>
            <p:cNvPr id="5" name="Rectangle 4"/>
            <p:cNvSpPr/>
            <p:nvPr/>
          </p:nvSpPr>
          <p:spPr>
            <a:xfrm>
              <a:off x="2860842" y="1422445"/>
              <a:ext cx="1604211" cy="1077218"/>
            </a:xfrm>
            <a:prstGeom prst="rect">
              <a:avLst/>
            </a:prstGeom>
            <a:solidFill>
              <a:srgbClr val="FFFFFF"/>
            </a:solidFill>
            <a:ln>
              <a:solidFill>
                <a:srgbClr val="008000"/>
              </a:solidFill>
            </a:ln>
          </p:spPr>
          <p:txBody>
            <a:bodyPr wrap="square">
              <a:spAutoFit/>
            </a:bodyPr>
            <a:lstStyle/>
            <a:p>
              <a:pPr lvl="0"/>
              <a:r>
                <a:rPr lang="en-GB" sz="1600" i="1" dirty="0"/>
                <a:t>prepares the cell for DNA replication in S phase.</a:t>
              </a:r>
            </a:p>
          </p:txBody>
        </p:sp>
        <p:sp>
          <p:nvSpPr>
            <p:cNvPr id="18" name="Rectangle 17"/>
            <p:cNvSpPr/>
            <p:nvPr/>
          </p:nvSpPr>
          <p:spPr>
            <a:xfrm>
              <a:off x="4919579" y="1422445"/>
              <a:ext cx="1724526" cy="1077218"/>
            </a:xfrm>
            <a:prstGeom prst="rect">
              <a:avLst/>
            </a:prstGeom>
            <a:solidFill>
              <a:srgbClr val="FFFFFF"/>
            </a:solidFill>
            <a:ln>
              <a:solidFill>
                <a:schemeClr val="tx2">
                  <a:lumMod val="60000"/>
                  <a:lumOff val="40000"/>
                </a:schemeClr>
              </a:solidFill>
            </a:ln>
          </p:spPr>
          <p:txBody>
            <a:bodyPr wrap="square">
              <a:spAutoFit/>
            </a:bodyPr>
            <a:lstStyle/>
            <a:p>
              <a:r>
                <a:rPr lang="en-GB" sz="1600" i="1" dirty="0"/>
                <a:t>activates DNA replication inside the nucleus in S phase. </a:t>
              </a:r>
              <a:endParaRPr lang="en-US" sz="1600" i="1" dirty="0"/>
            </a:p>
          </p:txBody>
        </p:sp>
        <p:sp>
          <p:nvSpPr>
            <p:cNvPr id="19" name="Rectangle 18"/>
            <p:cNvSpPr/>
            <p:nvPr/>
          </p:nvSpPr>
          <p:spPr>
            <a:xfrm>
              <a:off x="6888630" y="1518455"/>
              <a:ext cx="2139753" cy="1323439"/>
            </a:xfrm>
            <a:prstGeom prst="rect">
              <a:avLst/>
            </a:prstGeom>
            <a:solidFill>
              <a:srgbClr val="FFFFFF"/>
            </a:solidFill>
            <a:ln>
              <a:solidFill>
                <a:schemeClr val="accent6">
                  <a:lumMod val="75000"/>
                </a:schemeClr>
              </a:solidFill>
            </a:ln>
          </p:spPr>
          <p:txBody>
            <a:bodyPr wrap="square">
              <a:spAutoFit/>
            </a:bodyPr>
            <a:lstStyle/>
            <a:p>
              <a:pPr lvl="0"/>
              <a:r>
                <a:rPr lang="en-GB" sz="1600" i="1" dirty="0"/>
                <a:t>promotes the assembly of the mitotic spindle and other tasks in the cytoplasm to prepare for mitosis.</a:t>
              </a:r>
              <a:endParaRPr lang="en-US" sz="1600" i="1" dirty="0"/>
            </a:p>
          </p:txBody>
        </p:sp>
        <p:cxnSp>
          <p:nvCxnSpPr>
            <p:cNvPr id="20" name="Straight Connector 19"/>
            <p:cNvCxnSpPr>
              <a:stCxn id="4" idx="2"/>
            </p:cNvCxnSpPr>
            <p:nvPr/>
          </p:nvCxnSpPr>
          <p:spPr>
            <a:xfrm>
              <a:off x="1697790" y="3297497"/>
              <a:ext cx="0" cy="753135"/>
            </a:xfrm>
            <a:prstGeom prst="line">
              <a:avLst/>
            </a:prstGeom>
            <a:ln w="19050" cmpd="sng">
              <a:solidFill>
                <a:srgbClr val="C2000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5" idx="2"/>
            </p:cNvCxnSpPr>
            <p:nvPr/>
          </p:nvCxnSpPr>
          <p:spPr>
            <a:xfrm>
              <a:off x="3662948" y="2499663"/>
              <a:ext cx="0" cy="575074"/>
            </a:xfrm>
            <a:prstGeom prst="lin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8" idx="2"/>
            </p:cNvCxnSpPr>
            <p:nvPr/>
          </p:nvCxnSpPr>
          <p:spPr>
            <a:xfrm>
              <a:off x="5781842" y="2499663"/>
              <a:ext cx="340895" cy="575074"/>
            </a:xfrm>
            <a:prstGeom prst="line">
              <a:avLst/>
            </a:prstGeom>
            <a:ln w="19050" cmpd="sng">
              <a:solidFill>
                <a:srgbClr val="558ED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9" idx="2"/>
            </p:cNvCxnSpPr>
            <p:nvPr/>
          </p:nvCxnSpPr>
          <p:spPr>
            <a:xfrm flipH="1">
              <a:off x="7740316" y="2841894"/>
              <a:ext cx="218191" cy="396000"/>
            </a:xfrm>
            <a:prstGeom prst="line">
              <a:avLst/>
            </a:prstGeom>
            <a:ln w="190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173788" y="560080"/>
            <a:ext cx="8673349" cy="830997"/>
          </a:xfrm>
          <a:prstGeom prst="rect">
            <a:avLst/>
          </a:prstGeom>
          <a:solidFill>
            <a:srgbClr val="FFFFFF">
              <a:alpha val="80000"/>
            </a:srgbClr>
          </a:solidFill>
        </p:spPr>
        <p:txBody>
          <a:bodyPr wrap="square">
            <a:spAutoFit/>
          </a:bodyPr>
          <a:lstStyle/>
          <a:p>
            <a:pPr algn="ctr"/>
            <a:r>
              <a:rPr lang="en-GB" sz="2400" dirty="0"/>
              <a:t>Progression through parts of the cell cycle are affected in various ways by </a:t>
            </a:r>
            <a:r>
              <a:rPr lang="en-GB" sz="2400" b="1" dirty="0"/>
              <a:t>specific </a:t>
            </a:r>
            <a:r>
              <a:rPr lang="en-GB" sz="2400" b="1" dirty="0" err="1"/>
              <a:t>cyclins</a:t>
            </a:r>
            <a:endParaRPr lang="en-US" sz="2400" b="1" dirty="0"/>
          </a:p>
        </p:txBody>
      </p:sp>
    </p:spTree>
    <p:extLst>
      <p:ext uri="{BB962C8B-B14F-4D97-AF65-F5344CB8AC3E}">
        <p14:creationId xmlns:p14="http://schemas.microsoft.com/office/powerpoint/2010/main" val="28996386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5983"/>
          <a:stretch/>
        </p:blipFill>
        <p:spPr>
          <a:xfrm>
            <a:off x="0" y="703974"/>
            <a:ext cx="9197044" cy="6181638"/>
          </a:xfrm>
          <a:prstGeom prst="rect">
            <a:avLst/>
          </a:prstGeom>
        </p:spPr>
      </p:pic>
      <p:sp>
        <p:nvSpPr>
          <p:cNvPr id="6" name="Title 1"/>
          <p:cNvSpPr>
            <a:spLocks noGrp="1"/>
          </p:cNvSpPr>
          <p:nvPr>
            <p:ph type="title"/>
          </p:nvPr>
        </p:nvSpPr>
        <p:spPr>
          <a:xfrm>
            <a:off x="0" y="4762"/>
            <a:ext cx="9144000" cy="699212"/>
          </a:xfrm>
        </p:spPr>
        <p:txBody>
          <a:bodyPr>
            <a:noAutofit/>
          </a:bodyPr>
          <a:lstStyle/>
          <a:p>
            <a:pPr fontAlgn="ctr"/>
            <a:r>
              <a:rPr lang="en-US" sz="2400" dirty="0">
                <a:latin typeface="+mn-lt"/>
                <a:cs typeface="Arial"/>
              </a:rPr>
              <a:t>1.6 U.4 Interphase is a very active phase of the cell cycle with many processes occurring in the nucleus and cytoplasm.</a:t>
            </a:r>
            <a:endParaRPr lang="en-US" sz="2400" dirty="0">
              <a:solidFill>
                <a:srgbClr val="000000"/>
              </a:solidFill>
              <a:latin typeface="+mn-lt"/>
              <a:cs typeface="Arial"/>
            </a:endParaRPr>
          </a:p>
        </p:txBody>
      </p:sp>
      <p:sp>
        <p:nvSpPr>
          <p:cNvPr id="7" name="TextBox 6"/>
          <p:cNvSpPr txBox="1"/>
          <p:nvPr/>
        </p:nvSpPr>
        <p:spPr>
          <a:xfrm>
            <a:off x="105372" y="669811"/>
            <a:ext cx="2111604" cy="584776"/>
          </a:xfrm>
          <a:prstGeom prst="rect">
            <a:avLst/>
          </a:prstGeom>
          <a:noFill/>
        </p:spPr>
        <p:txBody>
          <a:bodyPr wrap="square" rtlCol="0">
            <a:spAutoFit/>
          </a:bodyPr>
          <a:lstStyle/>
          <a:p>
            <a:r>
              <a:rPr lang="en-US" sz="3200" b="1" dirty="0"/>
              <a:t>Interphase</a:t>
            </a:r>
            <a:endParaRPr lang="en-US" sz="2400" dirty="0"/>
          </a:p>
        </p:txBody>
      </p:sp>
      <p:sp>
        <p:nvSpPr>
          <p:cNvPr id="14" name="Rectangle 13"/>
          <p:cNvSpPr/>
          <p:nvPr/>
        </p:nvSpPr>
        <p:spPr>
          <a:xfrm>
            <a:off x="228688" y="1767635"/>
            <a:ext cx="5500333" cy="400110"/>
          </a:xfrm>
          <a:prstGeom prst="rect">
            <a:avLst/>
          </a:prstGeom>
          <a:solidFill>
            <a:srgbClr val="FFFFFF">
              <a:alpha val="78000"/>
            </a:srgbClr>
          </a:solidFill>
        </p:spPr>
        <p:txBody>
          <a:bodyPr wrap="square">
            <a:spAutoFit/>
          </a:bodyPr>
          <a:lstStyle/>
          <a:p>
            <a:r>
              <a:rPr lang="en-US" sz="2000" dirty="0"/>
              <a:t>This when the cell carries out it’s normal functions</a:t>
            </a:r>
          </a:p>
        </p:txBody>
      </p:sp>
      <p:sp>
        <p:nvSpPr>
          <p:cNvPr id="2" name="Rectangle 1"/>
          <p:cNvSpPr/>
          <p:nvPr/>
        </p:nvSpPr>
        <p:spPr>
          <a:xfrm>
            <a:off x="1711801" y="2907691"/>
            <a:ext cx="6930044" cy="2554545"/>
          </a:xfrm>
          <a:prstGeom prst="rect">
            <a:avLst/>
          </a:prstGeom>
          <a:solidFill>
            <a:srgbClr val="FFFFFF">
              <a:alpha val="78000"/>
            </a:srgbClr>
          </a:solidFill>
        </p:spPr>
        <p:txBody>
          <a:bodyPr wrap="square">
            <a:spAutoFit/>
          </a:bodyPr>
          <a:lstStyle/>
          <a:p>
            <a:r>
              <a:rPr lang="en-US" sz="2000" b="1" dirty="0"/>
              <a:t>Metabolic reactions </a:t>
            </a:r>
            <a:r>
              <a:rPr lang="en-US" sz="2000" dirty="0"/>
              <a:t>(e.g. respiration to produce ATP) are necessary for the life of the cell</a:t>
            </a:r>
            <a:endParaRPr lang="en-US" sz="2000" b="1" dirty="0"/>
          </a:p>
          <a:p>
            <a:r>
              <a:rPr lang="en-US" sz="2000" b="1" dirty="0"/>
              <a:t>Protein synthesis </a:t>
            </a:r>
            <a:r>
              <a:rPr lang="en-US" sz="2000" dirty="0"/>
              <a:t>-  proteins and enzymes are necessary to allow cell grow</a:t>
            </a:r>
          </a:p>
          <a:p>
            <a:r>
              <a:rPr lang="en-US" sz="2000" b="1" dirty="0"/>
              <a:t>Organelles numbers are increased </a:t>
            </a:r>
            <a:r>
              <a:rPr lang="en-US" sz="2000" dirty="0"/>
              <a:t>to first support the enlarged cell</a:t>
            </a:r>
          </a:p>
          <a:p>
            <a:r>
              <a:rPr lang="en-US" sz="2000" b="1" dirty="0"/>
              <a:t>DNA is replicated </a:t>
            </a:r>
            <a:r>
              <a:rPr lang="en-US" sz="2000" dirty="0"/>
              <a:t>to ensure a second copy is available to enable mitosis</a:t>
            </a:r>
          </a:p>
        </p:txBody>
      </p:sp>
      <p:sp>
        <p:nvSpPr>
          <p:cNvPr id="5" name="Rectangle 4"/>
          <p:cNvSpPr/>
          <p:nvPr/>
        </p:nvSpPr>
        <p:spPr>
          <a:xfrm>
            <a:off x="2216975" y="787099"/>
            <a:ext cx="6121165" cy="707886"/>
          </a:xfrm>
          <a:prstGeom prst="rect">
            <a:avLst/>
          </a:prstGeom>
          <a:solidFill>
            <a:srgbClr val="FFFFFF">
              <a:alpha val="78000"/>
            </a:srgbClr>
          </a:solidFill>
        </p:spPr>
        <p:txBody>
          <a:bodyPr wrap="square">
            <a:spAutoFit/>
          </a:bodyPr>
          <a:lstStyle/>
          <a:p>
            <a:r>
              <a:rPr lang="en-US" sz="2000" dirty="0"/>
              <a:t>Cells spend the majority of their time in interphase. It is a very active phase of the cycle.</a:t>
            </a:r>
          </a:p>
        </p:txBody>
      </p:sp>
      <p:sp>
        <p:nvSpPr>
          <p:cNvPr id="15" name="Rectangle 14"/>
          <p:cNvSpPr/>
          <p:nvPr/>
        </p:nvSpPr>
        <p:spPr>
          <a:xfrm>
            <a:off x="680614" y="2944741"/>
            <a:ext cx="709497" cy="2476576"/>
          </a:xfrm>
          <a:prstGeom prst="rect">
            <a:avLst/>
          </a:prstGeom>
          <a:solidFill>
            <a:srgbClr val="FFFFFF">
              <a:alpha val="78000"/>
            </a:srgbClr>
          </a:solidFill>
        </p:spPr>
        <p:txBody>
          <a:bodyPr wrap="square">
            <a:spAutoFit/>
          </a:bodyPr>
          <a:lstStyle/>
          <a:p>
            <a:pPr>
              <a:lnSpc>
                <a:spcPct val="140000"/>
              </a:lnSpc>
            </a:pPr>
            <a:r>
              <a:rPr lang="en-US" sz="2800" b="1" dirty="0" err="1"/>
              <a:t>M</a:t>
            </a:r>
            <a:r>
              <a:rPr lang="en-US" sz="2800" dirty="0" err="1"/>
              <a:t>r</a:t>
            </a:r>
            <a:endParaRPr lang="en-US" sz="2800" dirty="0"/>
          </a:p>
          <a:p>
            <a:pPr>
              <a:lnSpc>
                <a:spcPct val="140000"/>
              </a:lnSpc>
            </a:pPr>
            <a:r>
              <a:rPr lang="en-US" sz="2800" b="1" dirty="0"/>
              <a:t>P</a:t>
            </a:r>
          </a:p>
          <a:p>
            <a:pPr>
              <a:lnSpc>
                <a:spcPct val="140000"/>
              </a:lnSpc>
            </a:pPr>
            <a:r>
              <a:rPr lang="en-US" sz="2800" b="1" dirty="0"/>
              <a:t>O</a:t>
            </a:r>
          </a:p>
          <a:p>
            <a:pPr>
              <a:lnSpc>
                <a:spcPct val="140000"/>
              </a:lnSpc>
            </a:pPr>
            <a:r>
              <a:rPr lang="en-US" sz="2800" b="1" dirty="0"/>
              <a:t>D</a:t>
            </a:r>
          </a:p>
        </p:txBody>
      </p:sp>
      <p:sp>
        <p:nvSpPr>
          <p:cNvPr id="10" name="Rectangle 9"/>
          <p:cNvSpPr/>
          <p:nvPr/>
        </p:nvSpPr>
        <p:spPr>
          <a:xfrm>
            <a:off x="3167336" y="6657316"/>
            <a:ext cx="6029708" cy="246221"/>
          </a:xfrm>
          <a:prstGeom prst="rect">
            <a:avLst/>
          </a:prstGeom>
        </p:spPr>
        <p:txBody>
          <a:bodyPr wrap="square">
            <a:spAutoFit/>
          </a:bodyPr>
          <a:lstStyle/>
          <a:p>
            <a:pPr algn="r"/>
            <a:r>
              <a:rPr lang="en-US" sz="1000" dirty="0">
                <a:hlinkClick r:id="rId4"/>
              </a:rPr>
              <a:t>http://</a:t>
            </a:r>
            <a:r>
              <a:rPr lang="en-US" sz="1000" dirty="0" err="1">
                <a:hlinkClick r:id="rId4"/>
              </a:rPr>
              <a:t>botit.botany.wisc.edu</a:t>
            </a:r>
            <a:r>
              <a:rPr lang="en-US" sz="1000" dirty="0">
                <a:hlinkClick r:id="rId4"/>
              </a:rPr>
              <a:t>/Resources/Botany/Mitosis/Allium/Various%20views/Interphase%20prophase.JPG</a:t>
            </a:r>
            <a:endParaRPr lang="en-US" sz="1000" dirty="0"/>
          </a:p>
        </p:txBody>
      </p:sp>
    </p:spTree>
    <p:extLst>
      <p:ext uri="{BB962C8B-B14F-4D97-AF65-F5344CB8AC3E}">
        <p14:creationId xmlns:p14="http://schemas.microsoft.com/office/powerpoint/2010/main" val="31508607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3 at 15.38.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246" y="1187830"/>
            <a:ext cx="2376629" cy="2236369"/>
          </a:xfrm>
          <a:prstGeom prst="rect">
            <a:avLst/>
          </a:prstGeom>
        </p:spPr>
      </p:pic>
      <p:sp>
        <p:nvSpPr>
          <p:cNvPr id="6" name="Title 1"/>
          <p:cNvSpPr>
            <a:spLocks noGrp="1"/>
          </p:cNvSpPr>
          <p:nvPr>
            <p:ph type="title"/>
          </p:nvPr>
        </p:nvSpPr>
        <p:spPr>
          <a:xfrm>
            <a:off x="0" y="4762"/>
            <a:ext cx="9144000" cy="716182"/>
          </a:xfrm>
        </p:spPr>
        <p:txBody>
          <a:bodyPr>
            <a:noAutofit/>
          </a:bodyPr>
          <a:lstStyle/>
          <a:p>
            <a:pPr fontAlgn="b">
              <a:spcAft>
                <a:spcPts val="0"/>
              </a:spcAft>
            </a:pPr>
            <a:r>
              <a:rPr lang="en-US" sz="2400" dirty="0">
                <a:latin typeface="+mn-lt"/>
                <a:cs typeface="Arial"/>
              </a:rPr>
              <a:t>1.6 U.1 </a:t>
            </a:r>
            <a:r>
              <a:rPr lang="en-GB" sz="2400" dirty="0">
                <a:solidFill>
                  <a:srgbClr val="000000"/>
                </a:solidFill>
                <a:latin typeface="+mn-lt"/>
                <a:ea typeface="ＭＳ 明朝"/>
                <a:cs typeface="Arial"/>
              </a:rPr>
              <a:t>Mitosis is division of the nucleus into two genetically identical daughter nuclei.       </a:t>
            </a:r>
            <a:endParaRPr lang="en-US" sz="2400" dirty="0">
              <a:latin typeface="+mn-lt"/>
              <a:ea typeface="ＭＳ 明朝"/>
              <a:cs typeface="Arial"/>
            </a:endParaRPr>
          </a:p>
        </p:txBody>
      </p:sp>
      <p:pic>
        <p:nvPicPr>
          <p:cNvPr id="7" name="Picture 2" descr="http://upload.wikimedia.org/wikipedia/commons/thumb/0/0b/Chromosome.svg/500px-Chromosome.sv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2278" y="1173720"/>
            <a:ext cx="3164426" cy="38985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50554" y="6442501"/>
            <a:ext cx="3993446" cy="276999"/>
          </a:xfrm>
          <a:prstGeom prst="rect">
            <a:avLst/>
          </a:prstGeom>
        </p:spPr>
        <p:txBody>
          <a:bodyPr wrap="square">
            <a:spAutoFit/>
          </a:bodyPr>
          <a:lstStyle/>
          <a:p>
            <a:pPr algn="r"/>
            <a:r>
              <a:rPr lang="en-AU" sz="1200" dirty="0">
                <a:hlinkClick r:id="rId5"/>
              </a:rPr>
              <a:t>http://commons.wikimedia.org/wiki/File:Chromosome.svg</a:t>
            </a:r>
            <a:endParaRPr lang="en-AU" sz="1200" dirty="0"/>
          </a:p>
        </p:txBody>
      </p:sp>
      <p:sp>
        <p:nvSpPr>
          <p:cNvPr id="10" name="Rectangle 9"/>
          <p:cNvSpPr/>
          <p:nvPr/>
        </p:nvSpPr>
        <p:spPr>
          <a:xfrm>
            <a:off x="2455333" y="1659846"/>
            <a:ext cx="1538113" cy="3951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81109" y="3014977"/>
            <a:ext cx="1538113" cy="3951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921000" y="2281956"/>
            <a:ext cx="2369256" cy="923330"/>
          </a:xfrm>
          <a:prstGeom prst="rect">
            <a:avLst/>
          </a:prstGeom>
          <a:solidFill>
            <a:srgbClr val="FFFFFF"/>
          </a:solidFill>
        </p:spPr>
        <p:txBody>
          <a:bodyPr wrap="square" rtlCol="0">
            <a:spAutoFit/>
          </a:bodyPr>
          <a:lstStyle/>
          <a:p>
            <a:r>
              <a:rPr lang="en-US" b="1" dirty="0"/>
              <a:t>centromere</a:t>
            </a:r>
            <a:r>
              <a:rPr lang="en-US" dirty="0"/>
              <a:t> is the part of a chromosome that links sister chromatids </a:t>
            </a:r>
          </a:p>
        </p:txBody>
      </p:sp>
      <p:sp>
        <p:nvSpPr>
          <p:cNvPr id="12" name="TextBox 11"/>
          <p:cNvSpPr txBox="1"/>
          <p:nvPr/>
        </p:nvSpPr>
        <p:spPr>
          <a:xfrm>
            <a:off x="161440" y="4966138"/>
            <a:ext cx="4089404" cy="646331"/>
          </a:xfrm>
          <a:prstGeom prst="rect">
            <a:avLst/>
          </a:prstGeom>
          <a:solidFill>
            <a:srgbClr val="FFFFFF"/>
          </a:solidFill>
        </p:spPr>
        <p:txBody>
          <a:bodyPr wrap="square" rtlCol="0">
            <a:spAutoFit/>
          </a:bodyPr>
          <a:lstStyle/>
          <a:p>
            <a:r>
              <a:rPr lang="en-US" b="1" dirty="0"/>
              <a:t>Sister chromatids</a:t>
            </a:r>
            <a:r>
              <a:rPr lang="en-US" dirty="0"/>
              <a:t> are duplicated chromosomes attached by a centromere</a:t>
            </a:r>
          </a:p>
        </p:txBody>
      </p:sp>
      <p:sp>
        <p:nvSpPr>
          <p:cNvPr id="13" name="TextBox 12"/>
          <p:cNvSpPr txBox="1"/>
          <p:nvPr/>
        </p:nvSpPr>
        <p:spPr>
          <a:xfrm>
            <a:off x="2195601" y="740126"/>
            <a:ext cx="3983858" cy="523220"/>
          </a:xfrm>
          <a:prstGeom prst="rect">
            <a:avLst/>
          </a:prstGeom>
          <a:noFill/>
        </p:spPr>
        <p:txBody>
          <a:bodyPr wrap="none" rtlCol="0">
            <a:spAutoFit/>
          </a:bodyPr>
          <a:lstStyle/>
          <a:p>
            <a:r>
              <a:rPr lang="en-US" sz="2800" b="1" dirty="0"/>
              <a:t>Get the terminology right</a:t>
            </a:r>
          </a:p>
        </p:txBody>
      </p:sp>
      <p:sp>
        <p:nvSpPr>
          <p:cNvPr id="14" name="TextBox 13"/>
          <p:cNvSpPr txBox="1"/>
          <p:nvPr/>
        </p:nvSpPr>
        <p:spPr>
          <a:xfrm>
            <a:off x="7140222" y="720944"/>
            <a:ext cx="1794285" cy="923330"/>
          </a:xfrm>
          <a:prstGeom prst="rect">
            <a:avLst/>
          </a:prstGeom>
          <a:solidFill>
            <a:srgbClr val="FFFFFF"/>
          </a:solidFill>
        </p:spPr>
        <p:txBody>
          <a:bodyPr wrap="square" rtlCol="0">
            <a:spAutoFit/>
          </a:bodyPr>
          <a:lstStyle/>
          <a:p>
            <a:r>
              <a:rPr lang="en-US" b="1" dirty="0"/>
              <a:t>centrioles </a:t>
            </a:r>
            <a:r>
              <a:rPr lang="en-US" dirty="0" err="1"/>
              <a:t>organise</a:t>
            </a:r>
            <a:r>
              <a:rPr lang="en-US" dirty="0"/>
              <a:t> spindle microtubules</a:t>
            </a:r>
          </a:p>
        </p:txBody>
      </p:sp>
      <p:sp>
        <p:nvSpPr>
          <p:cNvPr id="15" name="TextBox 14"/>
          <p:cNvSpPr txBox="1"/>
          <p:nvPr/>
        </p:nvSpPr>
        <p:spPr>
          <a:xfrm>
            <a:off x="7224888" y="2566202"/>
            <a:ext cx="1709619" cy="1477328"/>
          </a:xfrm>
          <a:prstGeom prst="rect">
            <a:avLst/>
          </a:prstGeom>
          <a:solidFill>
            <a:srgbClr val="FFFFFF"/>
          </a:solidFill>
        </p:spPr>
        <p:txBody>
          <a:bodyPr wrap="square" rtlCol="0">
            <a:spAutoFit/>
          </a:bodyPr>
          <a:lstStyle/>
          <a:p>
            <a:r>
              <a:rPr lang="en-US" b="1" dirty="0"/>
              <a:t>Spindle microtubules</a:t>
            </a:r>
            <a:r>
              <a:rPr lang="en-US" dirty="0"/>
              <a:t> (also referred to as spindle </a:t>
            </a:r>
            <a:r>
              <a:rPr lang="en-US" dirty="0" err="1"/>
              <a:t>fibres</a:t>
            </a:r>
            <a:r>
              <a:rPr lang="en-US" dirty="0"/>
              <a:t>)</a:t>
            </a:r>
          </a:p>
        </p:txBody>
      </p:sp>
      <p:sp>
        <p:nvSpPr>
          <p:cNvPr id="16" name="TextBox 15"/>
          <p:cNvSpPr txBox="1"/>
          <p:nvPr/>
        </p:nvSpPr>
        <p:spPr>
          <a:xfrm>
            <a:off x="4485037" y="4095444"/>
            <a:ext cx="4624413" cy="646331"/>
          </a:xfrm>
          <a:prstGeom prst="rect">
            <a:avLst/>
          </a:prstGeom>
          <a:solidFill>
            <a:srgbClr val="FFFFFF"/>
          </a:solidFill>
        </p:spPr>
        <p:txBody>
          <a:bodyPr wrap="square" rtlCol="0">
            <a:spAutoFit/>
          </a:bodyPr>
          <a:lstStyle/>
          <a:p>
            <a:r>
              <a:rPr lang="en-US" i="1" dirty="0"/>
              <a:t>In animal cells two centrioles are held by a protein mass referred to as a </a:t>
            </a:r>
            <a:r>
              <a:rPr lang="en-US" b="1" i="1" dirty="0"/>
              <a:t>centrosome</a:t>
            </a:r>
            <a:r>
              <a:rPr lang="en-US" i="1" dirty="0"/>
              <a:t> </a:t>
            </a:r>
          </a:p>
        </p:txBody>
      </p:sp>
      <p:cxnSp>
        <p:nvCxnSpPr>
          <p:cNvPr id="19" name="Straight Connector 18"/>
          <p:cNvCxnSpPr>
            <a:stCxn id="14" idx="1"/>
          </p:cNvCxnSpPr>
          <p:nvPr/>
        </p:nvCxnSpPr>
        <p:spPr>
          <a:xfrm flipH="1">
            <a:off x="6138334" y="1182609"/>
            <a:ext cx="1001888" cy="7876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5" idx="1"/>
          </p:cNvCxnSpPr>
          <p:nvPr/>
        </p:nvCxnSpPr>
        <p:spPr>
          <a:xfrm flipH="1" flipV="1">
            <a:off x="7013222" y="1970293"/>
            <a:ext cx="211666" cy="13345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5" idx="1"/>
          </p:cNvCxnSpPr>
          <p:nvPr/>
        </p:nvCxnSpPr>
        <p:spPr>
          <a:xfrm flipH="1" flipV="1">
            <a:off x="6138334" y="2765779"/>
            <a:ext cx="1086554" cy="5390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95484" y="4614334"/>
            <a:ext cx="2537183" cy="3916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Brace 38"/>
          <p:cNvSpPr/>
          <p:nvPr/>
        </p:nvSpPr>
        <p:spPr>
          <a:xfrm rot="5400000">
            <a:off x="1657534" y="3618890"/>
            <a:ext cx="342528" cy="2325516"/>
          </a:xfrm>
          <a:prstGeom prst="rightBrace">
            <a:avLst>
              <a:gd name="adj1" fmla="val 20535"/>
              <a:gd name="adj2" fmla="val 50000"/>
            </a:avLst>
          </a:prstGeom>
          <a:solidFill>
            <a:srgbClr val="FFFFFF"/>
          </a:solidFill>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162278" y="5575431"/>
            <a:ext cx="4235171" cy="923330"/>
          </a:xfrm>
          <a:prstGeom prst="rect">
            <a:avLst/>
          </a:prstGeom>
          <a:solidFill>
            <a:srgbClr val="FFFFFF"/>
          </a:solidFill>
        </p:spPr>
        <p:txBody>
          <a:bodyPr wrap="square" rtlCol="0">
            <a:spAutoFit/>
          </a:bodyPr>
          <a:lstStyle/>
          <a:p>
            <a:r>
              <a:rPr lang="en-US" i="1" dirty="0"/>
              <a:t>After anaphase when the sister chromatids separate they should then be referred to as </a:t>
            </a:r>
            <a:r>
              <a:rPr lang="en-US" b="1" i="1" dirty="0"/>
              <a:t>chromosomes</a:t>
            </a:r>
            <a:r>
              <a:rPr lang="en-US" i="1" dirty="0"/>
              <a:t> </a:t>
            </a:r>
          </a:p>
        </p:txBody>
      </p:sp>
      <p:sp>
        <p:nvSpPr>
          <p:cNvPr id="43" name="Rectangle 42"/>
          <p:cNvSpPr/>
          <p:nvPr/>
        </p:nvSpPr>
        <p:spPr>
          <a:xfrm>
            <a:off x="4528831" y="4986706"/>
            <a:ext cx="4449470" cy="1323439"/>
          </a:xfrm>
          <a:prstGeom prst="rect">
            <a:avLst/>
          </a:prstGeom>
          <a:ln>
            <a:solidFill>
              <a:srgbClr val="000000"/>
            </a:solidFill>
          </a:ln>
        </p:spPr>
        <p:txBody>
          <a:bodyPr wrap="square">
            <a:spAutoFit/>
          </a:bodyPr>
          <a:lstStyle/>
          <a:p>
            <a:r>
              <a:rPr lang="en-US" sz="1600" dirty="0"/>
              <a:t>It is easy to misuse the terms chromatid and chromosome. It is even easier to confuse the terms centromere, centriole and centrosome due to their similar spelling. Keep the terms clear in your mind to avoid losing marks.</a:t>
            </a:r>
          </a:p>
        </p:txBody>
      </p:sp>
      <p:sp>
        <p:nvSpPr>
          <p:cNvPr id="44" name="Rectangle 43"/>
          <p:cNvSpPr/>
          <p:nvPr/>
        </p:nvSpPr>
        <p:spPr>
          <a:xfrm>
            <a:off x="3132667" y="6611779"/>
            <a:ext cx="6011333" cy="276999"/>
          </a:xfrm>
          <a:prstGeom prst="rect">
            <a:avLst/>
          </a:prstGeom>
        </p:spPr>
        <p:txBody>
          <a:bodyPr wrap="square">
            <a:spAutoFit/>
          </a:bodyPr>
          <a:lstStyle/>
          <a:p>
            <a:pPr algn="r"/>
            <a:r>
              <a:rPr lang="en-US" sz="1200" dirty="0">
                <a:hlinkClick r:id="rId6"/>
              </a:rPr>
              <a:t>http://</a:t>
            </a:r>
            <a:r>
              <a:rPr lang="en-US" sz="1200" dirty="0" err="1">
                <a:hlinkClick r:id="rId6"/>
              </a:rPr>
              <a:t>commons.wikimedia.org</a:t>
            </a:r>
            <a:r>
              <a:rPr lang="en-US" sz="1200" dirty="0">
                <a:hlinkClick r:id="rId6"/>
              </a:rPr>
              <a:t>/wiki/</a:t>
            </a:r>
            <a:r>
              <a:rPr lang="en-US" sz="1200" dirty="0" err="1">
                <a:hlinkClick r:id="rId6"/>
              </a:rPr>
              <a:t>Mitosis#mediaviewer</a:t>
            </a:r>
            <a:r>
              <a:rPr lang="en-US" sz="1200" dirty="0">
                <a:hlinkClick r:id="rId6"/>
              </a:rPr>
              <a:t>/</a:t>
            </a:r>
            <a:r>
              <a:rPr lang="en-US" sz="1200" dirty="0" err="1">
                <a:hlinkClick r:id="rId6"/>
              </a:rPr>
              <a:t>File:Mitosis_cells_sequence.svg</a:t>
            </a:r>
            <a:endParaRPr lang="en-US" sz="1200" dirty="0"/>
          </a:p>
        </p:txBody>
      </p:sp>
    </p:spTree>
    <p:extLst>
      <p:ext uri="{BB962C8B-B14F-4D97-AF65-F5344CB8AC3E}">
        <p14:creationId xmlns:p14="http://schemas.microsoft.com/office/powerpoint/2010/main" val="17169859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9026" y="3360928"/>
            <a:ext cx="3311524" cy="646331"/>
          </a:xfrm>
          <a:prstGeom prst="rect">
            <a:avLst/>
          </a:prstGeom>
        </p:spPr>
        <p:txBody>
          <a:bodyPr wrap="square">
            <a:spAutoFit/>
          </a:bodyPr>
          <a:lstStyle/>
          <a:p>
            <a:r>
              <a:rPr lang="en-US" sz="1200" dirty="0">
                <a:hlinkClick r:id="rId3"/>
              </a:rPr>
              <a:t>http://</a:t>
            </a:r>
            <a:r>
              <a:rPr lang="en-US" sz="1200" dirty="0" err="1">
                <a:hlinkClick r:id="rId3"/>
              </a:rPr>
              <a:t>highered.mheducation.com</a:t>
            </a:r>
            <a:r>
              <a:rPr lang="en-US" sz="1200" dirty="0">
                <a:hlinkClick r:id="rId3"/>
              </a:rPr>
              <a:t>/sites/0072495855/student_view0/chapter2/animation__</a:t>
            </a:r>
            <a:r>
              <a:rPr lang="en-US" sz="1200" dirty="0" err="1">
                <a:hlinkClick r:id="rId3"/>
              </a:rPr>
              <a:t>mitosis_and_cytokinesis.html</a:t>
            </a:r>
            <a:endParaRPr lang="en-US" sz="1200" dirty="0"/>
          </a:p>
        </p:txBody>
      </p:sp>
      <p:sp>
        <p:nvSpPr>
          <p:cNvPr id="11" name="TextBox 10"/>
          <p:cNvSpPr txBox="1"/>
          <p:nvPr/>
        </p:nvSpPr>
        <p:spPr>
          <a:xfrm>
            <a:off x="3759994" y="281035"/>
            <a:ext cx="5287068" cy="400110"/>
          </a:xfrm>
          <a:prstGeom prst="rect">
            <a:avLst/>
          </a:prstGeom>
          <a:noFill/>
          <a:ln>
            <a:noFill/>
          </a:ln>
          <a:effectLst/>
        </p:spPr>
        <p:txBody>
          <a:bodyPr wrap="square" rtlCol="0">
            <a:spAutoFit/>
          </a:bodyPr>
          <a:lstStyle/>
          <a:p>
            <a:r>
              <a:rPr lang="en-US" sz="2000" dirty="0"/>
              <a:t>Use the animated tutorials to learn about mitosis</a:t>
            </a:r>
          </a:p>
        </p:txBody>
      </p:sp>
      <p:grpSp>
        <p:nvGrpSpPr>
          <p:cNvPr id="16" name="Group 15"/>
          <p:cNvGrpSpPr/>
          <p:nvPr/>
        </p:nvGrpSpPr>
        <p:grpSpPr>
          <a:xfrm>
            <a:off x="131229" y="3999443"/>
            <a:ext cx="3249321" cy="2676976"/>
            <a:chOff x="3078486" y="491405"/>
            <a:chExt cx="3249321" cy="2676976"/>
          </a:xfrm>
        </p:grpSpPr>
        <p:sp>
          <p:nvSpPr>
            <p:cNvPr id="8" name="Rectangle 7"/>
            <p:cNvSpPr/>
            <p:nvPr/>
          </p:nvSpPr>
          <p:spPr>
            <a:xfrm>
              <a:off x="3380550" y="2891382"/>
              <a:ext cx="2659352" cy="276999"/>
            </a:xfrm>
            <a:prstGeom prst="rect">
              <a:avLst/>
            </a:prstGeom>
          </p:spPr>
          <p:txBody>
            <a:bodyPr wrap="none">
              <a:spAutoFit/>
            </a:bodyPr>
            <a:lstStyle/>
            <a:p>
              <a:r>
                <a:rPr lang="en-US" sz="1200" dirty="0">
                  <a:hlinkClick r:id="rId4"/>
                </a:rPr>
                <a:t>http://</a:t>
              </a:r>
              <a:r>
                <a:rPr lang="en-US" sz="1200" dirty="0" err="1">
                  <a:hlinkClick r:id="rId4"/>
                </a:rPr>
                <a:t>www.johnkyrk.com</a:t>
              </a:r>
              <a:r>
                <a:rPr lang="en-US" sz="1200" dirty="0">
                  <a:hlinkClick r:id="rId4"/>
                </a:rPr>
                <a:t>/</a:t>
              </a:r>
              <a:r>
                <a:rPr lang="en-US" sz="1200" dirty="0" err="1">
                  <a:hlinkClick r:id="rId4"/>
                </a:rPr>
                <a:t>mitosis.html</a:t>
              </a:r>
              <a:endParaRPr lang="en-US" sz="1200" dirty="0"/>
            </a:p>
          </p:txBody>
        </p:sp>
        <p:pic>
          <p:nvPicPr>
            <p:cNvPr id="12" name="Picture 11" descr="Screen Shot 2014-09-06 at 15.12.28.png">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8486" y="491405"/>
              <a:ext cx="3249321" cy="2424597"/>
            </a:xfrm>
            <a:prstGeom prst="rect">
              <a:avLst/>
            </a:prstGeom>
          </p:spPr>
        </p:pic>
      </p:grpSp>
      <p:grpSp>
        <p:nvGrpSpPr>
          <p:cNvPr id="17" name="Group 16"/>
          <p:cNvGrpSpPr/>
          <p:nvPr/>
        </p:nvGrpSpPr>
        <p:grpSpPr>
          <a:xfrm>
            <a:off x="4680907" y="864909"/>
            <a:ext cx="4093528" cy="2786100"/>
            <a:chOff x="75542" y="4127124"/>
            <a:chExt cx="4093528" cy="2786100"/>
          </a:xfrm>
        </p:grpSpPr>
        <p:sp>
          <p:nvSpPr>
            <p:cNvPr id="9" name="Rectangle 8"/>
            <p:cNvSpPr/>
            <p:nvPr/>
          </p:nvSpPr>
          <p:spPr>
            <a:xfrm>
              <a:off x="75542" y="6451559"/>
              <a:ext cx="4093528" cy="461665"/>
            </a:xfrm>
            <a:prstGeom prst="rect">
              <a:avLst/>
            </a:prstGeom>
          </p:spPr>
          <p:txBody>
            <a:bodyPr wrap="square">
              <a:spAutoFit/>
            </a:bodyPr>
            <a:lstStyle/>
            <a:p>
              <a:r>
                <a:rPr lang="en-US" sz="1200" dirty="0">
                  <a:hlinkClick r:id="rId6"/>
                </a:rPr>
                <a:t>http://www.sumanasinc.com/webcontent/animations/content/</a:t>
              </a:r>
              <a:r>
                <a:rPr lang="en-US" sz="1200" dirty="0" err="1">
                  <a:hlinkClick r:id="rId6"/>
                </a:rPr>
                <a:t>mitosis.html</a:t>
              </a:r>
              <a:endParaRPr lang="en-US" sz="1200" dirty="0"/>
            </a:p>
          </p:txBody>
        </p:sp>
        <p:pic>
          <p:nvPicPr>
            <p:cNvPr id="13" name="Picture 12" descr="Screen Shot 2014-09-06 at 15.12.03.png">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762" y="4127124"/>
              <a:ext cx="3864708" cy="2315912"/>
            </a:xfrm>
            <a:prstGeom prst="rect">
              <a:avLst/>
            </a:prstGeom>
          </p:spPr>
        </p:pic>
      </p:grpSp>
      <p:pic>
        <p:nvPicPr>
          <p:cNvPr id="14" name="Picture 13" descr="Screen Shot 2014-09-06 at 15.11.47.png">
            <a:hlinkClick r:id="rId3"/>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229" y="399776"/>
            <a:ext cx="2681979" cy="2692119"/>
          </a:xfrm>
          <a:prstGeom prst="rect">
            <a:avLst/>
          </a:prstGeom>
        </p:spPr>
      </p:pic>
      <p:grpSp>
        <p:nvGrpSpPr>
          <p:cNvPr id="18" name="Group 17"/>
          <p:cNvGrpSpPr/>
          <p:nvPr/>
        </p:nvGrpSpPr>
        <p:grpSpPr>
          <a:xfrm>
            <a:off x="5411511" y="4008901"/>
            <a:ext cx="3635550" cy="2832558"/>
            <a:chOff x="4735070" y="4074693"/>
            <a:chExt cx="3635550" cy="2832558"/>
          </a:xfrm>
        </p:grpSpPr>
        <p:sp>
          <p:nvSpPr>
            <p:cNvPr id="2" name="Rectangle 1"/>
            <p:cNvSpPr/>
            <p:nvPr/>
          </p:nvSpPr>
          <p:spPr>
            <a:xfrm>
              <a:off x="4736124" y="6445586"/>
              <a:ext cx="3634496" cy="461665"/>
            </a:xfrm>
            <a:prstGeom prst="rect">
              <a:avLst/>
            </a:prstGeom>
          </p:spPr>
          <p:txBody>
            <a:bodyPr wrap="square">
              <a:spAutoFit/>
            </a:bodyPr>
            <a:lstStyle/>
            <a:p>
              <a:r>
                <a:rPr lang="en-US" sz="1200" dirty="0">
                  <a:hlinkClick r:id="rId9"/>
                </a:rPr>
                <a:t>http://</a:t>
              </a:r>
              <a:r>
                <a:rPr lang="en-US" sz="1200" dirty="0" err="1">
                  <a:hlinkClick r:id="rId9"/>
                </a:rPr>
                <a:t>outreach.mcb.harvard.edu</a:t>
              </a:r>
              <a:r>
                <a:rPr lang="en-US" sz="1200" dirty="0">
                  <a:hlinkClick r:id="rId9"/>
                </a:rPr>
                <a:t>/animations/</a:t>
              </a:r>
              <a:r>
                <a:rPr lang="en-US" sz="1200" dirty="0" err="1">
                  <a:hlinkClick r:id="rId9"/>
                </a:rPr>
                <a:t>cellcycle.swf</a:t>
              </a:r>
              <a:endParaRPr lang="en-US" sz="1200" dirty="0"/>
            </a:p>
          </p:txBody>
        </p:sp>
        <p:pic>
          <p:nvPicPr>
            <p:cNvPr id="15" name="Picture 14" descr="Screen Shot 2014-09-06 at 15.12.37.png">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35070" y="4074693"/>
              <a:ext cx="3154677" cy="2324727"/>
            </a:xfrm>
            <a:prstGeom prst="rect">
              <a:avLst/>
            </a:prstGeom>
            <a:ln>
              <a:solidFill>
                <a:srgbClr val="000000"/>
              </a:solidFill>
            </a:ln>
          </p:spPr>
        </p:pic>
      </p:grpSp>
    </p:spTree>
    <p:extLst>
      <p:ext uri="{BB962C8B-B14F-4D97-AF65-F5344CB8AC3E}">
        <p14:creationId xmlns:p14="http://schemas.microsoft.com/office/powerpoint/2010/main" val="41126023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1"/>
            <a:ext cx="9144000" cy="561893"/>
          </a:xfrm>
        </p:spPr>
        <p:txBody>
          <a:bodyPr>
            <a:noAutofit/>
          </a:bodyPr>
          <a:lstStyle/>
          <a:p>
            <a:pPr fontAlgn="b">
              <a:spcAft>
                <a:spcPts val="0"/>
              </a:spcAft>
            </a:pPr>
            <a:r>
              <a:rPr lang="en-US" sz="2400" dirty="0">
                <a:latin typeface="+mn-lt"/>
                <a:cs typeface="Arial"/>
              </a:rPr>
              <a:t>1.6 U.2 </a:t>
            </a:r>
            <a:r>
              <a:rPr lang="en-GB" sz="2400" dirty="0">
                <a:solidFill>
                  <a:srgbClr val="000000"/>
                </a:solidFill>
                <a:latin typeface="+mn-lt"/>
                <a:ea typeface="ＭＳ 明朝"/>
                <a:cs typeface="Arial"/>
              </a:rPr>
              <a:t>Chromosomes condense by supercoiling during mitosis.    </a:t>
            </a:r>
            <a:endParaRPr lang="en-US" sz="1800" dirty="0">
              <a:latin typeface="+mn-lt"/>
              <a:ea typeface="ＭＳ 明朝"/>
              <a:cs typeface="Arial"/>
            </a:endParaRPr>
          </a:p>
        </p:txBody>
      </p:sp>
      <p:sp>
        <p:nvSpPr>
          <p:cNvPr id="2" name="TextBox 1"/>
          <p:cNvSpPr txBox="1"/>
          <p:nvPr/>
        </p:nvSpPr>
        <p:spPr>
          <a:xfrm>
            <a:off x="160593" y="580478"/>
            <a:ext cx="6043678" cy="646331"/>
          </a:xfrm>
          <a:prstGeom prst="rect">
            <a:avLst/>
          </a:prstGeom>
          <a:noFill/>
        </p:spPr>
        <p:txBody>
          <a:bodyPr wrap="square" rtlCol="0">
            <a:spAutoFit/>
          </a:bodyPr>
          <a:lstStyle/>
          <a:p>
            <a:r>
              <a:rPr lang="en-US" sz="3600" dirty="0"/>
              <a:t>Why supercoil chromosomes?</a:t>
            </a:r>
          </a:p>
        </p:txBody>
      </p:sp>
      <p:sp>
        <p:nvSpPr>
          <p:cNvPr id="3" name="Rectangle 2"/>
          <p:cNvSpPr/>
          <p:nvPr/>
        </p:nvSpPr>
        <p:spPr>
          <a:xfrm>
            <a:off x="6160029" y="827905"/>
            <a:ext cx="2887711" cy="5632312"/>
          </a:xfrm>
          <a:prstGeom prst="rect">
            <a:avLst/>
          </a:prstGeom>
          <a:solidFill>
            <a:srgbClr val="FFFFFF"/>
          </a:solidFill>
        </p:spPr>
        <p:txBody>
          <a:bodyPr wrap="square">
            <a:spAutoFit/>
          </a:bodyPr>
          <a:lstStyle/>
          <a:p>
            <a:pPr lvl="0"/>
            <a:r>
              <a:rPr lang="en-GB" dirty="0"/>
              <a:t>Human cells are on average 10μm in diameter and the </a:t>
            </a:r>
            <a:r>
              <a:rPr lang="en-GB" dirty="0" err="1"/>
              <a:t>nucelus</a:t>
            </a:r>
            <a:r>
              <a:rPr lang="en-GB" dirty="0"/>
              <a:t> within each is less than 5 </a:t>
            </a:r>
            <a:r>
              <a:rPr lang="en-GB" dirty="0" err="1"/>
              <a:t>μm</a:t>
            </a:r>
            <a:r>
              <a:rPr lang="en-GB" dirty="0"/>
              <a:t> in diameter.</a:t>
            </a:r>
          </a:p>
          <a:p>
            <a:pPr marL="285750" lvl="0" indent="-285750">
              <a:buFont typeface="Arial"/>
              <a:buChar char="•"/>
            </a:pPr>
            <a:endParaRPr lang="en-GB" dirty="0"/>
          </a:p>
          <a:p>
            <a:pPr lvl="0"/>
            <a:r>
              <a:rPr lang="en-GB" dirty="0"/>
              <a:t>Human chromosomes are 15mm to 85mm (15,000μm to 85,000 </a:t>
            </a:r>
            <a:r>
              <a:rPr lang="en-GB" dirty="0" err="1"/>
              <a:t>μm</a:t>
            </a:r>
            <a:r>
              <a:rPr lang="en-GB" dirty="0"/>
              <a:t>) in length.</a:t>
            </a:r>
            <a:endParaRPr lang="en-US" dirty="0"/>
          </a:p>
          <a:p>
            <a:pPr lvl="0"/>
            <a:endParaRPr lang="en-GB" dirty="0"/>
          </a:p>
          <a:p>
            <a:pPr lvl="0"/>
            <a:r>
              <a:rPr lang="en-GB" dirty="0"/>
              <a:t>Chromosomes need to be stored compactly to fit within the nuclei of cells.</a:t>
            </a:r>
            <a:endParaRPr lang="en-US" dirty="0"/>
          </a:p>
          <a:p>
            <a:pPr lvl="0"/>
            <a:endParaRPr lang="en-US" dirty="0"/>
          </a:p>
          <a:p>
            <a:pPr lvl="0"/>
            <a:r>
              <a:rPr lang="en-GB" dirty="0"/>
              <a:t>This problem becomes more acute during mitosis when chromosomes need to be short and compact enough that they can be separated and moved to each end of the cell.</a:t>
            </a:r>
            <a:endParaRPr lang="en-US" dirty="0"/>
          </a:p>
        </p:txBody>
      </p:sp>
      <p:sp>
        <p:nvSpPr>
          <p:cNvPr id="7" name="Rectangle 6"/>
          <p:cNvSpPr/>
          <p:nvPr/>
        </p:nvSpPr>
        <p:spPr>
          <a:xfrm>
            <a:off x="4572000" y="6622572"/>
            <a:ext cx="4572000" cy="246221"/>
          </a:xfrm>
          <a:prstGeom prst="rect">
            <a:avLst/>
          </a:prstGeom>
        </p:spPr>
        <p:txBody>
          <a:bodyPr>
            <a:spAutoFit/>
          </a:bodyPr>
          <a:lstStyle/>
          <a:p>
            <a:pPr algn="r"/>
            <a:r>
              <a:rPr lang="en-US" sz="1000" dirty="0">
                <a:hlinkClick r:id="rId3"/>
              </a:rPr>
              <a:t>http://</a:t>
            </a:r>
            <a:r>
              <a:rPr lang="en-US" sz="1000" dirty="0" err="1">
                <a:hlinkClick r:id="rId3"/>
              </a:rPr>
              <a:t>www.genome.gov</a:t>
            </a:r>
            <a:r>
              <a:rPr lang="en-US" sz="1000" dirty="0">
                <a:hlinkClick r:id="rId3"/>
              </a:rPr>
              <a:t>/</a:t>
            </a:r>
            <a:r>
              <a:rPr lang="en-US" sz="1000" dirty="0" err="1">
                <a:hlinkClick r:id="rId3"/>
              </a:rPr>
              <a:t>dmd</a:t>
            </a:r>
            <a:r>
              <a:rPr lang="en-US" sz="1000" dirty="0">
                <a:hlinkClick r:id="rId3"/>
              </a:rPr>
              <a:t>/</a:t>
            </a:r>
            <a:r>
              <a:rPr lang="en-US" sz="1000" dirty="0" err="1">
                <a:hlinkClick r:id="rId3"/>
              </a:rPr>
              <a:t>img.cfm?node</a:t>
            </a:r>
            <a:r>
              <a:rPr lang="en-US" sz="1000" dirty="0">
                <a:hlinkClick r:id="rId3"/>
              </a:rPr>
              <a:t>=Photos/</a:t>
            </a:r>
            <a:r>
              <a:rPr lang="en-US" sz="1000" dirty="0" err="1">
                <a:hlinkClick r:id="rId3"/>
              </a:rPr>
              <a:t>Graphics&amp;id</a:t>
            </a:r>
            <a:r>
              <a:rPr lang="en-US" sz="1000" dirty="0">
                <a:hlinkClick r:id="rId3"/>
              </a:rPr>
              <a:t>=85282</a:t>
            </a:r>
            <a:endParaRPr lang="en-US" sz="1000" dirty="0"/>
          </a:p>
        </p:txBody>
      </p:sp>
      <p:cxnSp>
        <p:nvCxnSpPr>
          <p:cNvPr id="9" name="Straight Connector 8"/>
          <p:cNvCxnSpPr/>
          <p:nvPr/>
        </p:nvCxnSpPr>
        <p:spPr>
          <a:xfrm flipV="1">
            <a:off x="5576544" y="3314030"/>
            <a:ext cx="0" cy="46717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87" y="1226809"/>
            <a:ext cx="5715000" cy="5476875"/>
          </a:xfrm>
          <a:prstGeom prst="rect">
            <a:avLst/>
          </a:prstGeom>
        </p:spPr>
      </p:pic>
    </p:spTree>
    <p:extLst>
      <p:ext uri="{BB962C8B-B14F-4D97-AF65-F5344CB8AC3E}">
        <p14:creationId xmlns:p14="http://schemas.microsoft.com/office/powerpoint/2010/main" val="37631560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1"/>
            <a:ext cx="9144000" cy="612755"/>
          </a:xfrm>
        </p:spPr>
        <p:txBody>
          <a:bodyPr>
            <a:noAutofit/>
          </a:bodyPr>
          <a:lstStyle/>
          <a:p>
            <a:pPr fontAlgn="b">
              <a:spcAft>
                <a:spcPts val="0"/>
              </a:spcAft>
            </a:pPr>
            <a:r>
              <a:rPr lang="en-US" sz="2400" dirty="0">
                <a:latin typeface="+mn-lt"/>
                <a:cs typeface="Arial"/>
              </a:rPr>
              <a:t>1.6 U.2 </a:t>
            </a:r>
            <a:r>
              <a:rPr lang="en-GB" sz="2400" dirty="0">
                <a:solidFill>
                  <a:srgbClr val="000000"/>
                </a:solidFill>
                <a:latin typeface="+mn-lt"/>
                <a:ea typeface="ＭＳ 明朝"/>
                <a:cs typeface="Arial"/>
              </a:rPr>
              <a:t>Chromosomes condense by supercoiling during mitosis.</a:t>
            </a:r>
            <a:endParaRPr lang="en-US" sz="2400" dirty="0">
              <a:latin typeface="+mn-lt"/>
              <a:ea typeface="ＭＳ 明朝"/>
              <a:cs typeface="Arial"/>
            </a:endParaRPr>
          </a:p>
        </p:txBody>
      </p:sp>
      <p:sp>
        <p:nvSpPr>
          <p:cNvPr id="2" name="TextBox 1"/>
          <p:cNvSpPr txBox="1"/>
          <p:nvPr/>
        </p:nvSpPr>
        <p:spPr>
          <a:xfrm>
            <a:off x="145983" y="520033"/>
            <a:ext cx="5703994" cy="1261884"/>
          </a:xfrm>
          <a:prstGeom prst="rect">
            <a:avLst/>
          </a:prstGeom>
          <a:noFill/>
        </p:spPr>
        <p:txBody>
          <a:bodyPr wrap="square" rtlCol="0">
            <a:spAutoFit/>
          </a:bodyPr>
          <a:lstStyle/>
          <a:p>
            <a:r>
              <a:rPr lang="en-US" sz="3800" dirty="0"/>
              <a:t>How are chromosomes supercoiled?</a:t>
            </a:r>
          </a:p>
        </p:txBody>
      </p:sp>
      <p:sp>
        <p:nvSpPr>
          <p:cNvPr id="3" name="Rectangle 2"/>
          <p:cNvSpPr/>
          <p:nvPr/>
        </p:nvSpPr>
        <p:spPr>
          <a:xfrm>
            <a:off x="3299212" y="1167331"/>
            <a:ext cx="5558748" cy="2031325"/>
          </a:xfrm>
          <a:prstGeom prst="rect">
            <a:avLst/>
          </a:prstGeom>
          <a:noFill/>
        </p:spPr>
        <p:txBody>
          <a:bodyPr wrap="square">
            <a:spAutoFit/>
          </a:bodyPr>
          <a:lstStyle/>
          <a:p>
            <a:pPr lvl="0"/>
            <a:r>
              <a:rPr lang="en-GB" dirty="0"/>
              <a:t>Strain is placed on a DNA helix by over winding or under winding of the helix</a:t>
            </a:r>
          </a:p>
          <a:p>
            <a:pPr lvl="0"/>
            <a:endParaRPr lang="en-US" dirty="0"/>
          </a:p>
          <a:p>
            <a:pPr lvl="0"/>
            <a:r>
              <a:rPr lang="en-GB" dirty="0"/>
              <a:t>This causes the DNA molecule to coil back on itself becoming shorter and wider</a:t>
            </a:r>
          </a:p>
          <a:p>
            <a:pPr lvl="0"/>
            <a:endParaRPr lang="en-US" dirty="0"/>
          </a:p>
          <a:p>
            <a:pPr lvl="0"/>
            <a:r>
              <a:rPr lang="en-GB" i="1" dirty="0" err="1"/>
              <a:t>n.b.</a:t>
            </a:r>
            <a:r>
              <a:rPr lang="en-GB" i="1" dirty="0"/>
              <a:t> in eukaryotes proteins called histones aid the process</a:t>
            </a:r>
            <a:endParaRPr lang="en-US" i="1" dirty="0"/>
          </a:p>
        </p:txBody>
      </p:sp>
      <p:pic>
        <p:nvPicPr>
          <p:cNvPr id="11" name="Picture 10"/>
          <p:cNvPicPr>
            <a:picLocks noChangeAspect="1"/>
          </p:cNvPicPr>
          <p:nvPr/>
        </p:nvPicPr>
        <p:blipFill>
          <a:blip r:embed="rId3"/>
          <a:stretch>
            <a:fillRect/>
          </a:stretch>
        </p:blipFill>
        <p:spPr>
          <a:xfrm>
            <a:off x="5849976" y="3642440"/>
            <a:ext cx="3007984" cy="2821384"/>
          </a:xfrm>
          <a:prstGeom prst="rect">
            <a:avLst/>
          </a:prstGeom>
          <a:ln>
            <a:solidFill>
              <a:srgbClr val="000000"/>
            </a:solidFill>
          </a:ln>
        </p:spPr>
      </p:pic>
      <p:sp>
        <p:nvSpPr>
          <p:cNvPr id="12" name="TextBox 11"/>
          <p:cNvSpPr txBox="1"/>
          <p:nvPr/>
        </p:nvSpPr>
        <p:spPr>
          <a:xfrm rot="21188878">
            <a:off x="5485018" y="3273108"/>
            <a:ext cx="1609747" cy="369332"/>
          </a:xfrm>
          <a:prstGeom prst="rect">
            <a:avLst/>
          </a:prstGeom>
          <a:solidFill>
            <a:schemeClr val="bg1"/>
          </a:solidFill>
          <a:ln w="19050" cmpd="sng">
            <a:solidFill>
              <a:schemeClr val="accent1">
                <a:lumMod val="75000"/>
              </a:schemeClr>
            </a:solidFill>
          </a:ln>
        </p:spPr>
        <p:txBody>
          <a:bodyPr wrap="square" rtlCol="0">
            <a:spAutoFit/>
          </a:bodyPr>
          <a:lstStyle/>
          <a:p>
            <a:r>
              <a:rPr lang="en-US" b="1" dirty="0">
                <a:solidFill>
                  <a:schemeClr val="accent1">
                    <a:lumMod val="75000"/>
                  </a:schemeClr>
                </a:solidFill>
              </a:rPr>
              <a:t>Try it yourself</a:t>
            </a:r>
          </a:p>
        </p:txBody>
      </p:sp>
      <p:sp>
        <p:nvSpPr>
          <p:cNvPr id="13" name="Rectangle 12"/>
          <p:cNvSpPr/>
          <p:nvPr/>
        </p:nvSpPr>
        <p:spPr>
          <a:xfrm>
            <a:off x="4218904" y="6608133"/>
            <a:ext cx="4925096" cy="246221"/>
          </a:xfrm>
          <a:prstGeom prst="rect">
            <a:avLst/>
          </a:prstGeom>
        </p:spPr>
        <p:txBody>
          <a:bodyPr wrap="square">
            <a:spAutoFit/>
          </a:bodyPr>
          <a:lstStyle/>
          <a:p>
            <a:pPr algn="r"/>
            <a:r>
              <a:rPr lang="en-US" sz="1000" dirty="0">
                <a:hlinkClick r:id="rId4"/>
              </a:rPr>
              <a:t>http://</a:t>
            </a:r>
            <a:r>
              <a:rPr lang="en-US" sz="1000" dirty="0" err="1">
                <a:hlinkClick r:id="rId4"/>
              </a:rPr>
              <a:t>www.maths.uq.edu.au</a:t>
            </a:r>
            <a:r>
              <a:rPr lang="en-US" sz="1000" dirty="0">
                <a:hlinkClick r:id="rId4"/>
              </a:rPr>
              <a:t>/~infinity/Infinity7/images/</a:t>
            </a:r>
            <a:r>
              <a:rPr lang="en-US" sz="1000" dirty="0" err="1">
                <a:hlinkClick r:id="rId4"/>
              </a:rPr>
              <a:t>supercoiling.gif</a:t>
            </a:r>
            <a:endParaRPr lang="en-US" sz="1000" dirty="0"/>
          </a:p>
        </p:txBody>
      </p:sp>
      <p:pic>
        <p:nvPicPr>
          <p:cNvPr id="16" name="Picture 15"/>
          <p:cNvPicPr>
            <a:picLocks noChangeAspect="1"/>
          </p:cNvPicPr>
          <p:nvPr/>
        </p:nvPicPr>
        <p:blipFill>
          <a:blip r:embed="rId5"/>
          <a:stretch>
            <a:fillRect/>
          </a:stretch>
        </p:blipFill>
        <p:spPr>
          <a:xfrm>
            <a:off x="277367" y="3738599"/>
            <a:ext cx="5080000" cy="2032000"/>
          </a:xfrm>
          <a:prstGeom prst="rect">
            <a:avLst/>
          </a:prstGeom>
        </p:spPr>
      </p:pic>
      <p:sp>
        <p:nvSpPr>
          <p:cNvPr id="17" name="Rectangle 16"/>
          <p:cNvSpPr/>
          <p:nvPr/>
        </p:nvSpPr>
        <p:spPr>
          <a:xfrm>
            <a:off x="0" y="6608133"/>
            <a:ext cx="3690172" cy="246221"/>
          </a:xfrm>
          <a:prstGeom prst="rect">
            <a:avLst/>
          </a:prstGeom>
        </p:spPr>
        <p:txBody>
          <a:bodyPr wrap="square">
            <a:spAutoFit/>
          </a:bodyPr>
          <a:lstStyle/>
          <a:p>
            <a:r>
              <a:rPr lang="en-US" sz="1000" dirty="0">
                <a:hlinkClick r:id="rId6"/>
              </a:rPr>
              <a:t>http://</a:t>
            </a:r>
            <a:r>
              <a:rPr lang="en-US" sz="1000" dirty="0" err="1">
                <a:hlinkClick r:id="rId6"/>
              </a:rPr>
              <a:t>vanat.cvm.umn.edu</a:t>
            </a:r>
            <a:r>
              <a:rPr lang="en-US" sz="1000" dirty="0">
                <a:hlinkClick r:id="rId6"/>
              </a:rPr>
              <a:t>/</a:t>
            </a:r>
            <a:r>
              <a:rPr lang="en-US" sz="1000" dirty="0" err="1">
                <a:hlinkClick r:id="rId6"/>
              </a:rPr>
              <a:t>mMeiosis</a:t>
            </a:r>
            <a:r>
              <a:rPr lang="en-US" sz="1000" dirty="0">
                <a:hlinkClick r:id="rId6"/>
              </a:rPr>
              <a:t>/images/chromosome-</a:t>
            </a:r>
            <a:r>
              <a:rPr lang="en-US" sz="1000" dirty="0" err="1">
                <a:hlinkClick r:id="rId6"/>
              </a:rPr>
              <a:t>X.jpg</a:t>
            </a:r>
            <a:endParaRPr lang="en-US" sz="1000" dirty="0"/>
          </a:p>
        </p:txBody>
      </p:sp>
    </p:spTree>
    <p:extLst>
      <p:ext uri="{BB962C8B-B14F-4D97-AF65-F5344CB8AC3E}">
        <p14:creationId xmlns:p14="http://schemas.microsoft.com/office/powerpoint/2010/main" val="400454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photosynthetic unicellular organism.</a:t>
            </a:r>
          </a:p>
        </p:txBody>
      </p:sp>
      <p:sp>
        <p:nvSpPr>
          <p:cNvPr id="3" name="Content Placeholder 2"/>
          <p:cNvSpPr>
            <a:spLocks noGrp="1"/>
          </p:cNvSpPr>
          <p:nvPr>
            <p:ph idx="1"/>
          </p:nvPr>
        </p:nvSpPr>
        <p:spPr>
          <a:xfrm>
            <a:off x="1090833" y="1394366"/>
            <a:ext cx="7005941" cy="604943"/>
          </a:xfrm>
          <a:solidFill>
            <a:srgbClr val="F7E8A7">
              <a:alpha val="78000"/>
            </a:srgbClr>
          </a:solidFill>
        </p:spPr>
        <p:txBody>
          <a:bodyPr>
            <a:normAutofit/>
          </a:bodyPr>
          <a:lstStyle/>
          <a:p>
            <a:pPr marL="0" indent="0">
              <a:buNone/>
            </a:pPr>
            <a:r>
              <a:rPr lang="en-US" sz="2800" dirty="0"/>
              <a:t>How does this algae show the functions of life?</a:t>
            </a:r>
          </a:p>
        </p:txBody>
      </p:sp>
      <p:grpSp>
        <p:nvGrpSpPr>
          <p:cNvPr id="5" name="Group 4"/>
          <p:cNvGrpSpPr/>
          <p:nvPr/>
        </p:nvGrpSpPr>
        <p:grpSpPr>
          <a:xfrm>
            <a:off x="2032000" y="2149000"/>
            <a:ext cx="5080000" cy="3749477"/>
            <a:chOff x="2032000" y="1701800"/>
            <a:chExt cx="5080000" cy="3749477"/>
          </a:xfrm>
        </p:grpSpPr>
        <p:sp>
          <p:nvSpPr>
            <p:cNvPr id="7" name="Rectangle 6"/>
            <p:cNvSpPr/>
            <p:nvPr/>
          </p:nvSpPr>
          <p:spPr>
            <a:xfrm>
              <a:off x="2032000" y="5143500"/>
              <a:ext cx="5080000" cy="307777"/>
            </a:xfrm>
            <a:prstGeom prst="rect">
              <a:avLst/>
            </a:prstGeom>
            <a:solidFill>
              <a:srgbClr val="B9CDE5"/>
            </a:solidFill>
          </p:spPr>
          <p:txBody>
            <a:bodyPr wrap="square">
              <a:spAutoFit/>
            </a:bodyPr>
            <a:lstStyle/>
            <a:p>
              <a:r>
                <a:rPr lang="en-US" altLang="ja-JP" sz="1400" dirty="0"/>
                <a:t>S</a:t>
              </a:r>
              <a:r>
                <a:rPr lang="de-DE" altLang="ja-JP" sz="1400" dirty="0" err="1"/>
                <a:t>ource</a:t>
              </a:r>
              <a:r>
                <a:rPr lang="de-DE" altLang="ja-JP" sz="1400" dirty="0"/>
                <a:t>: </a:t>
              </a:r>
              <a:r>
                <a:rPr lang="pl-PL" altLang="ja-JP" sz="1400" dirty="0"/>
                <a:t>http://</a:t>
              </a:r>
              <a:r>
                <a:rPr lang="pl-PL" altLang="ja-JP" sz="1400" dirty="0" err="1"/>
                <a:t>www.algae.info</a:t>
              </a:r>
              <a:r>
                <a:rPr lang="pl-PL" altLang="ja-JP" sz="1400" dirty="0"/>
                <a:t>/</a:t>
              </a:r>
              <a:r>
                <a:rPr lang="pl-PL" altLang="ja-JP" sz="1400" dirty="0" err="1"/>
                <a:t>Algaecomplete.aspx</a:t>
              </a:r>
              <a:endParaRPr lang="ja-JP" altLang="en-US" sz="1400" dirty="0"/>
            </a:p>
          </p:txBody>
        </p:sp>
        <p:pic>
          <p:nvPicPr>
            <p:cNvPr id="4" name="Picture 3"/>
            <p:cNvPicPr>
              <a:picLocks noChangeAspect="1"/>
            </p:cNvPicPr>
            <p:nvPr/>
          </p:nvPicPr>
          <p:blipFill>
            <a:blip r:embed="rId2"/>
            <a:stretch>
              <a:fillRect/>
            </a:stretch>
          </p:blipFill>
          <p:spPr>
            <a:xfrm>
              <a:off x="2032000" y="1701800"/>
              <a:ext cx="5080000" cy="3441700"/>
            </a:xfrm>
            <a:prstGeom prst="rect">
              <a:avLst/>
            </a:prstGeom>
          </p:spPr>
        </p:pic>
      </p:grpSp>
    </p:spTree>
    <p:extLst>
      <p:ext uri="{BB962C8B-B14F-4D97-AF65-F5344CB8AC3E}">
        <p14:creationId xmlns:p14="http://schemas.microsoft.com/office/powerpoint/2010/main" val="12011726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0999" y="936978"/>
            <a:ext cx="3731217" cy="5921022"/>
          </a:xfrm>
          <a:solidFill>
            <a:srgbClr val="F7E8A7">
              <a:alpha val="78000"/>
            </a:srgbClr>
          </a:solidFill>
        </p:spPr>
        <p:txBody>
          <a:bodyPr>
            <a:normAutofit/>
          </a:bodyPr>
          <a:lstStyle/>
          <a:p>
            <a:pPr marL="0" indent="0">
              <a:lnSpc>
                <a:spcPct val="90000"/>
              </a:lnSpc>
              <a:buNone/>
            </a:pPr>
            <a:r>
              <a:rPr lang="en-US" altLang="en-US" sz="2800" b="1" u="sng" dirty="0"/>
              <a:t>Prophase</a:t>
            </a:r>
            <a:endParaRPr lang="en-US" altLang="en-US" sz="2800" dirty="0"/>
          </a:p>
          <a:p>
            <a:pPr>
              <a:lnSpc>
                <a:spcPct val="90000"/>
              </a:lnSpc>
            </a:pPr>
            <a:r>
              <a:rPr lang="en-US" altLang="en-US" sz="2000" dirty="0"/>
              <a:t>The nucleolus disappears.</a:t>
            </a:r>
          </a:p>
          <a:p>
            <a:pPr>
              <a:lnSpc>
                <a:spcPct val="90000"/>
              </a:lnSpc>
            </a:pPr>
            <a:r>
              <a:rPr lang="en-US" altLang="en-US" sz="2000" dirty="0"/>
              <a:t>Chromatin condenses into visible chromosomes.</a:t>
            </a:r>
          </a:p>
          <a:p>
            <a:pPr>
              <a:lnSpc>
                <a:spcPct val="90000"/>
              </a:lnSpc>
            </a:pPr>
            <a:r>
              <a:rPr lang="en-US" altLang="en-US" sz="2000" dirty="0"/>
              <a:t>There are two </a:t>
            </a:r>
            <a:r>
              <a:rPr lang="en-US" altLang="en-US" sz="2000" u="sng" dirty="0"/>
              <a:t>sister chromatids</a:t>
            </a:r>
            <a:r>
              <a:rPr lang="en-US" altLang="en-US" sz="2000" dirty="0"/>
              <a:t> held together by a </a:t>
            </a:r>
            <a:r>
              <a:rPr lang="en-US" altLang="en-US" sz="2000" u="sng" dirty="0"/>
              <a:t>centromere.</a:t>
            </a:r>
            <a:endParaRPr lang="en-US" altLang="en-US" sz="2000" dirty="0"/>
          </a:p>
          <a:p>
            <a:pPr>
              <a:lnSpc>
                <a:spcPct val="90000"/>
              </a:lnSpc>
            </a:pPr>
            <a:r>
              <a:rPr lang="en-US" altLang="en-US" sz="2000" dirty="0"/>
              <a:t>The mitotic spindle forms in the cytoplasm.</a:t>
            </a:r>
            <a:endParaRPr lang="en-US" altLang="en-US" sz="2000" u="sng" dirty="0"/>
          </a:p>
        </p:txBody>
      </p:sp>
      <p:pic>
        <p:nvPicPr>
          <p:cNvPr id="115716" name="Picture 4" descr="prophase_tex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76400"/>
            <a:ext cx="51054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l="22835" t="33649" b="30157"/>
          <a:stretch/>
        </p:blipFill>
        <p:spPr>
          <a:xfrm>
            <a:off x="216985" y="4493840"/>
            <a:ext cx="3291840" cy="2371348"/>
          </a:xfrm>
          <a:prstGeom prst="rect">
            <a:avLst/>
          </a:prstGeom>
        </p:spPr>
      </p:pic>
      <p:sp>
        <p:nvSpPr>
          <p:cNvPr id="2" name="Rectangle 1"/>
          <p:cNvSpPr/>
          <p:nvPr/>
        </p:nvSpPr>
        <p:spPr>
          <a:xfrm>
            <a:off x="2286000" y="3105835"/>
            <a:ext cx="4572000" cy="369332"/>
          </a:xfrm>
          <a:prstGeom prst="rect">
            <a:avLst/>
          </a:prstGeom>
        </p:spPr>
        <p:txBody>
          <a:bodyPr>
            <a:spAutoFit/>
          </a:bodyPr>
          <a:lstStyle/>
          <a:p>
            <a:pPr fontAlgn="b">
              <a:spcAft>
                <a:spcPts val="0"/>
              </a:spcAft>
            </a:pPr>
            <a:r>
              <a:rPr lang="en-GB" dirty="0">
                <a:solidFill>
                  <a:srgbClr val="000000"/>
                </a:solidFill>
                <a:ea typeface="ＭＳ 明朝"/>
                <a:cs typeface="Arial"/>
              </a:rPr>
              <a:t>.</a:t>
            </a:r>
            <a:endParaRPr lang="en-US" dirty="0">
              <a:ea typeface="ＭＳ 明朝"/>
              <a:cs typeface="Arial"/>
            </a:endParaRPr>
          </a:p>
        </p:txBody>
      </p:sp>
      <p:sp>
        <p:nvSpPr>
          <p:cNvPr id="6" name="Title 1"/>
          <p:cNvSpPr>
            <a:spLocks noGrp="1"/>
          </p:cNvSpPr>
          <p:nvPr>
            <p:ph type="title"/>
          </p:nvPr>
        </p:nvSpPr>
        <p:spPr>
          <a:xfrm>
            <a:off x="0" y="4761"/>
            <a:ext cx="9144000" cy="932217"/>
          </a:xfrm>
        </p:spPr>
        <p:txBody>
          <a:bodyPr>
            <a:noAutofit/>
          </a:bodyPr>
          <a:lstStyle/>
          <a:p>
            <a:pPr fontAlgn="b">
              <a:spcAft>
                <a:spcPts val="0"/>
              </a:spcAft>
            </a:pPr>
            <a:r>
              <a:rPr lang="en-US" sz="2400" dirty="0">
                <a:latin typeface="+mn-lt"/>
                <a:cs typeface="Arial"/>
              </a:rPr>
              <a:t>1.6 S</a:t>
            </a:r>
            <a:r>
              <a:rPr lang="en-GB" sz="2400" dirty="0">
                <a:solidFill>
                  <a:srgbClr val="000000"/>
                </a:solidFill>
                <a:latin typeface="+mn-lt"/>
                <a:ea typeface="ＭＳ 明朝"/>
                <a:cs typeface="Arial"/>
              </a:rPr>
              <a:t>.1  </a:t>
            </a:r>
            <a:r>
              <a:rPr lang="en-US" sz="2400" dirty="0">
                <a:solidFill>
                  <a:srgbClr val="000000"/>
                </a:solidFill>
                <a:latin typeface="+mn-lt"/>
                <a:ea typeface="ＭＳ 明朝"/>
                <a:cs typeface="Arial"/>
              </a:rPr>
              <a:t>Identification of phases of mitosis in cells viewed with a microscope or in a micrograph      </a:t>
            </a:r>
            <a:endParaRPr lang="en-US" sz="2400" dirty="0">
              <a:latin typeface="+mn-lt"/>
              <a:ea typeface="ＭＳ 明朝"/>
              <a:cs typeface="Arial"/>
            </a:endParaRPr>
          </a:p>
        </p:txBody>
      </p:sp>
    </p:spTree>
    <p:extLst>
      <p:ext uri="{BB962C8B-B14F-4D97-AF65-F5344CB8AC3E}">
        <p14:creationId xmlns:p14="http://schemas.microsoft.com/office/powerpoint/2010/main" val="2874507180"/>
      </p:ext>
    </p:extLst>
  </p:cSld>
  <p:clrMapOvr>
    <a:masterClrMapping/>
  </p:clrMapOvr>
  <p:transition spd="slow">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29706" y="0"/>
            <a:ext cx="3581400" cy="6858000"/>
          </a:xfrm>
          <a:solidFill>
            <a:srgbClr val="F7E8A7">
              <a:alpha val="78000"/>
            </a:srgbClr>
          </a:solidFill>
        </p:spPr>
        <p:txBody>
          <a:bodyPr/>
          <a:lstStyle/>
          <a:p>
            <a:pPr marL="0" indent="0">
              <a:buNone/>
            </a:pPr>
            <a:r>
              <a:rPr lang="en-US" altLang="en-US" b="1" u="sng" dirty="0"/>
              <a:t>Metaphase</a:t>
            </a:r>
            <a:endParaRPr lang="en-US" altLang="en-US" dirty="0"/>
          </a:p>
          <a:p>
            <a:r>
              <a:rPr lang="en-US" altLang="en-US" sz="2400" dirty="0"/>
              <a:t>The nuclear envelope disappears.</a:t>
            </a:r>
          </a:p>
          <a:p>
            <a:r>
              <a:rPr lang="en-US" altLang="en-US" sz="2400" dirty="0"/>
              <a:t>Spindle fibers extend from each pole to the cell’s equator.</a:t>
            </a:r>
          </a:p>
          <a:p>
            <a:r>
              <a:rPr lang="en-US" altLang="en-US" sz="2400" dirty="0"/>
              <a:t>Spindle fibers attach to the centromeres</a:t>
            </a:r>
            <a:r>
              <a:rPr lang="en-US" altLang="en-US" sz="2800" dirty="0"/>
              <a:t>.</a:t>
            </a:r>
            <a:endParaRPr lang="en-US" altLang="en-US" dirty="0"/>
          </a:p>
        </p:txBody>
      </p:sp>
      <p:pic>
        <p:nvPicPr>
          <p:cNvPr id="117764" name="Picture 4" descr="metaphase_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310" y="1676399"/>
            <a:ext cx="5486400" cy="3886200"/>
          </a:xfrm>
          <a:prstGeom prst="rect">
            <a:avLst/>
          </a:prstGeom>
          <a:noFill/>
          <a:ln>
            <a:noFill/>
          </a:ln>
        </p:spPr>
      </p:pic>
      <p:pic>
        <p:nvPicPr>
          <p:cNvPr id="5" name="Picture 4"/>
          <p:cNvPicPr>
            <a:picLocks noChangeAspect="1"/>
          </p:cNvPicPr>
          <p:nvPr/>
        </p:nvPicPr>
        <p:blipFill rotWithShape="1">
          <a:blip r:embed="rId4"/>
          <a:srcRect l="21005" t="30740" b="30565"/>
          <a:stretch/>
        </p:blipFill>
        <p:spPr>
          <a:xfrm>
            <a:off x="108491" y="4155500"/>
            <a:ext cx="3474720" cy="2614050"/>
          </a:xfrm>
          <a:prstGeom prst="rect">
            <a:avLst/>
          </a:prstGeom>
        </p:spPr>
      </p:pic>
    </p:spTree>
    <p:extLst>
      <p:ext uri="{BB962C8B-B14F-4D97-AF65-F5344CB8AC3E}">
        <p14:creationId xmlns:p14="http://schemas.microsoft.com/office/powerpoint/2010/main" val="257566618"/>
      </p:ext>
    </p:extLst>
  </p:cSld>
  <p:clrMapOvr>
    <a:masterClrMapping/>
  </p:clrMapOvr>
  <p:transition spd="slow">
    <p:rand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46603715"/>
              </p:ext>
            </p:extLst>
          </p:nvPr>
        </p:nvGraphicFramePr>
        <p:xfrm>
          <a:off x="341689" y="402957"/>
          <a:ext cx="8229600" cy="6172199"/>
        </p:xfrm>
        <a:graphic>
          <a:graphicData uri="http://schemas.openxmlformats.org/presentationml/2006/ole">
            <mc:AlternateContent xmlns:mc="http://schemas.openxmlformats.org/markup-compatibility/2006">
              <mc:Choice xmlns:v="urn:schemas-microsoft-com:vml" Requires="v">
                <p:oleObj spid="_x0000_s2111"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89" y="402957"/>
                        <a:ext cx="8229600"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201478" y="371957"/>
            <a:ext cx="8369811"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665703" y="6340094"/>
            <a:ext cx="836981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6133597"/>
      </p:ext>
    </p:extLst>
  </p:cSld>
  <p:clrMapOvr>
    <a:masterClrMapping/>
  </p:clrMapOvr>
  <p:transition spd="slow">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0" y="0"/>
            <a:ext cx="4038600" cy="6858000"/>
          </a:xfrm>
          <a:solidFill>
            <a:srgbClr val="F7E8A7">
              <a:alpha val="78000"/>
            </a:srgbClr>
          </a:solidFill>
        </p:spPr>
        <p:txBody>
          <a:bodyPr/>
          <a:lstStyle/>
          <a:p>
            <a:pPr marL="0" indent="0">
              <a:lnSpc>
                <a:spcPct val="90000"/>
              </a:lnSpc>
              <a:buNone/>
            </a:pPr>
            <a:r>
              <a:rPr lang="en-US" altLang="en-US" b="1" dirty="0"/>
              <a:t>Anaphase</a:t>
            </a:r>
            <a:endParaRPr lang="en-US" altLang="en-US" dirty="0"/>
          </a:p>
          <a:p>
            <a:pPr>
              <a:lnSpc>
                <a:spcPct val="90000"/>
              </a:lnSpc>
            </a:pPr>
            <a:r>
              <a:rPr lang="en-US" altLang="en-US" sz="2400" dirty="0"/>
              <a:t>Characterized by movement.  It begins when pairs of sister chromatids pull apart.</a:t>
            </a:r>
          </a:p>
          <a:p>
            <a:pPr>
              <a:lnSpc>
                <a:spcPct val="90000"/>
              </a:lnSpc>
            </a:pPr>
            <a:r>
              <a:rPr lang="en-US" altLang="en-US" sz="2400" dirty="0"/>
              <a:t>Sister chromatids move to opposite poles of the cell.</a:t>
            </a:r>
          </a:p>
          <a:p>
            <a:pPr>
              <a:lnSpc>
                <a:spcPct val="90000"/>
              </a:lnSpc>
            </a:pPr>
            <a:r>
              <a:rPr lang="en-US" altLang="en-US" sz="2400" dirty="0"/>
              <a:t>Chromosomes look like a “V” as they are pulled.</a:t>
            </a:r>
          </a:p>
          <a:p>
            <a:pPr>
              <a:lnSpc>
                <a:spcPct val="90000"/>
              </a:lnSpc>
            </a:pPr>
            <a:r>
              <a:rPr lang="en-US" altLang="en-US" sz="2400" dirty="0"/>
              <a:t>At the end of anaphase, the two poles have identical number and types of chromosomes.</a:t>
            </a:r>
          </a:p>
        </p:txBody>
      </p:sp>
      <p:pic>
        <p:nvPicPr>
          <p:cNvPr id="121860" name="Picture 4" descr="anaphase_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66800"/>
            <a:ext cx="4740275" cy="5029200"/>
          </a:xfrm>
          <a:prstGeom prst="rect">
            <a:avLst/>
          </a:prstGeom>
          <a:noFill/>
          <a:ln>
            <a:noFill/>
          </a:ln>
        </p:spPr>
      </p:pic>
      <p:pic>
        <p:nvPicPr>
          <p:cNvPr id="5" name="Picture 4"/>
          <p:cNvPicPr>
            <a:picLocks noChangeAspect="1"/>
          </p:cNvPicPr>
          <p:nvPr/>
        </p:nvPicPr>
        <p:blipFill rotWithShape="1">
          <a:blip r:embed="rId4"/>
          <a:srcRect l="9727" t="37654" r="34092" b="29718"/>
          <a:stretch/>
        </p:blipFill>
        <p:spPr>
          <a:xfrm>
            <a:off x="706263" y="4745374"/>
            <a:ext cx="2377440" cy="2120551"/>
          </a:xfrm>
          <a:prstGeom prst="rect">
            <a:avLst/>
          </a:prstGeom>
        </p:spPr>
      </p:pic>
    </p:spTree>
    <p:extLst>
      <p:ext uri="{BB962C8B-B14F-4D97-AF65-F5344CB8AC3E}">
        <p14:creationId xmlns:p14="http://schemas.microsoft.com/office/powerpoint/2010/main" val="1174831121"/>
      </p:ext>
    </p:extLst>
  </p:cSld>
  <p:clrMapOvr>
    <a:masterClrMapping/>
  </p:clrMapOvr>
  <p:transition spd="slow">
    <p:random/>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1" y="1"/>
            <a:ext cx="5238427" cy="6858000"/>
          </a:xfrm>
          <a:solidFill>
            <a:srgbClr val="F7E8A7">
              <a:alpha val="78000"/>
            </a:srgbClr>
          </a:solidFill>
        </p:spPr>
        <p:txBody>
          <a:bodyPr/>
          <a:lstStyle/>
          <a:p>
            <a:pPr marL="0" indent="0">
              <a:lnSpc>
                <a:spcPct val="90000"/>
              </a:lnSpc>
              <a:buNone/>
            </a:pPr>
            <a:endParaRPr lang="en-US" altLang="en-US" sz="1400" b="1" dirty="0"/>
          </a:p>
          <a:p>
            <a:pPr marL="0" indent="0">
              <a:lnSpc>
                <a:spcPct val="90000"/>
              </a:lnSpc>
              <a:buNone/>
            </a:pPr>
            <a:r>
              <a:rPr lang="en-US" altLang="en-US" b="1" dirty="0"/>
              <a:t>Telophase</a:t>
            </a:r>
            <a:endParaRPr lang="en-US" altLang="en-US" dirty="0"/>
          </a:p>
          <a:p>
            <a:pPr>
              <a:lnSpc>
                <a:spcPct val="90000"/>
              </a:lnSpc>
            </a:pPr>
            <a:r>
              <a:rPr lang="en-US" altLang="en-US" sz="2400" dirty="0"/>
              <a:t>Microtubules elongate the cell.</a:t>
            </a:r>
          </a:p>
          <a:p>
            <a:pPr>
              <a:lnSpc>
                <a:spcPct val="90000"/>
              </a:lnSpc>
            </a:pPr>
            <a:r>
              <a:rPr lang="en-US" altLang="en-US" sz="2400" dirty="0"/>
              <a:t>Daughter nuclei begin to form at the two poles.</a:t>
            </a:r>
          </a:p>
          <a:p>
            <a:pPr>
              <a:lnSpc>
                <a:spcPct val="90000"/>
              </a:lnSpc>
            </a:pPr>
            <a:r>
              <a:rPr lang="en-US" altLang="en-US" sz="2400" dirty="0"/>
              <a:t>Nuclear envelopes re-form.</a:t>
            </a:r>
          </a:p>
          <a:p>
            <a:pPr>
              <a:lnSpc>
                <a:spcPct val="90000"/>
              </a:lnSpc>
            </a:pPr>
            <a:r>
              <a:rPr lang="en-US" altLang="en-US" sz="2400" dirty="0"/>
              <a:t>Nucleolus reappears.</a:t>
            </a:r>
          </a:p>
          <a:p>
            <a:pPr>
              <a:lnSpc>
                <a:spcPct val="90000"/>
              </a:lnSpc>
            </a:pPr>
            <a:r>
              <a:rPr lang="en-US" altLang="en-US" sz="2400" dirty="0"/>
              <a:t>Chromatin uncoils.</a:t>
            </a:r>
          </a:p>
          <a:p>
            <a:pPr>
              <a:lnSpc>
                <a:spcPct val="90000"/>
              </a:lnSpc>
            </a:pPr>
            <a:r>
              <a:rPr lang="en-US" altLang="en-US" sz="2400" dirty="0"/>
              <a:t>The cells cytoplasm begins to pinch.</a:t>
            </a:r>
          </a:p>
          <a:p>
            <a:pPr>
              <a:lnSpc>
                <a:spcPct val="90000"/>
              </a:lnSpc>
            </a:pPr>
            <a:r>
              <a:rPr lang="en-US" altLang="en-US" sz="2400" dirty="0"/>
              <a:t>It is basically the opposite of prophase.</a:t>
            </a:r>
          </a:p>
        </p:txBody>
      </p:sp>
      <p:pic>
        <p:nvPicPr>
          <p:cNvPr id="25602" name="Picture 2" descr="http://24.media.tumblr.com/tumblr_lfc9vcWybL1qf5zt6o1_4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17" b="7358"/>
          <a:stretch/>
        </p:blipFill>
        <p:spPr bwMode="auto">
          <a:xfrm>
            <a:off x="5362411" y="734639"/>
            <a:ext cx="3729667" cy="50307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t="26626" b="29603"/>
          <a:stretch/>
        </p:blipFill>
        <p:spPr>
          <a:xfrm>
            <a:off x="530728" y="4351619"/>
            <a:ext cx="3721100" cy="2501518"/>
          </a:xfrm>
          <a:prstGeom prst="rect">
            <a:avLst/>
          </a:prstGeom>
        </p:spPr>
      </p:pic>
      <p:pic>
        <p:nvPicPr>
          <p:cNvPr id="6" name="Picture 2" descr="http://24.media.tumblr.com/tumblr_lfc9vcWybL1qf5zt6o1_4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6" t="92390" r="58889" b="-2"/>
          <a:stretch/>
        </p:blipFill>
        <p:spPr bwMode="auto">
          <a:xfrm>
            <a:off x="6116532" y="6085645"/>
            <a:ext cx="1715405" cy="41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56403"/>
      </p:ext>
    </p:extLst>
  </p:cSld>
  <p:clrMapOvr>
    <a:masterClrMapping/>
  </p:clrMapOvr>
  <p:transition spd="slow">
    <p:rand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395998" y="2843983"/>
            <a:ext cx="5452924" cy="2291982"/>
          </a:xfrm>
          <a:prstGeom prst="rect">
            <a:avLst/>
          </a:prstGeom>
          <a:solidFill>
            <a:schemeClr val="bg1">
              <a:alpha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9025" y="3028944"/>
            <a:ext cx="3119780" cy="3746673"/>
          </a:xfrm>
          <a:prstGeom prst="rect">
            <a:avLst/>
          </a:prstGeom>
          <a:solidFill>
            <a:schemeClr val="bg1">
              <a:alpha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762"/>
            <a:ext cx="9144000" cy="885887"/>
          </a:xfrm>
        </p:spPr>
        <p:txBody>
          <a:bodyPr>
            <a:noAutofit/>
          </a:bodyPr>
          <a:lstStyle/>
          <a:p>
            <a:pPr fontAlgn="ctr"/>
            <a:r>
              <a:rPr lang="en-US" sz="2400" dirty="0">
                <a:latin typeface="+mn-lt"/>
                <a:cs typeface="Arial"/>
              </a:rPr>
              <a:t>1.6 U.3 Cytokinesis occurs after mitosis and is different in plant and animal cells.     </a:t>
            </a:r>
            <a:endParaRPr lang="en-US" sz="2400" dirty="0">
              <a:solidFill>
                <a:srgbClr val="000000"/>
              </a:solidFill>
              <a:latin typeface="+mn-lt"/>
              <a:cs typeface="Arial"/>
            </a:endParaRPr>
          </a:p>
        </p:txBody>
      </p:sp>
      <p:pic>
        <p:nvPicPr>
          <p:cNvPr id="4" name="Picture 3"/>
          <p:cNvPicPr>
            <a:picLocks noChangeAspect="1"/>
          </p:cNvPicPr>
          <p:nvPr/>
        </p:nvPicPr>
        <p:blipFill>
          <a:blip r:embed="rId3"/>
          <a:stretch>
            <a:fillRect/>
          </a:stretch>
        </p:blipFill>
        <p:spPr>
          <a:xfrm>
            <a:off x="3487674" y="3067304"/>
            <a:ext cx="2862408" cy="1755610"/>
          </a:xfrm>
          <a:prstGeom prst="rect">
            <a:avLst/>
          </a:prstGeom>
        </p:spPr>
      </p:pic>
      <p:sp>
        <p:nvSpPr>
          <p:cNvPr id="11" name="Rectangle 10"/>
          <p:cNvSpPr/>
          <p:nvPr/>
        </p:nvSpPr>
        <p:spPr>
          <a:xfrm>
            <a:off x="139505" y="1095046"/>
            <a:ext cx="8942502" cy="1569660"/>
          </a:xfrm>
          <a:prstGeom prst="rect">
            <a:avLst/>
          </a:prstGeom>
          <a:solidFill>
            <a:srgbClr val="FFFFFF">
              <a:alpha val="80000"/>
            </a:srgbClr>
          </a:solidFill>
        </p:spPr>
        <p:txBody>
          <a:bodyPr wrap="square">
            <a:spAutoFit/>
          </a:bodyPr>
          <a:lstStyle/>
          <a:p>
            <a:pPr marL="0" lvl="1" algn="ctr"/>
            <a:r>
              <a:rPr lang="en-GB" sz="3200" dirty="0"/>
              <a:t>mitosis is the division of the nucleus,</a:t>
            </a:r>
          </a:p>
          <a:p>
            <a:pPr marL="0" lvl="1" algn="ctr"/>
            <a:r>
              <a:rPr lang="en-GB" sz="3200" b="1" u="sng" dirty="0"/>
              <a:t>cytokinesis</a:t>
            </a:r>
            <a:r>
              <a:rPr lang="en-GB" sz="3200" u="sng" dirty="0"/>
              <a:t> is the division of the cytoplasm</a:t>
            </a:r>
          </a:p>
          <a:p>
            <a:pPr marL="0" lvl="1" algn="ctr"/>
            <a:r>
              <a:rPr lang="en-GB" sz="3200" dirty="0"/>
              <a:t>to create two cells</a:t>
            </a:r>
          </a:p>
        </p:txBody>
      </p:sp>
      <p:sp>
        <p:nvSpPr>
          <p:cNvPr id="13" name="Rectangle 12"/>
          <p:cNvSpPr/>
          <p:nvPr/>
        </p:nvSpPr>
        <p:spPr>
          <a:xfrm>
            <a:off x="3395998" y="5225008"/>
            <a:ext cx="5452924" cy="646331"/>
          </a:xfrm>
          <a:prstGeom prst="rect">
            <a:avLst/>
          </a:prstGeom>
          <a:solidFill>
            <a:srgbClr val="FFFFFF">
              <a:alpha val="79000"/>
            </a:srgbClr>
          </a:solidFill>
        </p:spPr>
        <p:txBody>
          <a:bodyPr wrap="square">
            <a:spAutoFit/>
          </a:bodyPr>
          <a:lstStyle/>
          <a:p>
            <a:pPr algn="ctr"/>
            <a:r>
              <a:rPr lang="en-US" i="1" dirty="0"/>
              <a:t>Though mitosis is similar for animal and plant cells </a:t>
            </a:r>
          </a:p>
          <a:p>
            <a:pPr algn="ctr"/>
            <a:r>
              <a:rPr lang="en-US" i="1" dirty="0"/>
              <a:t>cytokinesis is very different.</a:t>
            </a:r>
          </a:p>
        </p:txBody>
      </p:sp>
      <p:pic>
        <p:nvPicPr>
          <p:cNvPr id="14" name="Picture 13"/>
          <p:cNvPicPr>
            <a:picLocks noChangeAspect="1"/>
          </p:cNvPicPr>
          <p:nvPr/>
        </p:nvPicPr>
        <p:blipFill>
          <a:blip r:embed="rId4"/>
          <a:stretch>
            <a:fillRect/>
          </a:stretch>
        </p:blipFill>
        <p:spPr>
          <a:xfrm>
            <a:off x="6918352" y="2886065"/>
            <a:ext cx="1617735" cy="2180870"/>
          </a:xfrm>
          <a:prstGeom prst="rect">
            <a:avLst/>
          </a:prstGeom>
        </p:spPr>
      </p:pic>
      <p:sp>
        <p:nvSpPr>
          <p:cNvPr id="15" name="Rectangle 14"/>
          <p:cNvSpPr/>
          <p:nvPr/>
        </p:nvSpPr>
        <p:spPr>
          <a:xfrm>
            <a:off x="4398210" y="6434610"/>
            <a:ext cx="4745789" cy="246221"/>
          </a:xfrm>
          <a:prstGeom prst="rect">
            <a:avLst/>
          </a:prstGeom>
        </p:spPr>
        <p:txBody>
          <a:bodyPr wrap="square">
            <a:spAutoFit/>
          </a:bodyPr>
          <a:lstStyle/>
          <a:p>
            <a:pPr algn="r"/>
            <a:r>
              <a:rPr lang="en-US" sz="1000" dirty="0">
                <a:hlinkClick r:id="rId5"/>
              </a:rPr>
              <a:t>http://</a:t>
            </a:r>
            <a:r>
              <a:rPr lang="en-US" sz="1000" dirty="0" err="1">
                <a:hlinkClick r:id="rId5"/>
              </a:rPr>
              <a:t>wwwprod.biochem.wisc.edu</a:t>
            </a:r>
            <a:r>
              <a:rPr lang="en-US" sz="1000" dirty="0">
                <a:hlinkClick r:id="rId5"/>
              </a:rPr>
              <a:t>/</a:t>
            </a:r>
            <a:r>
              <a:rPr lang="en-US" sz="1000" dirty="0" err="1">
                <a:hlinkClick r:id="rId5"/>
              </a:rPr>
              <a:t>biochem</a:t>
            </a:r>
            <a:r>
              <a:rPr lang="en-US" sz="1000" dirty="0">
                <a:hlinkClick r:id="rId5"/>
              </a:rPr>
              <a:t>/faculty/</a:t>
            </a:r>
            <a:r>
              <a:rPr lang="en-US" sz="1000" dirty="0" err="1">
                <a:hlinkClick r:id="rId5"/>
              </a:rPr>
              <a:t>bednarek</a:t>
            </a:r>
            <a:r>
              <a:rPr lang="en-US" sz="1000" dirty="0">
                <a:hlinkClick r:id="rId5"/>
              </a:rPr>
              <a:t>/images/</a:t>
            </a:r>
            <a:r>
              <a:rPr lang="en-US" sz="1000" dirty="0" err="1">
                <a:hlinkClick r:id="rId5"/>
              </a:rPr>
              <a:t>figure_color.gif</a:t>
            </a:r>
            <a:endParaRPr lang="en-US" sz="1000" dirty="0"/>
          </a:p>
        </p:txBody>
      </p:sp>
      <p:sp>
        <p:nvSpPr>
          <p:cNvPr id="16" name="Rectangle 15"/>
          <p:cNvSpPr/>
          <p:nvPr/>
        </p:nvSpPr>
        <p:spPr>
          <a:xfrm>
            <a:off x="160851" y="6125455"/>
            <a:ext cx="2929636" cy="646331"/>
          </a:xfrm>
          <a:prstGeom prst="rect">
            <a:avLst/>
          </a:prstGeom>
          <a:ln>
            <a:noFill/>
          </a:ln>
        </p:spPr>
        <p:txBody>
          <a:bodyPr wrap="square">
            <a:spAutoFit/>
          </a:bodyPr>
          <a:lstStyle/>
          <a:p>
            <a:r>
              <a:rPr lang="en-US" sz="1200" dirty="0">
                <a:hlinkClick r:id="rId6"/>
              </a:rPr>
              <a:t>http://</a:t>
            </a:r>
            <a:r>
              <a:rPr lang="en-US" sz="1200" dirty="0" err="1">
                <a:hlinkClick r:id="rId6"/>
              </a:rPr>
              <a:t>glencoe.mheducation.com</a:t>
            </a:r>
            <a:r>
              <a:rPr lang="en-US" sz="1200" dirty="0">
                <a:hlinkClick r:id="rId6"/>
              </a:rPr>
              <a:t>/sites/9834092339/student_view0/chapter10/animation_-_</a:t>
            </a:r>
            <a:r>
              <a:rPr lang="en-US" sz="1200" dirty="0" err="1">
                <a:hlinkClick r:id="rId6"/>
              </a:rPr>
              <a:t>cytokinesis.html</a:t>
            </a:r>
            <a:endParaRPr lang="en-US" sz="1200" dirty="0"/>
          </a:p>
        </p:txBody>
      </p:sp>
      <p:pic>
        <p:nvPicPr>
          <p:cNvPr id="17" name="Picture 16" descr="Screen Shot 2014-09-06 at 12.46.20.png">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851" y="3097975"/>
            <a:ext cx="2929636" cy="2941355"/>
          </a:xfrm>
          <a:prstGeom prst="rect">
            <a:avLst/>
          </a:prstGeom>
        </p:spPr>
      </p:pic>
      <p:sp>
        <p:nvSpPr>
          <p:cNvPr id="20" name="Rectangle 19"/>
          <p:cNvSpPr/>
          <p:nvPr/>
        </p:nvSpPr>
        <p:spPr>
          <a:xfrm>
            <a:off x="4585374" y="6613233"/>
            <a:ext cx="4572000" cy="246221"/>
          </a:xfrm>
          <a:prstGeom prst="rect">
            <a:avLst/>
          </a:prstGeom>
        </p:spPr>
        <p:txBody>
          <a:bodyPr>
            <a:spAutoFit/>
          </a:bodyPr>
          <a:lstStyle/>
          <a:p>
            <a:pPr algn="r"/>
            <a:r>
              <a:rPr lang="en-US" sz="1000" dirty="0">
                <a:hlinkClick r:id="rId8"/>
              </a:rPr>
              <a:t>http://</a:t>
            </a:r>
            <a:r>
              <a:rPr lang="en-US" sz="1000" dirty="0" err="1">
                <a:hlinkClick r:id="rId8"/>
              </a:rPr>
              <a:t>www.haroldsmithlab.com</a:t>
            </a:r>
            <a:r>
              <a:rPr lang="en-US" sz="1000" dirty="0">
                <a:hlinkClick r:id="rId8"/>
              </a:rPr>
              <a:t>/images/</a:t>
            </a:r>
            <a:r>
              <a:rPr lang="en-US" sz="1000" dirty="0" err="1">
                <a:hlinkClick r:id="rId8"/>
              </a:rPr>
              <a:t>pg_HeLa_cell_division.jpg</a:t>
            </a:r>
            <a:endParaRPr lang="en-US" sz="1000" dirty="0"/>
          </a:p>
        </p:txBody>
      </p:sp>
    </p:spTree>
    <p:extLst>
      <p:ext uri="{BB962C8B-B14F-4D97-AF65-F5344CB8AC3E}">
        <p14:creationId xmlns:p14="http://schemas.microsoft.com/office/powerpoint/2010/main" val="42450149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Object 2"/>
          <p:cNvGraphicFramePr>
            <a:graphicFrameLocks noChangeAspect="1"/>
          </p:cNvGraphicFramePr>
          <p:nvPr>
            <p:extLst>
              <p:ext uri="{D42A27DB-BD31-4B8C-83A1-F6EECF244321}">
                <p14:modId xmlns:p14="http://schemas.microsoft.com/office/powerpoint/2010/main" val="4258913055"/>
              </p:ext>
            </p:extLst>
          </p:nvPr>
        </p:nvGraphicFramePr>
        <p:xfrm>
          <a:off x="712922" y="1022889"/>
          <a:ext cx="7780148" cy="5835111"/>
        </p:xfrm>
        <a:graphic>
          <a:graphicData uri="http://schemas.openxmlformats.org/presentationml/2006/ole">
            <mc:AlternateContent xmlns:mc="http://schemas.openxmlformats.org/markup-compatibility/2006">
              <mc:Choice xmlns:v="urn:schemas-microsoft-com:vml" Requires="v">
                <p:oleObj spid="_x0000_s3135"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22" y="1022889"/>
                        <a:ext cx="7780148" cy="5835111"/>
                      </a:xfrm>
                      <a:prstGeom prst="rect">
                        <a:avLst/>
                      </a:prstGeom>
                      <a:noFill/>
                      <a:ln>
                        <a:noFill/>
                      </a:ln>
                      <a:effectLst/>
                    </p:spPr>
                  </p:pic>
                </p:oleObj>
              </mc:Fallback>
            </mc:AlternateContent>
          </a:graphicData>
        </a:graphic>
      </p:graphicFrame>
      <p:sp>
        <p:nvSpPr>
          <p:cNvPr id="9" name="TextBox 8"/>
          <p:cNvSpPr txBox="1"/>
          <p:nvPr/>
        </p:nvSpPr>
        <p:spPr>
          <a:xfrm>
            <a:off x="635430" y="914403"/>
            <a:ext cx="7857640" cy="369332"/>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601844" y="6488668"/>
            <a:ext cx="785764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68024055"/>
      </p:ext>
    </p:extLst>
  </p:cSld>
  <p:clrMapOvr>
    <a:masterClrMapping/>
  </p:clrMapOvr>
  <p:transition spd="slow">
    <p:random/>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975445"/>
          </a:xfrm>
        </p:spPr>
        <p:txBody>
          <a:bodyPr>
            <a:noAutofit/>
          </a:bodyPr>
          <a:lstStyle/>
          <a:p>
            <a:pPr fontAlgn="ctr"/>
            <a:r>
              <a:rPr lang="en-US" sz="1800" dirty="0">
                <a:latin typeface="+mn-lt"/>
                <a:cs typeface="Arial"/>
              </a:rPr>
              <a:t>1.6 S.1 Identification of phases of mitosis in cells viewed with a microscope or in a micrograph.</a:t>
            </a:r>
            <a:br>
              <a:rPr lang="en-US" sz="1800" dirty="0">
                <a:latin typeface="+mn-lt"/>
                <a:cs typeface="Arial"/>
              </a:rPr>
            </a:br>
            <a:r>
              <a:rPr lang="en-US" sz="1800" dirty="0">
                <a:latin typeface="+mn-lt"/>
                <a:cs typeface="Arial"/>
              </a:rPr>
              <a:t>1.6 S.2 Determination of a mitotic index from a micrograph.     (Page 14)</a:t>
            </a:r>
            <a:br>
              <a:rPr lang="en-US" sz="1800" dirty="0">
                <a:latin typeface="+mn-lt"/>
                <a:cs typeface="Arial"/>
              </a:rPr>
            </a:br>
            <a:endParaRPr lang="en-US" sz="1800" dirty="0">
              <a:solidFill>
                <a:srgbClr val="000000"/>
              </a:solidFill>
              <a:latin typeface="+mn-lt"/>
              <a:cs typeface="Arial"/>
            </a:endParaRPr>
          </a:p>
        </p:txBody>
      </p:sp>
      <p:pic>
        <p:nvPicPr>
          <p:cNvPr id="5" name="Picture 4" descr="Screen Shot 2014-09-06 at 15.02.41.p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20249" y="1162700"/>
            <a:ext cx="7200900" cy="558800"/>
          </a:xfrm>
          <a:prstGeom prst="rect">
            <a:avLst/>
          </a:prstGeom>
        </p:spPr>
      </p:pic>
      <p:pic>
        <p:nvPicPr>
          <p:cNvPr id="7" name="Picture 6" descr="Screen Shot 2014-09-06 at 15.02.3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7289" y="1162700"/>
            <a:ext cx="1513974" cy="683229"/>
          </a:xfrm>
          <a:prstGeom prst="rect">
            <a:avLst/>
          </a:prstGeom>
        </p:spPr>
      </p:pic>
      <p:sp>
        <p:nvSpPr>
          <p:cNvPr id="8" name="Rectangle 7"/>
          <p:cNvSpPr/>
          <p:nvPr/>
        </p:nvSpPr>
        <p:spPr>
          <a:xfrm>
            <a:off x="1049170" y="1721500"/>
            <a:ext cx="7730727" cy="307777"/>
          </a:xfrm>
          <a:prstGeom prst="rect">
            <a:avLst/>
          </a:prstGeom>
        </p:spPr>
        <p:txBody>
          <a:bodyPr wrap="square">
            <a:spAutoFit/>
          </a:bodyPr>
          <a:lstStyle/>
          <a:p>
            <a:pPr algn="r"/>
            <a:r>
              <a:rPr lang="en-US" sz="1400" dirty="0">
                <a:hlinkClick r:id="rId3"/>
              </a:rPr>
              <a:t>http://</a:t>
            </a:r>
            <a:r>
              <a:rPr lang="en-US" sz="1400" dirty="0" err="1">
                <a:hlinkClick r:id="rId3"/>
              </a:rPr>
              <a:t>www.nuffieldfoundation.org</a:t>
            </a:r>
            <a:r>
              <a:rPr lang="en-US" sz="1400" dirty="0">
                <a:hlinkClick r:id="rId3"/>
              </a:rPr>
              <a:t>/practical-biology/investigating-mitosis-allium-root-tip-squash</a:t>
            </a:r>
            <a:endParaRPr lang="en-US" sz="1400" dirty="0"/>
          </a:p>
        </p:txBody>
      </p:sp>
      <p:sp>
        <p:nvSpPr>
          <p:cNvPr id="9" name="TextBox 8"/>
          <p:cNvSpPr txBox="1"/>
          <p:nvPr/>
        </p:nvSpPr>
        <p:spPr>
          <a:xfrm>
            <a:off x="641307" y="2240647"/>
            <a:ext cx="7882944" cy="646331"/>
          </a:xfrm>
          <a:prstGeom prst="rect">
            <a:avLst/>
          </a:prstGeom>
          <a:noFill/>
        </p:spPr>
        <p:txBody>
          <a:bodyPr wrap="square" rtlCol="0">
            <a:spAutoFit/>
          </a:bodyPr>
          <a:lstStyle/>
          <a:p>
            <a:r>
              <a:rPr lang="en-US" i="1" dirty="0"/>
              <a:t>A very good, well explained lab outline for creating slides and calculating the mitotic index.</a:t>
            </a:r>
          </a:p>
        </p:txBody>
      </p:sp>
      <p:sp>
        <p:nvSpPr>
          <p:cNvPr id="11" name="Rectangle 10"/>
          <p:cNvSpPr/>
          <p:nvPr/>
        </p:nvSpPr>
        <p:spPr>
          <a:xfrm>
            <a:off x="110439" y="1162700"/>
            <a:ext cx="8810710" cy="18331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049170" y="3190254"/>
            <a:ext cx="6588673" cy="3566193"/>
            <a:chOff x="2484876" y="3197147"/>
            <a:chExt cx="6588673" cy="3566193"/>
          </a:xfrm>
        </p:grpSpPr>
        <p:pic>
          <p:nvPicPr>
            <p:cNvPr id="2" name="Picture 1"/>
            <p:cNvPicPr>
              <a:picLocks noChangeAspect="1"/>
            </p:cNvPicPr>
            <p:nvPr/>
          </p:nvPicPr>
          <p:blipFill>
            <a:blip r:embed="rId6"/>
            <a:stretch>
              <a:fillRect/>
            </a:stretch>
          </p:blipFill>
          <p:spPr>
            <a:xfrm>
              <a:off x="3333533" y="3343160"/>
              <a:ext cx="4914900" cy="254000"/>
            </a:xfrm>
            <a:prstGeom prst="rect">
              <a:avLst/>
            </a:prstGeom>
          </p:spPr>
        </p:pic>
        <p:pic>
          <p:nvPicPr>
            <p:cNvPr id="3" name="Picture 2">
              <a:hlinkClick r:id="rId7"/>
            </p:cNvPr>
            <p:cNvPicPr>
              <a:picLocks noChangeAspect="1"/>
            </p:cNvPicPr>
            <p:nvPr/>
          </p:nvPicPr>
          <p:blipFill>
            <a:blip r:embed="rId8"/>
            <a:stretch>
              <a:fillRect/>
            </a:stretch>
          </p:blipFill>
          <p:spPr>
            <a:xfrm>
              <a:off x="6381149" y="3597160"/>
              <a:ext cx="2540000" cy="2743200"/>
            </a:xfrm>
            <a:prstGeom prst="rect">
              <a:avLst/>
            </a:prstGeom>
          </p:spPr>
        </p:pic>
        <p:sp>
          <p:nvSpPr>
            <p:cNvPr id="4" name="Rectangle 3"/>
            <p:cNvSpPr/>
            <p:nvPr/>
          </p:nvSpPr>
          <p:spPr>
            <a:xfrm>
              <a:off x="2484876" y="6340360"/>
              <a:ext cx="6588671" cy="307777"/>
            </a:xfrm>
            <a:prstGeom prst="rect">
              <a:avLst/>
            </a:prstGeom>
          </p:spPr>
          <p:txBody>
            <a:bodyPr wrap="square">
              <a:spAutoFit/>
            </a:bodyPr>
            <a:lstStyle/>
            <a:p>
              <a:pPr algn="r"/>
              <a:r>
                <a:rPr lang="en-US" sz="1400" dirty="0">
                  <a:hlinkClick r:id="rId7"/>
                </a:rPr>
                <a:t>http://</a:t>
              </a:r>
              <a:r>
                <a:rPr lang="en-US" sz="1400" dirty="0" err="1">
                  <a:hlinkClick r:id="rId7"/>
                </a:rPr>
                <a:t>www.biology.arizona.edu</a:t>
              </a:r>
              <a:r>
                <a:rPr lang="en-US" sz="1400" dirty="0">
                  <a:hlinkClick r:id="rId7"/>
                </a:rPr>
                <a:t>/</a:t>
              </a:r>
              <a:r>
                <a:rPr lang="en-US" sz="1400" dirty="0" err="1">
                  <a:hlinkClick r:id="rId7"/>
                </a:rPr>
                <a:t>cell_bio</a:t>
              </a:r>
              <a:r>
                <a:rPr lang="en-US" sz="1400" dirty="0">
                  <a:hlinkClick r:id="rId7"/>
                </a:rPr>
                <a:t>/activities/</a:t>
              </a:r>
              <a:r>
                <a:rPr lang="en-US" sz="1400" dirty="0" err="1">
                  <a:hlinkClick r:id="rId7"/>
                </a:rPr>
                <a:t>cell_cycle</a:t>
              </a:r>
              <a:r>
                <a:rPr lang="en-US" sz="1400" dirty="0">
                  <a:hlinkClick r:id="rId7"/>
                </a:rPr>
                <a:t>/</a:t>
              </a:r>
              <a:r>
                <a:rPr lang="en-US" sz="1400" dirty="0" err="1">
                  <a:hlinkClick r:id="rId7"/>
                </a:rPr>
                <a:t>cell_cycle.html</a:t>
              </a:r>
              <a:endParaRPr lang="en-US" sz="1400" dirty="0"/>
            </a:p>
          </p:txBody>
        </p:sp>
        <p:sp>
          <p:nvSpPr>
            <p:cNvPr id="10" name="TextBox 9"/>
            <p:cNvSpPr txBox="1"/>
            <p:nvPr/>
          </p:nvSpPr>
          <p:spPr>
            <a:xfrm>
              <a:off x="2988412" y="4120458"/>
              <a:ext cx="2878658" cy="1200329"/>
            </a:xfrm>
            <a:prstGeom prst="rect">
              <a:avLst/>
            </a:prstGeom>
            <a:noFill/>
          </p:spPr>
          <p:txBody>
            <a:bodyPr wrap="square" rtlCol="0">
              <a:spAutoFit/>
            </a:bodyPr>
            <a:lstStyle/>
            <a:p>
              <a:r>
                <a:rPr lang="en-US" i="1" dirty="0"/>
                <a:t>An excellent online alternative if resources don’t permit students to create and view their own slides</a:t>
              </a:r>
            </a:p>
          </p:txBody>
        </p:sp>
        <p:sp>
          <p:nvSpPr>
            <p:cNvPr id="12" name="Rectangle 11"/>
            <p:cNvSpPr/>
            <p:nvPr/>
          </p:nvSpPr>
          <p:spPr>
            <a:xfrm>
              <a:off x="2691949" y="3197147"/>
              <a:ext cx="6381600" cy="356619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38356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815249"/>
          </a:xfrm>
        </p:spPr>
        <p:txBody>
          <a:bodyPr>
            <a:noAutofit/>
          </a:bodyPr>
          <a:lstStyle/>
          <a:p>
            <a:pPr fontAlgn="ctr"/>
            <a:r>
              <a:rPr lang="en-US" sz="2400" dirty="0">
                <a:latin typeface="+mn-lt"/>
                <a:cs typeface="Arial"/>
              </a:rPr>
              <a:t>1.6 U.6 Mutagens, oncogenes and metastasis are involved in the development of primary and secondary tumors.      </a:t>
            </a:r>
            <a:endParaRPr lang="en-US" sz="2400" dirty="0">
              <a:solidFill>
                <a:srgbClr val="000000"/>
              </a:solidFill>
              <a:latin typeface="+mn-lt"/>
              <a:cs typeface="Arial"/>
            </a:endParaRPr>
          </a:p>
        </p:txBody>
      </p:sp>
      <p:sp>
        <p:nvSpPr>
          <p:cNvPr id="3" name="Rectangle 2"/>
          <p:cNvSpPr/>
          <p:nvPr/>
        </p:nvSpPr>
        <p:spPr>
          <a:xfrm>
            <a:off x="0" y="820011"/>
            <a:ext cx="9143999" cy="1754327"/>
          </a:xfrm>
          <a:prstGeom prst="rect">
            <a:avLst/>
          </a:prstGeom>
          <a:solidFill>
            <a:srgbClr val="F7E8A7"/>
          </a:solidFill>
        </p:spPr>
        <p:txBody>
          <a:bodyPr wrap="square">
            <a:spAutoFit/>
          </a:bodyPr>
          <a:lstStyle/>
          <a:p>
            <a:r>
              <a:rPr lang="en-GB" b="1" dirty="0" err="1"/>
              <a:t>Tumors</a:t>
            </a:r>
            <a:r>
              <a:rPr lang="en-GB" dirty="0"/>
              <a:t> are abnormal growth of tissue that develop at any stage of life in any part of the body. A </a:t>
            </a:r>
            <a:r>
              <a:rPr lang="en-GB" b="1" dirty="0"/>
              <a:t>cancer</a:t>
            </a:r>
            <a:r>
              <a:rPr lang="en-GB" dirty="0"/>
              <a:t> is a malignant  </a:t>
            </a:r>
            <a:r>
              <a:rPr lang="en-GB" dirty="0" err="1"/>
              <a:t>tumor</a:t>
            </a:r>
            <a:r>
              <a:rPr lang="en-GB" dirty="0"/>
              <a:t> and is named after the part of the body where the cancer (primary tumour) first develops. Use the links to find out:</a:t>
            </a:r>
          </a:p>
          <a:p>
            <a:pPr marL="3943350" lvl="8" indent="-285750">
              <a:buFont typeface="Arial"/>
              <a:buChar char="•"/>
            </a:pPr>
            <a:r>
              <a:rPr lang="en-GB" dirty="0"/>
              <a:t>most common types of cancer</a:t>
            </a:r>
          </a:p>
          <a:p>
            <a:pPr marL="3943350" lvl="8" indent="-285750">
              <a:buFont typeface="Arial"/>
              <a:buChar char="•"/>
            </a:pPr>
            <a:r>
              <a:rPr lang="en-GB" dirty="0"/>
              <a:t>what causes cancer and associated risk factors</a:t>
            </a:r>
          </a:p>
          <a:p>
            <a:pPr marL="3943350" lvl="8" indent="-285750">
              <a:buFont typeface="Arial"/>
              <a:buChar char="•"/>
            </a:pPr>
            <a:r>
              <a:rPr lang="en-GB" dirty="0"/>
              <a:t>how cancer can be treated</a:t>
            </a:r>
          </a:p>
        </p:txBody>
      </p:sp>
      <p:pic>
        <p:nvPicPr>
          <p:cNvPr id="4" name="Picture 3" descr="Screen Shot 2014-09-06 at 19.08.01.p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7705" y="2736969"/>
            <a:ext cx="3534046" cy="2654054"/>
          </a:xfrm>
          <a:prstGeom prst="rect">
            <a:avLst/>
          </a:prstGeom>
        </p:spPr>
      </p:pic>
      <p:pic>
        <p:nvPicPr>
          <p:cNvPr id="5" name="Picture 4">
            <a:hlinkClick r:id="rId5"/>
          </p:cNvPr>
          <p:cNvPicPr>
            <a:picLocks noChangeAspect="1"/>
          </p:cNvPicPr>
          <p:nvPr/>
        </p:nvPicPr>
        <p:blipFill>
          <a:blip r:embed="rId6"/>
          <a:stretch>
            <a:fillRect/>
          </a:stretch>
        </p:blipFill>
        <p:spPr>
          <a:xfrm>
            <a:off x="4521745" y="5554896"/>
            <a:ext cx="4470400" cy="1041400"/>
          </a:xfrm>
          <a:prstGeom prst="rect">
            <a:avLst/>
          </a:prstGeom>
        </p:spPr>
      </p:pic>
      <p:sp>
        <p:nvSpPr>
          <p:cNvPr id="8" name="Rectangle 7"/>
          <p:cNvSpPr/>
          <p:nvPr/>
        </p:nvSpPr>
        <p:spPr>
          <a:xfrm>
            <a:off x="4563160" y="6551140"/>
            <a:ext cx="4428985" cy="276999"/>
          </a:xfrm>
          <a:prstGeom prst="rect">
            <a:avLst/>
          </a:prstGeom>
        </p:spPr>
        <p:txBody>
          <a:bodyPr wrap="square">
            <a:spAutoFit/>
          </a:bodyPr>
          <a:lstStyle/>
          <a:p>
            <a:r>
              <a:rPr lang="en-US" sz="1200" dirty="0">
                <a:hlinkClick r:id="rId5"/>
              </a:rPr>
              <a:t>http://www.cancer.gov/cancertopics/types/commoncancers</a:t>
            </a:r>
            <a:endParaRPr lang="en-US" sz="1200" dirty="0"/>
          </a:p>
        </p:txBody>
      </p:sp>
      <p:pic>
        <p:nvPicPr>
          <p:cNvPr id="11" name="Picture 10" descr="Screen Shot 2014-09-06 at 20.25.49.png">
            <a:hlinkClick r:id="rId7"/>
          </p:cNvPr>
          <p:cNvPicPr>
            <a:picLocks noChangeAspect="1"/>
          </p:cNvPicPr>
          <p:nvPr/>
        </p:nvPicPr>
        <p:blipFill rotWithShape="1">
          <a:blip r:embed="rId8" cstate="screen">
            <a:extLst>
              <a:ext uri="{28A0092B-C50C-407E-A947-70E740481C1C}">
                <a14:useLocalDpi xmlns:a14="http://schemas.microsoft.com/office/drawing/2010/main"/>
              </a:ext>
            </a:extLst>
          </a:blip>
          <a:srcRect t="7979"/>
          <a:stretch/>
        </p:blipFill>
        <p:spPr>
          <a:xfrm>
            <a:off x="262294" y="2736968"/>
            <a:ext cx="3866130" cy="2164563"/>
          </a:xfrm>
          <a:prstGeom prst="rect">
            <a:avLst/>
          </a:prstGeom>
        </p:spPr>
      </p:pic>
      <p:sp>
        <p:nvSpPr>
          <p:cNvPr id="12" name="Rectangle 11"/>
          <p:cNvSpPr/>
          <p:nvPr/>
        </p:nvSpPr>
        <p:spPr>
          <a:xfrm>
            <a:off x="262294" y="4834643"/>
            <a:ext cx="2065214" cy="276999"/>
          </a:xfrm>
          <a:prstGeom prst="rect">
            <a:avLst/>
          </a:prstGeom>
        </p:spPr>
        <p:txBody>
          <a:bodyPr wrap="none">
            <a:spAutoFit/>
          </a:bodyPr>
          <a:lstStyle/>
          <a:p>
            <a:r>
              <a:rPr lang="en-US" sz="1200" dirty="0">
                <a:hlinkClick r:id="rId7"/>
              </a:rPr>
              <a:t>http://</a:t>
            </a:r>
            <a:r>
              <a:rPr lang="en-US" sz="1200" dirty="0" err="1">
                <a:hlinkClick r:id="rId7"/>
              </a:rPr>
              <a:t>youtu.be</a:t>
            </a:r>
            <a:r>
              <a:rPr lang="en-US" sz="1200" dirty="0">
                <a:hlinkClick r:id="rId7"/>
              </a:rPr>
              <a:t>/8BJ8_5Gyhg8</a:t>
            </a:r>
            <a:endParaRPr lang="en-US" sz="1200" dirty="0"/>
          </a:p>
        </p:txBody>
      </p:sp>
      <p:sp>
        <p:nvSpPr>
          <p:cNvPr id="15" name="Rectangle 14"/>
          <p:cNvSpPr/>
          <p:nvPr/>
        </p:nvSpPr>
        <p:spPr>
          <a:xfrm>
            <a:off x="220878" y="5203899"/>
            <a:ext cx="4003411" cy="13814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0879" y="5981743"/>
            <a:ext cx="3866130" cy="461665"/>
          </a:xfrm>
          <a:prstGeom prst="rect">
            <a:avLst/>
          </a:prstGeom>
        </p:spPr>
        <p:txBody>
          <a:bodyPr wrap="square">
            <a:spAutoFit/>
          </a:bodyPr>
          <a:lstStyle/>
          <a:p>
            <a:r>
              <a:rPr lang="en-US" sz="1200" dirty="0">
                <a:hlinkClick r:id="rId9"/>
              </a:rPr>
              <a:t>http://</a:t>
            </a:r>
            <a:r>
              <a:rPr lang="en-US" sz="1200" dirty="0" err="1">
                <a:hlinkClick r:id="rId9"/>
              </a:rPr>
              <a:t>www.cancerresearchuk.org</a:t>
            </a:r>
            <a:r>
              <a:rPr lang="en-US" sz="1200" dirty="0">
                <a:hlinkClick r:id="rId9"/>
              </a:rPr>
              <a:t>/cancer-info/</a:t>
            </a:r>
            <a:r>
              <a:rPr lang="en-US" sz="1200" dirty="0" err="1">
                <a:hlinkClick r:id="rId9"/>
              </a:rPr>
              <a:t>cancerandresearch</a:t>
            </a:r>
            <a:r>
              <a:rPr lang="en-US" sz="1200" dirty="0">
                <a:hlinkClick r:id="rId9"/>
              </a:rPr>
              <a:t>/all-about-cancer/what-is-cancer/</a:t>
            </a:r>
            <a:endParaRPr lang="en-US" sz="1200" dirty="0"/>
          </a:p>
        </p:txBody>
      </p:sp>
      <p:pic>
        <p:nvPicPr>
          <p:cNvPr id="13" name="Picture 12">
            <a:hlinkClick r:id="rId9"/>
          </p:cNvPr>
          <p:cNvPicPr>
            <a:picLocks noChangeAspect="1"/>
          </p:cNvPicPr>
          <p:nvPr/>
        </p:nvPicPr>
        <p:blipFill>
          <a:blip r:embed="rId10"/>
          <a:stretch>
            <a:fillRect/>
          </a:stretch>
        </p:blipFill>
        <p:spPr>
          <a:xfrm>
            <a:off x="229529" y="5323459"/>
            <a:ext cx="1670388" cy="645377"/>
          </a:xfrm>
          <a:prstGeom prst="rect">
            <a:avLst/>
          </a:prstGeom>
        </p:spPr>
      </p:pic>
      <p:sp>
        <p:nvSpPr>
          <p:cNvPr id="14" name="Rectangle 13">
            <a:hlinkClick r:id="rId9"/>
          </p:cNvPr>
          <p:cNvSpPr/>
          <p:nvPr/>
        </p:nvSpPr>
        <p:spPr>
          <a:xfrm>
            <a:off x="1996552" y="5282526"/>
            <a:ext cx="1647935" cy="646331"/>
          </a:xfrm>
          <a:prstGeom prst="rect">
            <a:avLst/>
          </a:prstGeom>
        </p:spPr>
        <p:txBody>
          <a:bodyPr wrap="square">
            <a:spAutoFit/>
          </a:bodyPr>
          <a:lstStyle/>
          <a:p>
            <a:r>
              <a:rPr lang="en-US" b="1" dirty="0">
                <a:solidFill>
                  <a:srgbClr val="660099"/>
                </a:solidFill>
              </a:rPr>
              <a:t>What causes cancer?</a:t>
            </a:r>
          </a:p>
        </p:txBody>
      </p:sp>
      <p:sp>
        <p:nvSpPr>
          <p:cNvPr id="2" name="Rectangle 1"/>
          <p:cNvSpPr/>
          <p:nvPr/>
        </p:nvSpPr>
        <p:spPr>
          <a:xfrm>
            <a:off x="5273458" y="5447468"/>
            <a:ext cx="3829127" cy="276999"/>
          </a:xfrm>
          <a:prstGeom prst="rect">
            <a:avLst/>
          </a:prstGeom>
        </p:spPr>
        <p:txBody>
          <a:bodyPr wrap="square">
            <a:spAutoFit/>
          </a:bodyPr>
          <a:lstStyle/>
          <a:p>
            <a:r>
              <a:rPr lang="en-US" sz="1200" dirty="0">
                <a:hlinkClick r:id="rId3"/>
              </a:rPr>
              <a:t>http://</a:t>
            </a:r>
            <a:r>
              <a:rPr lang="en-US" sz="1200" dirty="0" err="1">
                <a:hlinkClick r:id="rId3"/>
              </a:rPr>
              <a:t>www.e-learningforkids.org</a:t>
            </a:r>
            <a:r>
              <a:rPr lang="en-US" sz="1200" dirty="0">
                <a:hlinkClick r:id="rId3"/>
              </a:rPr>
              <a:t>/health/lesson/cancer/</a:t>
            </a:r>
            <a:endParaRPr lang="en-US" sz="1200" dirty="0"/>
          </a:p>
        </p:txBody>
      </p:sp>
    </p:spTree>
    <p:extLst>
      <p:ext uri="{BB962C8B-B14F-4D97-AF65-F5344CB8AC3E}">
        <p14:creationId xmlns:p14="http://schemas.microsoft.com/office/powerpoint/2010/main" val="15944829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718481" y="1963096"/>
            <a:ext cx="5029200" cy="3350704"/>
          </a:xfrm>
          <a:prstGeom prst="rect">
            <a:avLst/>
          </a:prstGeom>
        </p:spPr>
      </p:pic>
      <p:sp>
        <p:nvSpPr>
          <p:cNvPr id="6" name="Title 1"/>
          <p:cNvSpPr>
            <a:spLocks noGrp="1"/>
          </p:cNvSpPr>
          <p:nvPr>
            <p:ph type="title"/>
          </p:nvPr>
        </p:nvSpPr>
        <p:spPr>
          <a:xfrm>
            <a:off x="0" y="16051"/>
            <a:ext cx="9144000" cy="657913"/>
          </a:xfrm>
        </p:spPr>
        <p:txBody>
          <a:bodyPr>
            <a:noAutofit/>
          </a:bodyPr>
          <a:lstStyle/>
          <a:p>
            <a:pPr fontAlgn="ctr"/>
            <a:r>
              <a:rPr lang="en-US" sz="2400" dirty="0">
                <a:latin typeface="+mn-lt"/>
                <a:cs typeface="Arial"/>
              </a:rPr>
              <a:t>1.6 U.6 Mutagens, oncogenes and metastasis are involved in the development of primary and secondary tumors.</a:t>
            </a:r>
            <a:endParaRPr lang="en-US" sz="2400" dirty="0">
              <a:solidFill>
                <a:srgbClr val="000000"/>
              </a:solidFill>
              <a:latin typeface="+mn-lt"/>
              <a:cs typeface="Arial"/>
            </a:endParaRPr>
          </a:p>
        </p:txBody>
      </p:sp>
      <p:sp>
        <p:nvSpPr>
          <p:cNvPr id="4" name="Rectangle 3"/>
          <p:cNvSpPr/>
          <p:nvPr/>
        </p:nvSpPr>
        <p:spPr>
          <a:xfrm>
            <a:off x="75537" y="1536944"/>
            <a:ext cx="3368389" cy="2246769"/>
          </a:xfrm>
          <a:prstGeom prst="rect">
            <a:avLst/>
          </a:prstGeom>
          <a:solidFill>
            <a:srgbClr val="F7E8A7">
              <a:alpha val="79000"/>
            </a:srgbClr>
          </a:solidFill>
        </p:spPr>
        <p:txBody>
          <a:bodyPr wrap="square">
            <a:spAutoFit/>
          </a:bodyPr>
          <a:lstStyle/>
          <a:p>
            <a:pPr lvl="0"/>
            <a:r>
              <a:rPr lang="en-GB" sz="2000" b="1" dirty="0"/>
              <a:t>Mutagens</a:t>
            </a:r>
            <a:r>
              <a:rPr lang="en-GB" sz="2000" dirty="0"/>
              <a:t> are agents that cause gene mutations. Not all mutations result in cancers, but anything that causes a mutation has the potential to cause a cancer. </a:t>
            </a:r>
          </a:p>
          <a:p>
            <a:pPr lvl="0"/>
            <a:endParaRPr lang="en-US" sz="2000" dirty="0"/>
          </a:p>
        </p:txBody>
      </p:sp>
      <p:sp>
        <p:nvSpPr>
          <p:cNvPr id="7" name="Rectangle 6"/>
          <p:cNvSpPr/>
          <p:nvPr/>
        </p:nvSpPr>
        <p:spPr>
          <a:xfrm>
            <a:off x="75536" y="3780739"/>
            <a:ext cx="3368389" cy="2554545"/>
          </a:xfrm>
          <a:prstGeom prst="rect">
            <a:avLst/>
          </a:prstGeom>
          <a:solidFill>
            <a:srgbClr val="F7E8A7">
              <a:alpha val="79000"/>
            </a:srgbClr>
          </a:solidFill>
        </p:spPr>
        <p:txBody>
          <a:bodyPr wrap="square">
            <a:spAutoFit/>
          </a:bodyPr>
          <a:lstStyle/>
          <a:p>
            <a:r>
              <a:rPr lang="en-GB" sz="2000" b="1" dirty="0"/>
              <a:t>Mutagens can be</a:t>
            </a:r>
            <a:r>
              <a:rPr lang="en-GB" sz="2000" dirty="0"/>
              <a:t>:</a:t>
            </a:r>
          </a:p>
          <a:p>
            <a:pPr marL="285750" indent="-285750">
              <a:buFont typeface="Arial"/>
              <a:buChar char="•"/>
            </a:pPr>
            <a:r>
              <a:rPr lang="en-GB" sz="2000" dirty="0"/>
              <a:t>chemicals that cause mutations are referred to as </a:t>
            </a:r>
            <a:r>
              <a:rPr lang="en-GB" sz="2000" b="1" dirty="0"/>
              <a:t>carcinogens</a:t>
            </a:r>
          </a:p>
          <a:p>
            <a:pPr marL="285750" indent="-285750">
              <a:buFont typeface="Arial"/>
              <a:buChar char="•"/>
            </a:pPr>
            <a:r>
              <a:rPr lang="en-GB" sz="2000" b="1" dirty="0"/>
              <a:t>high energy radiation </a:t>
            </a:r>
            <a:r>
              <a:rPr lang="en-GB" sz="2000" dirty="0"/>
              <a:t>such as X-rays</a:t>
            </a:r>
          </a:p>
          <a:p>
            <a:pPr marL="285750" indent="-285750">
              <a:buFont typeface="Arial"/>
              <a:buChar char="•"/>
            </a:pPr>
            <a:r>
              <a:rPr lang="en-GB" sz="2000" b="1" dirty="0"/>
              <a:t>short-wave ultraviolet light</a:t>
            </a:r>
            <a:endParaRPr lang="en-US" sz="2000" b="1" dirty="0"/>
          </a:p>
          <a:p>
            <a:pPr marL="285750" indent="-285750">
              <a:buFont typeface="Arial"/>
              <a:buChar char="•"/>
            </a:pPr>
            <a:r>
              <a:rPr lang="en-US" sz="2000" dirty="0"/>
              <a:t>S</a:t>
            </a:r>
            <a:r>
              <a:rPr lang="en-GB" sz="2000" dirty="0" err="1"/>
              <a:t>ome</a:t>
            </a:r>
            <a:r>
              <a:rPr lang="en-GB" sz="2000" dirty="0"/>
              <a:t> </a:t>
            </a:r>
            <a:r>
              <a:rPr lang="en-GB" sz="2000" b="1" dirty="0"/>
              <a:t>viruses</a:t>
            </a:r>
          </a:p>
        </p:txBody>
      </p:sp>
      <p:sp>
        <p:nvSpPr>
          <p:cNvPr id="11" name="Rectangle 10"/>
          <p:cNvSpPr/>
          <p:nvPr/>
        </p:nvSpPr>
        <p:spPr>
          <a:xfrm>
            <a:off x="276096" y="803945"/>
            <a:ext cx="8614240" cy="707886"/>
          </a:xfrm>
          <a:prstGeom prst="rect">
            <a:avLst/>
          </a:prstGeom>
          <a:solidFill>
            <a:srgbClr val="FFFFFF">
              <a:alpha val="79000"/>
            </a:srgbClr>
          </a:solidFill>
        </p:spPr>
        <p:txBody>
          <a:bodyPr wrap="square">
            <a:spAutoFit/>
          </a:bodyPr>
          <a:lstStyle/>
          <a:p>
            <a:pPr lvl="0"/>
            <a:r>
              <a:rPr lang="en-GB" sz="2000" dirty="0"/>
              <a:t>A </a:t>
            </a:r>
            <a:r>
              <a:rPr lang="en-GB" sz="2000" b="1" dirty="0"/>
              <a:t>mutation</a:t>
            </a:r>
            <a:r>
              <a:rPr lang="en-GB" sz="2000" dirty="0"/>
              <a:t> is a change in an organisms genetic code. A mutation/change in the base sequence of a certain genes can result in cancer.</a:t>
            </a:r>
            <a:endParaRPr lang="en-US" sz="2000" dirty="0"/>
          </a:p>
        </p:txBody>
      </p:sp>
      <p:sp>
        <p:nvSpPr>
          <p:cNvPr id="13" name="Rectangle 12"/>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Tree>
    <p:extLst>
      <p:ext uri="{BB962C8B-B14F-4D97-AF65-F5344CB8AC3E}">
        <p14:creationId xmlns:p14="http://schemas.microsoft.com/office/powerpoint/2010/main" val="387528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ucmp.berkeley.edu/bacteria/origin7.gif"/>
          <p:cNvPicPr/>
          <p:nvPr/>
        </p:nvPicPr>
        <p:blipFill>
          <a:blip r:embed="rId2">
            <a:extLst>
              <a:ext uri="{28A0092B-C50C-407E-A947-70E740481C1C}">
                <a14:useLocalDpi xmlns:a14="http://schemas.microsoft.com/office/drawing/2010/main" val="0"/>
              </a:ext>
            </a:extLst>
          </a:blip>
          <a:srcRect/>
          <a:stretch>
            <a:fillRect/>
          </a:stretch>
        </p:blipFill>
        <p:spPr bwMode="auto">
          <a:xfrm>
            <a:off x="-1" y="874691"/>
            <a:ext cx="9111915" cy="4884018"/>
          </a:xfrm>
          <a:prstGeom prst="rect">
            <a:avLst/>
          </a:prstGeom>
          <a:noFill/>
          <a:extLst/>
        </p:spPr>
      </p:pic>
      <p:sp>
        <p:nvSpPr>
          <p:cNvPr id="5" name="Title 1"/>
          <p:cNvSpPr txBox="1">
            <a:spLocks/>
          </p:cNvSpPr>
          <p:nvPr/>
        </p:nvSpPr>
        <p:spPr>
          <a:xfrm>
            <a:off x="1" y="16043"/>
            <a:ext cx="9111914" cy="858648"/>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dirty="0"/>
              <a:t>1.1 Introduction to Cells</a:t>
            </a:r>
          </a:p>
        </p:txBody>
      </p:sp>
      <p:sp>
        <p:nvSpPr>
          <p:cNvPr id="6" name="TextBox 5"/>
          <p:cNvSpPr txBox="1"/>
          <p:nvPr/>
        </p:nvSpPr>
        <p:spPr>
          <a:xfrm>
            <a:off x="11230" y="1010652"/>
            <a:ext cx="8887327" cy="954107"/>
          </a:xfrm>
          <a:prstGeom prst="rect">
            <a:avLst/>
          </a:prstGeom>
          <a:noFill/>
        </p:spPr>
        <p:txBody>
          <a:bodyPr wrap="square" rtlCol="0">
            <a:spAutoFit/>
          </a:bodyPr>
          <a:lstStyle/>
          <a:p>
            <a:pPr algn="ctr"/>
            <a:r>
              <a:rPr lang="en-US" sz="2800" b="1" dirty="0"/>
              <a:t>Below are some of the oldest fossilized cells on Earth, </a:t>
            </a:r>
          </a:p>
          <a:p>
            <a:pPr algn="ctr"/>
            <a:r>
              <a:rPr lang="en-US" sz="2800" b="1" dirty="0"/>
              <a:t>Prokaryotes from 3.0 to 3.5 billion years ago</a:t>
            </a:r>
          </a:p>
        </p:txBody>
      </p:sp>
      <p:sp>
        <p:nvSpPr>
          <p:cNvPr id="7" name="Subtitle 2"/>
          <p:cNvSpPr txBox="1">
            <a:spLocks/>
          </p:cNvSpPr>
          <p:nvPr/>
        </p:nvSpPr>
        <p:spPr>
          <a:xfrm>
            <a:off x="1" y="5758709"/>
            <a:ext cx="9111914" cy="1096300"/>
          </a:xfrm>
          <a:prstGeom prst="rect">
            <a:avLst/>
          </a:prstGeom>
          <a:solidFill>
            <a:schemeClr val="accent2">
              <a:alpha val="78000"/>
            </a:schemeClr>
          </a:solidFill>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Essential idea: The evolution of multicellular organisms allowed cell specialization and cell replacement.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10791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10977" y="1570779"/>
            <a:ext cx="5080000" cy="3807002"/>
            <a:chOff x="2032000" y="1701800"/>
            <a:chExt cx="5080000" cy="3807002"/>
          </a:xfrm>
        </p:grpSpPr>
        <p:sp>
          <p:nvSpPr>
            <p:cNvPr id="7" name="Rectangle 6"/>
            <p:cNvSpPr/>
            <p:nvPr/>
          </p:nvSpPr>
          <p:spPr>
            <a:xfrm>
              <a:off x="3403594" y="5277970"/>
              <a:ext cx="2552700" cy="230832"/>
            </a:xfrm>
            <a:prstGeom prst="rect">
              <a:avLst/>
            </a:prstGeom>
            <a:noFill/>
          </p:spPr>
          <p:txBody>
            <a:bodyPr wrap="square">
              <a:spAutoFit/>
            </a:bodyPr>
            <a:lstStyle/>
            <a:p>
              <a:r>
                <a:rPr lang="pl-PL" altLang="ja-JP" sz="900" b="1" dirty="0"/>
                <a:t>http://www.algae.info/Algaecomplete.aspx</a:t>
              </a:r>
              <a:endParaRPr lang="ja-JP" altLang="en-US" sz="900" b="1" dirty="0"/>
            </a:p>
          </p:txBody>
        </p:sp>
        <p:pic>
          <p:nvPicPr>
            <p:cNvPr id="4" name="Picture 3"/>
            <p:cNvPicPr>
              <a:picLocks noChangeAspect="1"/>
            </p:cNvPicPr>
            <p:nvPr/>
          </p:nvPicPr>
          <p:blipFill>
            <a:blip r:embed="rId2"/>
            <a:stretch>
              <a:fillRect/>
            </a:stretch>
          </p:blipFill>
          <p:spPr>
            <a:xfrm>
              <a:off x="2032000" y="1701800"/>
              <a:ext cx="5080000" cy="3441700"/>
            </a:xfrm>
            <a:prstGeom prst="rect">
              <a:avLst/>
            </a:prstGeom>
          </p:spPr>
        </p:pic>
      </p:grpSp>
      <p:sp>
        <p:nvSpPr>
          <p:cNvPr id="8" name="TextBox 7"/>
          <p:cNvSpPr txBox="1"/>
          <p:nvPr/>
        </p:nvSpPr>
        <p:spPr>
          <a:xfrm>
            <a:off x="7447349" y="3937383"/>
            <a:ext cx="1616442" cy="2862322"/>
          </a:xfrm>
          <a:prstGeom prst="rect">
            <a:avLst/>
          </a:prstGeom>
          <a:solidFill>
            <a:schemeClr val="tx2">
              <a:lumMod val="20000"/>
              <a:lumOff val="80000"/>
            </a:schemeClr>
          </a:solidFill>
        </p:spPr>
        <p:txBody>
          <a:bodyPr wrap="square" rtlCol="0">
            <a:spAutoFit/>
          </a:bodyPr>
          <a:lstStyle/>
          <a:p>
            <a:r>
              <a:rPr lang="en-US" b="1" dirty="0">
                <a:solidFill>
                  <a:schemeClr val="accent1">
                    <a:lumMod val="50000"/>
                  </a:schemeClr>
                </a:solidFill>
              </a:rPr>
              <a:t>Homeostasis </a:t>
            </a:r>
            <a:r>
              <a:rPr lang="en-US" dirty="0"/>
              <a:t>– contractile vacuole fill up with water and expel it through the plasma membrane to manage the water content</a:t>
            </a:r>
          </a:p>
        </p:txBody>
      </p:sp>
      <p:sp>
        <p:nvSpPr>
          <p:cNvPr id="9" name="TextBox 8"/>
          <p:cNvSpPr txBox="1"/>
          <p:nvPr/>
        </p:nvSpPr>
        <p:spPr>
          <a:xfrm>
            <a:off x="3391822" y="261069"/>
            <a:ext cx="3599153" cy="1200329"/>
          </a:xfrm>
          <a:prstGeom prst="rect">
            <a:avLst/>
          </a:prstGeom>
          <a:solidFill>
            <a:srgbClr val="C6D9F1"/>
          </a:solidFill>
        </p:spPr>
        <p:txBody>
          <a:bodyPr wrap="square" rtlCol="0">
            <a:spAutoFit/>
          </a:bodyPr>
          <a:lstStyle/>
          <a:p>
            <a:r>
              <a:rPr lang="en-US" b="1" dirty="0">
                <a:solidFill>
                  <a:schemeClr val="accent1">
                    <a:lumMod val="50000"/>
                  </a:schemeClr>
                </a:solidFill>
              </a:rPr>
              <a:t>Reproduction</a:t>
            </a:r>
            <a:r>
              <a:rPr lang="en-US" b="1" dirty="0"/>
              <a:t> </a:t>
            </a:r>
            <a:r>
              <a:rPr lang="en-US" dirty="0"/>
              <a:t>– The nucleus can divide to support cell division, by mitosis (these cells are undergoing cytokinesis)</a:t>
            </a:r>
          </a:p>
        </p:txBody>
      </p:sp>
      <p:sp>
        <p:nvSpPr>
          <p:cNvPr id="10" name="TextBox 9"/>
          <p:cNvSpPr txBox="1"/>
          <p:nvPr/>
        </p:nvSpPr>
        <p:spPr>
          <a:xfrm>
            <a:off x="155792" y="2093526"/>
            <a:ext cx="1430769" cy="2031325"/>
          </a:xfrm>
          <a:prstGeom prst="rect">
            <a:avLst/>
          </a:prstGeom>
          <a:solidFill>
            <a:srgbClr val="C6D9F1"/>
          </a:solidFill>
        </p:spPr>
        <p:txBody>
          <a:bodyPr wrap="square" rtlCol="0">
            <a:spAutoFit/>
          </a:bodyPr>
          <a:lstStyle/>
          <a:p>
            <a:r>
              <a:rPr lang="en-US" b="1" dirty="0">
                <a:solidFill>
                  <a:srgbClr val="FF0000"/>
                </a:solidFill>
              </a:rPr>
              <a:t>Metabolism</a:t>
            </a:r>
            <a:r>
              <a:rPr lang="en-US" b="1" dirty="0"/>
              <a:t> </a:t>
            </a:r>
            <a:r>
              <a:rPr lang="en-US" dirty="0"/>
              <a:t>– most metabolic pathways happen in the cytoplasm</a:t>
            </a:r>
          </a:p>
        </p:txBody>
      </p:sp>
      <p:sp>
        <p:nvSpPr>
          <p:cNvPr id="11" name="TextBox 10"/>
          <p:cNvSpPr txBox="1"/>
          <p:nvPr/>
        </p:nvSpPr>
        <p:spPr>
          <a:xfrm>
            <a:off x="2523985" y="5589121"/>
            <a:ext cx="4259266" cy="923330"/>
          </a:xfrm>
          <a:prstGeom prst="rect">
            <a:avLst/>
          </a:prstGeom>
          <a:solidFill>
            <a:srgbClr val="C6D9F1"/>
          </a:solidFill>
        </p:spPr>
        <p:txBody>
          <a:bodyPr wrap="square" rtlCol="0">
            <a:spAutoFit/>
          </a:bodyPr>
          <a:lstStyle/>
          <a:p>
            <a:r>
              <a:rPr lang="en-US" b="1" dirty="0">
                <a:solidFill>
                  <a:srgbClr val="008000"/>
                </a:solidFill>
              </a:rPr>
              <a:t>Growth</a:t>
            </a:r>
            <a:r>
              <a:rPr lang="en-US" b="1" dirty="0"/>
              <a:t> </a:t>
            </a:r>
            <a:r>
              <a:rPr lang="en-US" dirty="0"/>
              <a:t>– after consuming and assimilating biomass from food the algae will get larger until it divides.</a:t>
            </a:r>
          </a:p>
        </p:txBody>
      </p:sp>
      <p:sp>
        <p:nvSpPr>
          <p:cNvPr id="12" name="TextBox 11"/>
          <p:cNvSpPr txBox="1"/>
          <p:nvPr/>
        </p:nvSpPr>
        <p:spPr>
          <a:xfrm>
            <a:off x="7514622" y="213552"/>
            <a:ext cx="1481897" cy="3139321"/>
          </a:xfrm>
          <a:prstGeom prst="rect">
            <a:avLst/>
          </a:prstGeom>
          <a:solidFill>
            <a:srgbClr val="C6D9F1"/>
          </a:solidFill>
        </p:spPr>
        <p:txBody>
          <a:bodyPr wrap="square" rtlCol="0">
            <a:spAutoFit/>
          </a:bodyPr>
          <a:lstStyle/>
          <a:p>
            <a:r>
              <a:rPr lang="en-US" b="1" dirty="0">
                <a:solidFill>
                  <a:srgbClr val="3366FF"/>
                </a:solidFill>
              </a:rPr>
              <a:t>Response</a:t>
            </a:r>
            <a:r>
              <a:rPr lang="en-US" b="1" dirty="0"/>
              <a:t> </a:t>
            </a:r>
            <a:r>
              <a:rPr lang="en-US" dirty="0"/>
              <a:t>– the wave action of the cilia moves the algae in response to changes in the environment, e.g. towards light.</a:t>
            </a:r>
          </a:p>
        </p:txBody>
      </p:sp>
      <p:sp>
        <p:nvSpPr>
          <p:cNvPr id="13" name="TextBox 12"/>
          <p:cNvSpPr txBox="1"/>
          <p:nvPr/>
        </p:nvSpPr>
        <p:spPr>
          <a:xfrm>
            <a:off x="128899" y="170461"/>
            <a:ext cx="2339384" cy="1754326"/>
          </a:xfrm>
          <a:prstGeom prst="rect">
            <a:avLst/>
          </a:prstGeom>
          <a:solidFill>
            <a:srgbClr val="C6D9F1"/>
          </a:solidFill>
        </p:spPr>
        <p:txBody>
          <a:bodyPr wrap="square" rtlCol="0">
            <a:spAutoFit/>
          </a:bodyPr>
          <a:lstStyle/>
          <a:p>
            <a:r>
              <a:rPr lang="en-US" b="1" dirty="0">
                <a:solidFill>
                  <a:srgbClr val="000090"/>
                </a:solidFill>
              </a:rPr>
              <a:t>Excretion </a:t>
            </a:r>
            <a:r>
              <a:rPr lang="en-US" dirty="0"/>
              <a:t>– the plasma membrane control the entry and exit of substances including the diffusion out of waste oxygen</a:t>
            </a:r>
          </a:p>
        </p:txBody>
      </p:sp>
      <p:sp>
        <p:nvSpPr>
          <p:cNvPr id="14" name="TextBox 13"/>
          <p:cNvSpPr txBox="1"/>
          <p:nvPr/>
        </p:nvSpPr>
        <p:spPr>
          <a:xfrm>
            <a:off x="155792" y="4450029"/>
            <a:ext cx="1659561" cy="2031325"/>
          </a:xfrm>
          <a:prstGeom prst="rect">
            <a:avLst/>
          </a:prstGeom>
          <a:solidFill>
            <a:srgbClr val="C6D9F1"/>
          </a:solidFill>
        </p:spPr>
        <p:txBody>
          <a:bodyPr wrap="square" rtlCol="0">
            <a:spAutoFit/>
          </a:bodyPr>
          <a:lstStyle/>
          <a:p>
            <a:r>
              <a:rPr lang="en-US" b="1" dirty="0">
                <a:solidFill>
                  <a:srgbClr val="660066"/>
                </a:solidFill>
              </a:rPr>
              <a:t>Nutrition</a:t>
            </a:r>
            <a:r>
              <a:rPr lang="en-US" b="1" dirty="0"/>
              <a:t> </a:t>
            </a:r>
            <a:r>
              <a:rPr lang="en-US" dirty="0"/>
              <a:t>– photosynthesis happens inside the chloroplasts to provide the algae with food</a:t>
            </a:r>
          </a:p>
        </p:txBody>
      </p:sp>
      <p:cxnSp>
        <p:nvCxnSpPr>
          <p:cNvPr id="15" name="Straight Connector 14"/>
          <p:cNvCxnSpPr>
            <a:stCxn id="13" idx="3"/>
          </p:cNvCxnSpPr>
          <p:nvPr/>
        </p:nvCxnSpPr>
        <p:spPr>
          <a:xfrm>
            <a:off x="2468283" y="1047624"/>
            <a:ext cx="596900" cy="10459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2"/>
          </p:cNvCxnSpPr>
          <p:nvPr/>
        </p:nvCxnSpPr>
        <p:spPr>
          <a:xfrm flipH="1">
            <a:off x="4273175" y="1461398"/>
            <a:ext cx="918224" cy="7573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2" idx="1"/>
          </p:cNvCxnSpPr>
          <p:nvPr/>
        </p:nvCxnSpPr>
        <p:spPr>
          <a:xfrm flipV="1">
            <a:off x="6140077" y="1783213"/>
            <a:ext cx="1374545" cy="11325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3"/>
          </p:cNvCxnSpPr>
          <p:nvPr/>
        </p:nvCxnSpPr>
        <p:spPr>
          <a:xfrm flipH="1">
            <a:off x="1586561" y="2722286"/>
            <a:ext cx="1353116" cy="3869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4" idx="3"/>
          </p:cNvCxnSpPr>
          <p:nvPr/>
        </p:nvCxnSpPr>
        <p:spPr>
          <a:xfrm flipH="1">
            <a:off x="1815353" y="3847627"/>
            <a:ext cx="1033032" cy="16180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8" idx="1"/>
          </p:cNvCxnSpPr>
          <p:nvPr/>
        </p:nvCxnSpPr>
        <p:spPr>
          <a:xfrm>
            <a:off x="5085149" y="4317716"/>
            <a:ext cx="2362200" cy="10508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39586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657913"/>
          </a:xfrm>
        </p:spPr>
        <p:txBody>
          <a:bodyPr>
            <a:noAutofit/>
          </a:bodyPr>
          <a:lstStyle/>
          <a:p>
            <a:pPr fontAlgn="ctr"/>
            <a:r>
              <a:rPr lang="en-US" sz="2400" dirty="0">
                <a:latin typeface="+mn-lt"/>
                <a:cs typeface="Arial"/>
              </a:rPr>
              <a:t>1.6 U.6 Mutagens, oncogenes and metastasis are involved in the development of primary and secondary tumors.</a:t>
            </a:r>
            <a:endParaRPr lang="en-US" sz="2400" dirty="0">
              <a:solidFill>
                <a:srgbClr val="000000"/>
              </a:solidFill>
              <a:latin typeface="+mn-lt"/>
              <a:cs typeface="Arial"/>
            </a:endParaRPr>
          </a:p>
        </p:txBody>
      </p:sp>
      <p:pic>
        <p:nvPicPr>
          <p:cNvPr id="8" name="Picture 7"/>
          <p:cNvPicPr>
            <a:picLocks noChangeAspect="1"/>
          </p:cNvPicPr>
          <p:nvPr/>
        </p:nvPicPr>
        <p:blipFill>
          <a:blip r:embed="rId3"/>
          <a:stretch>
            <a:fillRect/>
          </a:stretch>
        </p:blipFill>
        <p:spPr>
          <a:xfrm>
            <a:off x="3690259" y="1921124"/>
            <a:ext cx="5043432" cy="3360186"/>
          </a:xfrm>
          <a:prstGeom prst="rect">
            <a:avLst/>
          </a:prstGeom>
        </p:spPr>
      </p:pic>
      <p:sp>
        <p:nvSpPr>
          <p:cNvPr id="5" name="Rectangle 4"/>
          <p:cNvSpPr/>
          <p:nvPr/>
        </p:nvSpPr>
        <p:spPr>
          <a:xfrm>
            <a:off x="298096" y="1993160"/>
            <a:ext cx="2981855" cy="400110"/>
          </a:xfrm>
          <a:prstGeom prst="rect">
            <a:avLst/>
          </a:prstGeom>
          <a:solidFill>
            <a:srgbClr val="F7E8A7">
              <a:alpha val="68000"/>
            </a:srgbClr>
          </a:solidFill>
        </p:spPr>
        <p:txBody>
          <a:bodyPr wrap="square">
            <a:spAutoFit/>
          </a:bodyPr>
          <a:lstStyle/>
          <a:p>
            <a:pPr algn="ctr"/>
            <a:r>
              <a:rPr lang="en-GB" sz="2000" dirty="0"/>
              <a:t>mutation in a oncogene</a:t>
            </a:r>
          </a:p>
        </p:txBody>
      </p:sp>
      <p:sp>
        <p:nvSpPr>
          <p:cNvPr id="2" name="Rectangle 1"/>
          <p:cNvSpPr/>
          <p:nvPr/>
        </p:nvSpPr>
        <p:spPr>
          <a:xfrm>
            <a:off x="311903" y="854615"/>
            <a:ext cx="8603618" cy="707886"/>
          </a:xfrm>
          <a:prstGeom prst="rect">
            <a:avLst/>
          </a:prstGeom>
          <a:solidFill>
            <a:srgbClr val="FFFFFF">
              <a:alpha val="68000"/>
            </a:srgbClr>
          </a:solidFill>
        </p:spPr>
        <p:txBody>
          <a:bodyPr wrap="square">
            <a:spAutoFit/>
          </a:bodyPr>
          <a:lstStyle/>
          <a:p>
            <a:r>
              <a:rPr lang="en-GB" sz="2000" dirty="0"/>
              <a:t>If a mutation occurs in an </a:t>
            </a:r>
            <a:r>
              <a:rPr lang="en-GB" sz="2000" b="1" dirty="0"/>
              <a:t>oncogenes</a:t>
            </a:r>
            <a:r>
              <a:rPr lang="en-US" sz="2000" b="1" dirty="0"/>
              <a:t> </a:t>
            </a:r>
            <a:r>
              <a:rPr lang="en-US" sz="2000" dirty="0" err="1"/>
              <a:t>i</a:t>
            </a:r>
            <a:r>
              <a:rPr lang="en-GB" sz="2000" dirty="0"/>
              <a:t>t can become cancerous. In normal cells </a:t>
            </a:r>
            <a:r>
              <a:rPr lang="en-GB" sz="2000" u="sng" dirty="0"/>
              <a:t>oncogenes control of the cell cycle</a:t>
            </a:r>
            <a:r>
              <a:rPr lang="en-GB" sz="2000" dirty="0"/>
              <a:t> and cell division</a:t>
            </a:r>
            <a:r>
              <a:rPr lang="en-US" sz="2000" dirty="0"/>
              <a:t>.</a:t>
            </a:r>
          </a:p>
        </p:txBody>
      </p:sp>
      <p:sp>
        <p:nvSpPr>
          <p:cNvPr id="12" name="Rectangle 11"/>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
        <p:nvSpPr>
          <p:cNvPr id="7" name="Rectangle 6"/>
          <p:cNvSpPr/>
          <p:nvPr/>
        </p:nvSpPr>
        <p:spPr>
          <a:xfrm>
            <a:off x="298096" y="4858622"/>
            <a:ext cx="2981855" cy="400110"/>
          </a:xfrm>
          <a:prstGeom prst="rect">
            <a:avLst/>
          </a:prstGeom>
          <a:solidFill>
            <a:srgbClr val="F7E8A7">
              <a:alpha val="68000"/>
            </a:srgbClr>
          </a:solidFill>
        </p:spPr>
        <p:txBody>
          <a:bodyPr wrap="square">
            <a:spAutoFit/>
          </a:bodyPr>
          <a:lstStyle/>
          <a:p>
            <a:pPr algn="ctr"/>
            <a:r>
              <a:rPr lang="en-GB" sz="2000" dirty="0"/>
              <a:t>uncontrolled cell division </a:t>
            </a:r>
            <a:endParaRPr lang="en-US" sz="2000" dirty="0"/>
          </a:p>
        </p:txBody>
      </p:sp>
      <p:sp>
        <p:nvSpPr>
          <p:cNvPr id="9" name="Rectangle 8"/>
          <p:cNvSpPr/>
          <p:nvPr/>
        </p:nvSpPr>
        <p:spPr>
          <a:xfrm>
            <a:off x="284291" y="6069793"/>
            <a:ext cx="2995662" cy="400110"/>
          </a:xfrm>
          <a:prstGeom prst="rect">
            <a:avLst/>
          </a:prstGeom>
          <a:solidFill>
            <a:srgbClr val="F7E8A7">
              <a:alpha val="68000"/>
            </a:srgbClr>
          </a:solidFill>
        </p:spPr>
        <p:txBody>
          <a:bodyPr wrap="square">
            <a:spAutoFit/>
          </a:bodyPr>
          <a:lstStyle/>
          <a:p>
            <a:pPr algn="ctr"/>
            <a:r>
              <a:rPr lang="en-US" sz="2000" dirty="0"/>
              <a:t>tumor formation</a:t>
            </a:r>
          </a:p>
        </p:txBody>
      </p:sp>
      <p:sp>
        <p:nvSpPr>
          <p:cNvPr id="10" name="Rectangle 9"/>
          <p:cNvSpPr/>
          <p:nvPr/>
        </p:nvSpPr>
        <p:spPr>
          <a:xfrm>
            <a:off x="311903" y="3315184"/>
            <a:ext cx="2981855" cy="707886"/>
          </a:xfrm>
          <a:prstGeom prst="rect">
            <a:avLst/>
          </a:prstGeom>
          <a:solidFill>
            <a:srgbClr val="F7E8A7">
              <a:alpha val="68000"/>
            </a:srgbClr>
          </a:solidFill>
        </p:spPr>
        <p:txBody>
          <a:bodyPr wrap="square">
            <a:spAutoFit/>
          </a:bodyPr>
          <a:lstStyle/>
          <a:p>
            <a:pPr algn="ctr"/>
            <a:r>
              <a:rPr lang="en-GB" sz="2000" dirty="0"/>
              <a:t>malfunction in the control of the cell cycle</a:t>
            </a:r>
          </a:p>
        </p:txBody>
      </p:sp>
      <p:sp>
        <p:nvSpPr>
          <p:cNvPr id="3" name="Down Arrow 2"/>
          <p:cNvSpPr/>
          <p:nvPr/>
        </p:nvSpPr>
        <p:spPr>
          <a:xfrm>
            <a:off x="1504731" y="2461004"/>
            <a:ext cx="552195" cy="775157"/>
          </a:xfrm>
          <a:prstGeom prst="downArrow">
            <a:avLst/>
          </a:prstGeom>
          <a:solidFill>
            <a:schemeClr val="tx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Down Arrow 10"/>
          <p:cNvSpPr/>
          <p:nvPr/>
        </p:nvSpPr>
        <p:spPr>
          <a:xfrm>
            <a:off x="1504731" y="4034359"/>
            <a:ext cx="552195" cy="775157"/>
          </a:xfrm>
          <a:prstGeom prst="downArrow">
            <a:avLst/>
          </a:prstGeom>
          <a:solidFill>
            <a:schemeClr val="tx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1504731" y="5281310"/>
            <a:ext cx="552195" cy="775157"/>
          </a:xfrm>
          <a:prstGeom prst="downArrow">
            <a:avLst/>
          </a:prstGeom>
          <a:solidFill>
            <a:schemeClr val="tx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6926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815986"/>
          </a:xfrm>
        </p:spPr>
        <p:txBody>
          <a:bodyPr>
            <a:noAutofit/>
          </a:bodyPr>
          <a:lstStyle/>
          <a:p>
            <a:pPr fontAlgn="ctr"/>
            <a:r>
              <a:rPr lang="en-US" sz="2400" dirty="0">
                <a:latin typeface="+mn-lt"/>
                <a:cs typeface="Arial"/>
              </a:rPr>
              <a:t>1.6 U.6 Mutagens, oncogenes and metastasis are involved in the development of primary and secondary tumors.</a:t>
            </a:r>
            <a:endParaRPr lang="en-US" sz="2400" dirty="0">
              <a:solidFill>
                <a:srgbClr val="000000"/>
              </a:solidFill>
              <a:latin typeface="+mn-lt"/>
              <a:cs typeface="Arial"/>
            </a:endParaRPr>
          </a:p>
        </p:txBody>
      </p:sp>
      <p:pic>
        <p:nvPicPr>
          <p:cNvPr id="8" name="Picture 7"/>
          <p:cNvPicPr>
            <a:picLocks noChangeAspect="1"/>
          </p:cNvPicPr>
          <p:nvPr/>
        </p:nvPicPr>
        <p:blipFill>
          <a:blip r:embed="rId3"/>
          <a:stretch>
            <a:fillRect/>
          </a:stretch>
        </p:blipFill>
        <p:spPr>
          <a:xfrm>
            <a:off x="3879412" y="1816269"/>
            <a:ext cx="4817654" cy="3209762"/>
          </a:xfrm>
          <a:prstGeom prst="rect">
            <a:avLst/>
          </a:prstGeom>
        </p:spPr>
      </p:pic>
      <p:sp>
        <p:nvSpPr>
          <p:cNvPr id="5" name="Rectangle 4"/>
          <p:cNvSpPr/>
          <p:nvPr/>
        </p:nvSpPr>
        <p:spPr>
          <a:xfrm>
            <a:off x="171957" y="1822069"/>
            <a:ext cx="3494972" cy="3785652"/>
          </a:xfrm>
          <a:prstGeom prst="rect">
            <a:avLst/>
          </a:prstGeom>
          <a:solidFill>
            <a:srgbClr val="F7E8A7">
              <a:alpha val="68000"/>
            </a:srgbClr>
          </a:solidFill>
        </p:spPr>
        <p:txBody>
          <a:bodyPr wrap="square">
            <a:spAutoFit/>
          </a:bodyPr>
          <a:lstStyle/>
          <a:p>
            <a:pPr lvl="0"/>
            <a:r>
              <a:rPr lang="en-GB" sz="2000" dirty="0"/>
              <a:t>Factors (other than exposure to mutagens) that increase the probability of </a:t>
            </a:r>
            <a:r>
              <a:rPr lang="en-GB" sz="2000" dirty="0" err="1"/>
              <a:t>tumor</a:t>
            </a:r>
            <a:r>
              <a:rPr lang="en-GB" sz="2000" dirty="0"/>
              <a:t> development include: </a:t>
            </a:r>
            <a:endParaRPr lang="en-US" sz="2000" dirty="0"/>
          </a:p>
          <a:p>
            <a:pPr marL="285750" lvl="0" indent="-285750">
              <a:buFont typeface="Arial"/>
              <a:buChar char="•"/>
            </a:pPr>
            <a:r>
              <a:rPr lang="en-GB" sz="2000" dirty="0"/>
              <a:t>The vast number of cells in a human body – the greater the number of cells the greater the chance of a mutation.</a:t>
            </a:r>
            <a:endParaRPr lang="en-US" sz="2000" dirty="0"/>
          </a:p>
          <a:p>
            <a:pPr marL="285750" lvl="0" indent="-285750">
              <a:buFont typeface="Arial"/>
              <a:buChar char="•"/>
            </a:pPr>
            <a:r>
              <a:rPr lang="en-GB" sz="2000" dirty="0"/>
              <a:t>The longer a life span the greater the chance of a mutation.</a:t>
            </a:r>
            <a:endParaRPr lang="en-US" sz="2000" dirty="0"/>
          </a:p>
        </p:txBody>
      </p:sp>
      <p:sp>
        <p:nvSpPr>
          <p:cNvPr id="2" name="Rectangle 1"/>
          <p:cNvSpPr/>
          <p:nvPr/>
        </p:nvSpPr>
        <p:spPr>
          <a:xfrm>
            <a:off x="311903" y="820748"/>
            <a:ext cx="8385163" cy="707886"/>
          </a:xfrm>
          <a:prstGeom prst="rect">
            <a:avLst/>
          </a:prstGeom>
          <a:solidFill>
            <a:srgbClr val="FFFFFF">
              <a:alpha val="68000"/>
            </a:srgbClr>
          </a:solidFill>
        </p:spPr>
        <p:txBody>
          <a:bodyPr wrap="square">
            <a:spAutoFit/>
          </a:bodyPr>
          <a:lstStyle/>
          <a:p>
            <a:r>
              <a:rPr lang="en-GB" sz="2000" b="1" dirty="0"/>
              <a:t>Several mutations must occur </a:t>
            </a:r>
            <a:r>
              <a:rPr lang="en-GB" sz="2000" dirty="0"/>
              <a:t>in the same cell for it to become a </a:t>
            </a:r>
            <a:r>
              <a:rPr lang="en-GB" sz="2000" dirty="0" err="1"/>
              <a:t>tumor</a:t>
            </a:r>
            <a:r>
              <a:rPr lang="en-GB" sz="2000" dirty="0"/>
              <a:t> causing cell. The probability of this happening in a single cell is extremely small. </a:t>
            </a:r>
            <a:endParaRPr lang="en-US" sz="2000" dirty="0"/>
          </a:p>
        </p:txBody>
      </p:sp>
      <p:sp>
        <p:nvSpPr>
          <p:cNvPr id="12" name="Rectangle 11"/>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Tree>
    <p:extLst>
      <p:ext uri="{BB962C8B-B14F-4D97-AF65-F5344CB8AC3E}">
        <p14:creationId xmlns:p14="http://schemas.microsoft.com/office/powerpoint/2010/main" val="346035246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0" y="694861"/>
            <a:ext cx="4928461" cy="6128381"/>
          </a:xfrm>
          <a:solidFill>
            <a:srgbClr val="F7E8A7">
              <a:alpha val="78000"/>
            </a:srgbClr>
          </a:solidFill>
        </p:spPr>
        <p:txBody>
          <a:bodyPr>
            <a:normAutofit/>
          </a:bodyPr>
          <a:lstStyle/>
          <a:p>
            <a:pPr>
              <a:lnSpc>
                <a:spcPct val="80000"/>
              </a:lnSpc>
              <a:buFontTx/>
              <a:buNone/>
            </a:pPr>
            <a:r>
              <a:rPr lang="en-US" altLang="en-US" sz="2400" b="1" dirty="0">
                <a:cs typeface="Tahoma" pitchFamily="34" charset="0"/>
              </a:rPr>
              <a:t>There are two major types of tumor:</a:t>
            </a:r>
          </a:p>
          <a:p>
            <a:pPr>
              <a:buFont typeface="Times" pitchFamily="84" charset="0"/>
              <a:buAutoNum type="arabicPeriod"/>
            </a:pPr>
            <a:r>
              <a:rPr lang="en-US" altLang="en-US" sz="2400" b="1" u="sng" dirty="0"/>
              <a:t>Benign Tumors</a:t>
            </a:r>
            <a:r>
              <a:rPr lang="en-US" altLang="en-US" sz="2400" b="1" dirty="0"/>
              <a:t> </a:t>
            </a:r>
            <a:r>
              <a:rPr lang="en-US" altLang="en-US" sz="2400" dirty="0"/>
              <a:t>this is a    </a:t>
            </a:r>
          </a:p>
          <a:p>
            <a:pPr>
              <a:buFont typeface="Times" pitchFamily="84" charset="0"/>
              <a:buNone/>
            </a:pPr>
            <a:r>
              <a:rPr lang="en-US" altLang="en-US" sz="2400" dirty="0"/>
              <a:t>    mass of cancerous cells that </a:t>
            </a:r>
            <a:r>
              <a:rPr lang="en-US" altLang="en-US" sz="2400" b="1" u="sng" dirty="0"/>
              <a:t>do not invade other areas</a:t>
            </a:r>
            <a:r>
              <a:rPr lang="en-US" altLang="en-US" sz="2400" dirty="0"/>
              <a:t> of the body. These are not as dangerous to health but may still require removing to prevent effects on neighboring tissue</a:t>
            </a:r>
          </a:p>
          <a:p>
            <a:pPr>
              <a:lnSpc>
                <a:spcPct val="80000"/>
              </a:lnSpc>
              <a:buFontTx/>
              <a:buNone/>
            </a:pPr>
            <a:endParaRPr lang="en-US" altLang="en-US" sz="1800" dirty="0">
              <a:cs typeface="Tahoma" pitchFamily="34" charset="0"/>
            </a:endParaRPr>
          </a:p>
          <a:p>
            <a:pPr>
              <a:lnSpc>
                <a:spcPct val="40000"/>
              </a:lnSpc>
              <a:buFontTx/>
              <a:buNone/>
            </a:pPr>
            <a:endParaRPr lang="en-US" altLang="en-US" sz="1800" b="1" dirty="0">
              <a:cs typeface="Tahoma" pitchFamily="34" charset="0"/>
            </a:endParaRPr>
          </a:p>
          <a:p>
            <a:pPr>
              <a:lnSpc>
                <a:spcPct val="80000"/>
              </a:lnSpc>
              <a:buFontTx/>
              <a:buNone/>
            </a:pPr>
            <a:endParaRPr lang="en-US" altLang="en-US" sz="1800" dirty="0"/>
          </a:p>
          <a:p>
            <a:pPr>
              <a:lnSpc>
                <a:spcPct val="20000"/>
              </a:lnSpc>
              <a:buFontTx/>
              <a:buNone/>
            </a:pPr>
            <a:endParaRPr lang="en-US" altLang="en-US" sz="1800" dirty="0"/>
          </a:p>
        </p:txBody>
      </p:sp>
      <p:sp>
        <p:nvSpPr>
          <p:cNvPr id="131076" name="Text Box 4"/>
          <p:cNvSpPr txBox="1">
            <a:spLocks noChangeArrowheads="1"/>
          </p:cNvSpPr>
          <p:nvPr/>
        </p:nvSpPr>
        <p:spPr bwMode="auto">
          <a:xfrm>
            <a:off x="669925" y="2246313"/>
            <a:ext cx="3521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131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002" y="694861"/>
            <a:ext cx="4114800" cy="6175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4762"/>
            <a:ext cx="9144000" cy="65791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ctr"/>
            <a:r>
              <a:rPr lang="en-US" sz="2400" dirty="0">
                <a:latin typeface="+mn-lt"/>
                <a:cs typeface="Arial"/>
              </a:rPr>
              <a:t>1.6 U.6 Mutagens, oncogenes and metastasis are involved in the development of primary and secondary tumors.</a:t>
            </a:r>
            <a:endParaRPr lang="en-US" sz="2400" dirty="0">
              <a:solidFill>
                <a:srgbClr val="000000"/>
              </a:solidFill>
              <a:latin typeface="+mn-lt"/>
              <a:cs typeface="Arial"/>
            </a:endParaRPr>
          </a:p>
        </p:txBody>
      </p:sp>
    </p:spTree>
    <p:extLst>
      <p:ext uri="{BB962C8B-B14F-4D97-AF65-F5344CB8AC3E}">
        <p14:creationId xmlns:p14="http://schemas.microsoft.com/office/powerpoint/2010/main" val="26396278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Grp="1" noChangeArrowheads="1"/>
          </p:cNvSpPr>
          <p:nvPr>
            <p:ph type="body" sz="half" idx="2"/>
          </p:nvPr>
        </p:nvSpPr>
        <p:spPr>
          <a:xfrm>
            <a:off x="0" y="0"/>
            <a:ext cx="3967566" cy="6858000"/>
          </a:xfrm>
          <a:solidFill>
            <a:srgbClr val="F7E8A7">
              <a:alpha val="78000"/>
            </a:srgbClr>
          </a:solidFill>
        </p:spPr>
        <p:txBody>
          <a:bodyPr>
            <a:normAutofit/>
          </a:bodyPr>
          <a:lstStyle/>
          <a:p>
            <a:pPr>
              <a:lnSpc>
                <a:spcPct val="90000"/>
              </a:lnSpc>
              <a:buFontTx/>
              <a:buNone/>
            </a:pPr>
            <a:endParaRPr lang="en-US" altLang="en-US" sz="2400" b="1" dirty="0"/>
          </a:p>
          <a:p>
            <a:pPr>
              <a:lnSpc>
                <a:spcPct val="90000"/>
              </a:lnSpc>
              <a:buFontTx/>
              <a:buNone/>
            </a:pPr>
            <a:r>
              <a:rPr lang="en-US" altLang="en-US" sz="2400" b="1" dirty="0"/>
              <a:t>2. </a:t>
            </a:r>
            <a:r>
              <a:rPr lang="en-US" altLang="en-US" sz="2400" b="1" u="sng" dirty="0"/>
              <a:t>Malignant Tumors</a:t>
            </a:r>
            <a:r>
              <a:rPr lang="en-US" altLang="en-US" sz="2400" b="1" dirty="0"/>
              <a:t> </a:t>
            </a:r>
            <a:r>
              <a:rPr lang="en-US" altLang="en-US" sz="2400" dirty="0"/>
              <a:t>is a </a:t>
            </a:r>
            <a:r>
              <a:rPr lang="en-US" altLang="en-US" sz="2400" b="1" u="sng" dirty="0"/>
              <a:t>mass of cancer cells that may invade surrounding tissues </a:t>
            </a:r>
            <a:r>
              <a:rPr lang="en-US" altLang="en-US" sz="2400" dirty="0"/>
              <a:t>or spread to distant areas of the body. Cancer cells replace normal functioning cells in distant sites: </a:t>
            </a:r>
          </a:p>
          <a:p>
            <a:pPr>
              <a:lnSpc>
                <a:spcPct val="10000"/>
              </a:lnSpc>
              <a:buFontTx/>
              <a:buNone/>
            </a:pPr>
            <a:endParaRPr lang="en-US" altLang="en-US" sz="2400" dirty="0"/>
          </a:p>
          <a:p>
            <a:pPr>
              <a:lnSpc>
                <a:spcPct val="90000"/>
              </a:lnSpc>
              <a:buFontTx/>
              <a:buNone/>
            </a:pPr>
            <a:r>
              <a:rPr lang="en-US" altLang="en-US" sz="2400" dirty="0"/>
              <a:t>e.g. replacing blood forming cells in the bone marrow, replacing bones leading to increased calcium levels in the blood, or in the heart muscles so that the heart fails.</a:t>
            </a:r>
            <a:endParaRPr lang="en-US" altLang="en-US" sz="2400" dirty="0">
              <a:solidFill>
                <a:srgbClr val="FC000A"/>
              </a:solidFill>
            </a:endParaRPr>
          </a:p>
          <a:p>
            <a:pPr>
              <a:lnSpc>
                <a:spcPct val="90000"/>
              </a:lnSpc>
            </a:pPr>
            <a:endParaRPr lang="en-US" altLang="en-US" sz="2400" dirty="0"/>
          </a:p>
        </p:txBody>
      </p:sp>
      <p:pic>
        <p:nvPicPr>
          <p:cNvPr id="13414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19600" y="1295400"/>
            <a:ext cx="4495800" cy="3954463"/>
          </a:xfrm>
        </p:spPr>
      </p:pic>
      <p:sp>
        <p:nvSpPr>
          <p:cNvPr id="134150" name="Text Box 6"/>
          <p:cNvSpPr txBox="1">
            <a:spLocks noChangeArrowheads="1"/>
          </p:cNvSpPr>
          <p:nvPr/>
        </p:nvSpPr>
        <p:spPr bwMode="auto">
          <a:xfrm>
            <a:off x="4572000" y="5364163"/>
            <a:ext cx="44767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 typeface="Times" pitchFamily="84" charset="0"/>
              <a:buAutoNum type="arabicPeriod"/>
            </a:pPr>
            <a:r>
              <a:rPr lang="en-US" altLang="en-US">
                <a:latin typeface="Tahoma" pitchFamily="34" charset="0"/>
              </a:rPr>
              <a:t>Image is a normal CT. Images 2, 3 &amp; 4</a:t>
            </a:r>
          </a:p>
          <a:p>
            <a:pPr>
              <a:buFont typeface="Times" pitchFamily="84" charset="0"/>
              <a:buNone/>
            </a:pPr>
            <a:r>
              <a:rPr lang="en-US" altLang="en-US">
                <a:latin typeface="Tahoma" pitchFamily="34" charset="0"/>
              </a:rPr>
              <a:t>Are PET scans, Light green/blue areas</a:t>
            </a:r>
          </a:p>
          <a:p>
            <a:pPr>
              <a:buFont typeface="Times" pitchFamily="84" charset="0"/>
              <a:buNone/>
            </a:pPr>
            <a:r>
              <a:rPr lang="en-US" altLang="en-US">
                <a:latin typeface="Tahoma" pitchFamily="34" charset="0"/>
              </a:rPr>
              <a:t>show cancer cells</a:t>
            </a:r>
            <a:endParaRPr lang="en-US" altLang="en-US"/>
          </a:p>
        </p:txBody>
      </p:sp>
    </p:spTree>
    <p:extLst>
      <p:ext uri="{BB962C8B-B14F-4D97-AF65-F5344CB8AC3E}">
        <p14:creationId xmlns:p14="http://schemas.microsoft.com/office/powerpoint/2010/main" val="22334933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553" y="2511923"/>
            <a:ext cx="4666034" cy="4346077"/>
          </a:xfrm>
          <a:prstGeom prst="rect">
            <a:avLst/>
          </a:prstGeom>
        </p:spPr>
      </p:pic>
      <p:sp>
        <p:nvSpPr>
          <p:cNvPr id="3" name="Content Placeholder 2"/>
          <p:cNvSpPr>
            <a:spLocks noGrp="1"/>
          </p:cNvSpPr>
          <p:nvPr>
            <p:ph idx="1"/>
          </p:nvPr>
        </p:nvSpPr>
        <p:spPr>
          <a:xfrm>
            <a:off x="14287" y="583660"/>
            <a:ext cx="9129713" cy="1647217"/>
          </a:xfrm>
        </p:spPr>
        <p:txBody>
          <a:bodyPr>
            <a:normAutofit/>
          </a:bodyPr>
          <a:lstStyle/>
          <a:p>
            <a:pPr lvl="1"/>
            <a:r>
              <a:rPr lang="en-US" b="1" dirty="0">
                <a:solidFill>
                  <a:srgbClr val="FF0000"/>
                </a:solidFill>
              </a:rPr>
              <a:t>Primary tumor</a:t>
            </a:r>
            <a:r>
              <a:rPr lang="en-US" dirty="0"/>
              <a:t>= occurs at the original site of cancer</a:t>
            </a:r>
          </a:p>
          <a:p>
            <a:pPr lvl="1"/>
            <a:r>
              <a:rPr lang="en-US" b="1" dirty="0">
                <a:solidFill>
                  <a:srgbClr val="7030A0"/>
                </a:solidFill>
              </a:rPr>
              <a:t>Secondary tumor (metastasis)</a:t>
            </a:r>
            <a:r>
              <a:rPr lang="en-US" dirty="0"/>
              <a:t>= cancerous tumor that has spread from one part of organism to another</a:t>
            </a:r>
          </a:p>
        </p:txBody>
      </p:sp>
    </p:spTree>
    <p:extLst>
      <p:ext uri="{BB962C8B-B14F-4D97-AF65-F5344CB8AC3E}">
        <p14:creationId xmlns:p14="http://schemas.microsoft.com/office/powerpoint/2010/main" val="202511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486" y="13026"/>
            <a:ext cx="9144000" cy="801150"/>
          </a:xfrm>
        </p:spPr>
        <p:txBody>
          <a:bodyPr>
            <a:noAutofit/>
          </a:bodyPr>
          <a:lstStyle/>
          <a:p>
            <a:pPr fontAlgn="ctr"/>
            <a:r>
              <a:rPr lang="en-US" sz="2400" dirty="0">
                <a:latin typeface="+mn-lt"/>
                <a:cs typeface="Arial"/>
              </a:rPr>
              <a:t>1.6 A.1 The correlation between smoking and incidence of cancers. </a:t>
            </a:r>
            <a:br>
              <a:rPr lang="en-US" sz="2400" dirty="0">
                <a:latin typeface="+mn-lt"/>
                <a:cs typeface="Arial"/>
              </a:rPr>
            </a:br>
            <a:r>
              <a:rPr lang="en-US" sz="2400" dirty="0">
                <a:latin typeface="+mn-lt"/>
                <a:cs typeface="Arial"/>
              </a:rPr>
              <a:t>                                                                                                                   </a:t>
            </a:r>
            <a:r>
              <a:rPr lang="en-US" sz="1600" dirty="0">
                <a:latin typeface="+mn-lt"/>
                <a:cs typeface="Arial"/>
              </a:rPr>
              <a:t>(Page 15)</a:t>
            </a:r>
          </a:p>
        </p:txBody>
      </p:sp>
      <p:pic>
        <p:nvPicPr>
          <p:cNvPr id="17" name="Picture 16" descr="ile:Smoking lung canc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4559" y="1390489"/>
            <a:ext cx="5120640" cy="4603662"/>
          </a:xfrm>
          <a:prstGeom prst="rect">
            <a:avLst/>
          </a:prstGeom>
          <a:noFill/>
          <a:ln>
            <a:noFill/>
          </a:ln>
        </p:spPr>
      </p:pic>
      <p:sp>
        <p:nvSpPr>
          <p:cNvPr id="8" name="Rectangle 7"/>
          <p:cNvSpPr/>
          <p:nvPr/>
        </p:nvSpPr>
        <p:spPr>
          <a:xfrm>
            <a:off x="4573070" y="6611779"/>
            <a:ext cx="4572000" cy="246221"/>
          </a:xfrm>
          <a:prstGeom prst="rect">
            <a:avLst/>
          </a:prstGeom>
        </p:spPr>
        <p:txBody>
          <a:bodyPr>
            <a:spAutoFit/>
          </a:bodyPr>
          <a:lstStyle/>
          <a:p>
            <a:pPr algn="r"/>
            <a:r>
              <a:rPr lang="en-GB" sz="1000" u="sng" dirty="0">
                <a:hlinkClick r:id="rId4"/>
              </a:rPr>
              <a:t>http://en.wikipedia.org/wiki/File:Smoking_lung_cancer.png</a:t>
            </a:r>
            <a:endParaRPr lang="en-US" sz="1000" dirty="0"/>
          </a:p>
        </p:txBody>
      </p:sp>
      <p:sp>
        <p:nvSpPr>
          <p:cNvPr id="11" name="Rectangle 10"/>
          <p:cNvSpPr/>
          <p:nvPr/>
        </p:nvSpPr>
        <p:spPr>
          <a:xfrm>
            <a:off x="15486" y="837926"/>
            <a:ext cx="3378643" cy="5632311"/>
          </a:xfrm>
          <a:prstGeom prst="rect">
            <a:avLst/>
          </a:prstGeom>
          <a:solidFill>
            <a:srgbClr val="F7E8A7"/>
          </a:solidFill>
        </p:spPr>
        <p:txBody>
          <a:bodyPr wrap="square">
            <a:spAutoFit/>
          </a:bodyPr>
          <a:lstStyle/>
          <a:p>
            <a:r>
              <a:rPr lang="en-GB" sz="2000" dirty="0"/>
              <a:t>There are many other similar surveys in different countries, with different demographics that show similar results. Along with </a:t>
            </a:r>
            <a:r>
              <a:rPr lang="en-GB" sz="2000" b="1" dirty="0"/>
              <a:t>lung</a:t>
            </a:r>
            <a:r>
              <a:rPr lang="en-GB" sz="2000" dirty="0"/>
              <a:t> cancer, cancers of </a:t>
            </a:r>
            <a:r>
              <a:rPr lang="en-GB" sz="2000" b="1" dirty="0"/>
              <a:t>mouth</a:t>
            </a:r>
            <a:r>
              <a:rPr lang="en-GB" sz="2000" dirty="0"/>
              <a:t> and </a:t>
            </a:r>
            <a:r>
              <a:rPr lang="en-GB" sz="2000" b="1" dirty="0"/>
              <a:t>throat</a:t>
            </a:r>
            <a:r>
              <a:rPr lang="en-GB" sz="2000" dirty="0"/>
              <a:t> are very common as these areas are in direct contact with the smoke too. It might surprise you that the following cancers are also more common in smokers:</a:t>
            </a:r>
          </a:p>
          <a:p>
            <a:pPr marL="285750" indent="-285750">
              <a:buFont typeface="Arial"/>
              <a:buChar char="•"/>
            </a:pPr>
            <a:r>
              <a:rPr lang="en-GB" sz="2000" dirty="0"/>
              <a:t>Head and neck</a:t>
            </a:r>
          </a:p>
          <a:p>
            <a:pPr marL="285750" indent="-285750">
              <a:buFont typeface="Arial"/>
              <a:buChar char="•"/>
            </a:pPr>
            <a:r>
              <a:rPr lang="en-GB" sz="2000" dirty="0"/>
              <a:t>Bladder</a:t>
            </a:r>
          </a:p>
          <a:p>
            <a:pPr marL="285750" indent="-285750">
              <a:buFont typeface="Arial"/>
              <a:buChar char="•"/>
            </a:pPr>
            <a:r>
              <a:rPr lang="en-GB" sz="2000" dirty="0"/>
              <a:t>Kidneys</a:t>
            </a:r>
          </a:p>
          <a:p>
            <a:pPr marL="285750" indent="-285750">
              <a:buFont typeface="Arial"/>
              <a:buChar char="•"/>
            </a:pPr>
            <a:r>
              <a:rPr lang="en-GB" sz="2000" dirty="0"/>
              <a:t>Breast</a:t>
            </a:r>
          </a:p>
          <a:p>
            <a:pPr marL="285750" indent="-285750">
              <a:buFont typeface="Arial"/>
              <a:buChar char="•"/>
            </a:pPr>
            <a:r>
              <a:rPr lang="en-GB" sz="2000" dirty="0"/>
              <a:t>Pancreas</a:t>
            </a:r>
          </a:p>
          <a:p>
            <a:pPr marL="285750" indent="-285750">
              <a:buFont typeface="Arial"/>
              <a:buChar char="•"/>
            </a:pPr>
            <a:r>
              <a:rPr lang="en-GB" sz="2000" dirty="0"/>
              <a:t>Colon</a:t>
            </a:r>
          </a:p>
        </p:txBody>
      </p:sp>
    </p:spTree>
    <p:extLst>
      <p:ext uri="{BB962C8B-B14F-4D97-AF65-F5344CB8AC3E}">
        <p14:creationId xmlns:p14="http://schemas.microsoft.com/office/powerpoint/2010/main" val="42331652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le:Smoking lung canc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4822" y="54774"/>
            <a:ext cx="5852160" cy="5261326"/>
          </a:xfrm>
          <a:prstGeom prst="rect">
            <a:avLst/>
          </a:prstGeom>
          <a:noFill/>
          <a:ln>
            <a:noFill/>
          </a:ln>
        </p:spPr>
      </p:pic>
      <p:sp>
        <p:nvSpPr>
          <p:cNvPr id="10" name="Rectangle 9"/>
          <p:cNvSpPr/>
          <p:nvPr/>
        </p:nvSpPr>
        <p:spPr>
          <a:xfrm>
            <a:off x="1" y="5388544"/>
            <a:ext cx="9144000" cy="1477328"/>
          </a:xfrm>
          <a:prstGeom prst="rect">
            <a:avLst/>
          </a:prstGeom>
          <a:solidFill>
            <a:srgbClr val="F7E8A7"/>
          </a:solidFill>
        </p:spPr>
        <p:txBody>
          <a:bodyPr wrap="square">
            <a:spAutoFit/>
          </a:bodyPr>
          <a:lstStyle/>
          <a:p>
            <a:pPr marL="342900" indent="-342900">
              <a:buFont typeface="+mj-lt"/>
              <a:buAutoNum type="alphaLcPeriod"/>
            </a:pPr>
            <a:r>
              <a:rPr lang="en-GB" dirty="0"/>
              <a:t>Describe the relationship shown.</a:t>
            </a:r>
            <a:endParaRPr lang="en-US" dirty="0"/>
          </a:p>
          <a:p>
            <a:pPr marL="342900" indent="-342900">
              <a:buFont typeface="+mj-lt"/>
              <a:buAutoNum type="alphaLcPeriod"/>
            </a:pPr>
            <a:r>
              <a:rPr lang="en-GB" dirty="0"/>
              <a:t>What type of correlation is shown</a:t>
            </a:r>
          </a:p>
          <a:p>
            <a:pPr marL="342900" indent="-342900">
              <a:buFont typeface="+mj-lt"/>
              <a:buAutoNum type="alphaLcPeriod"/>
            </a:pPr>
            <a:r>
              <a:rPr lang="en-GB" dirty="0"/>
              <a:t>How strong is the correlation? Justify your answer by discussing the evidence.</a:t>
            </a:r>
            <a:endParaRPr lang="en-US" dirty="0"/>
          </a:p>
          <a:p>
            <a:pPr marL="342900" indent="-342900">
              <a:buFont typeface="+mj-lt"/>
              <a:buAutoNum type="alphaLcPeriod"/>
            </a:pPr>
            <a:r>
              <a:rPr lang="en-GB" dirty="0"/>
              <a:t>The correlation shown here is lagged. A lag is a time gap between the factors. Estimate the size of the lag between cigarette consumption and lung cancer death.</a:t>
            </a:r>
            <a:endParaRPr lang="en-US" dirty="0"/>
          </a:p>
        </p:txBody>
      </p:sp>
    </p:spTree>
    <p:extLst>
      <p:ext uri="{BB962C8B-B14F-4D97-AF65-F5344CB8AC3E}">
        <p14:creationId xmlns:p14="http://schemas.microsoft.com/office/powerpoint/2010/main" val="243899646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le:Smoking lung canc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3809" y="725424"/>
            <a:ext cx="4540285" cy="4081901"/>
          </a:xfrm>
          <a:prstGeom prst="rect">
            <a:avLst/>
          </a:prstGeom>
          <a:noFill/>
          <a:ln>
            <a:noFill/>
          </a:ln>
        </p:spPr>
      </p:pic>
      <p:sp>
        <p:nvSpPr>
          <p:cNvPr id="8" name="Rectangle 7"/>
          <p:cNvSpPr/>
          <p:nvPr/>
        </p:nvSpPr>
        <p:spPr>
          <a:xfrm>
            <a:off x="4573070" y="6611779"/>
            <a:ext cx="4572000" cy="246221"/>
          </a:xfrm>
          <a:prstGeom prst="rect">
            <a:avLst/>
          </a:prstGeom>
        </p:spPr>
        <p:txBody>
          <a:bodyPr>
            <a:spAutoFit/>
          </a:bodyPr>
          <a:lstStyle/>
          <a:p>
            <a:pPr algn="r"/>
            <a:r>
              <a:rPr lang="en-GB" sz="1000" u="sng" dirty="0">
                <a:hlinkClick r:id="rId4"/>
              </a:rPr>
              <a:t>http://en.wikipedia.org/wiki/File:Smoking_lung_cancer.png</a:t>
            </a:r>
            <a:endParaRPr lang="en-US" sz="1000" dirty="0"/>
          </a:p>
        </p:txBody>
      </p:sp>
      <p:sp>
        <p:nvSpPr>
          <p:cNvPr id="10" name="Rectangle 9"/>
          <p:cNvSpPr/>
          <p:nvPr/>
        </p:nvSpPr>
        <p:spPr>
          <a:xfrm>
            <a:off x="162414" y="5217509"/>
            <a:ext cx="8821311" cy="1477328"/>
          </a:xfrm>
          <a:prstGeom prst="rect">
            <a:avLst/>
          </a:prstGeom>
          <a:solidFill>
            <a:srgbClr val="F7E8A7"/>
          </a:solidFill>
        </p:spPr>
        <p:txBody>
          <a:bodyPr wrap="square">
            <a:spAutoFit/>
          </a:bodyPr>
          <a:lstStyle/>
          <a:p>
            <a:pPr marL="342900" indent="-342900">
              <a:buFont typeface="+mj-lt"/>
              <a:buAutoNum type="alphaLcPeriod"/>
            </a:pPr>
            <a:r>
              <a:rPr lang="en-GB" dirty="0"/>
              <a:t>Describe the relationship shown.</a:t>
            </a:r>
            <a:endParaRPr lang="en-US" dirty="0"/>
          </a:p>
          <a:p>
            <a:pPr marL="342900" indent="-342900">
              <a:buFont typeface="+mj-lt"/>
              <a:buAutoNum type="alphaLcPeriod"/>
            </a:pPr>
            <a:r>
              <a:rPr lang="en-GB" dirty="0"/>
              <a:t>What type of correlation is shown</a:t>
            </a:r>
          </a:p>
          <a:p>
            <a:pPr marL="342900" indent="-342900">
              <a:buFont typeface="+mj-lt"/>
              <a:buAutoNum type="alphaLcPeriod"/>
            </a:pPr>
            <a:r>
              <a:rPr lang="en-GB" dirty="0"/>
              <a:t>How strong is the correlation? Justify your answer by discussing the evidence.</a:t>
            </a:r>
            <a:endParaRPr lang="en-US" dirty="0"/>
          </a:p>
          <a:p>
            <a:pPr marL="342900" indent="-342900">
              <a:buFont typeface="+mj-lt"/>
              <a:buAutoNum type="alphaLcPeriod"/>
            </a:pPr>
            <a:r>
              <a:rPr lang="en-GB" dirty="0"/>
              <a:t>The correlation shown here is lagged. A lag is a time gap between the factors. Estimate the size of the lag between cigarette consumption and lung cancer death.</a:t>
            </a:r>
            <a:endParaRPr lang="en-US" dirty="0"/>
          </a:p>
        </p:txBody>
      </p:sp>
      <p:sp>
        <p:nvSpPr>
          <p:cNvPr id="12" name="Rectangle 11"/>
          <p:cNvSpPr/>
          <p:nvPr/>
        </p:nvSpPr>
        <p:spPr>
          <a:xfrm>
            <a:off x="5171216" y="725424"/>
            <a:ext cx="3636289" cy="4524316"/>
          </a:xfrm>
          <a:prstGeom prst="rect">
            <a:avLst/>
          </a:prstGeom>
        </p:spPr>
        <p:txBody>
          <a:bodyPr wrap="square">
            <a:spAutoFit/>
          </a:bodyPr>
          <a:lstStyle/>
          <a:p>
            <a:r>
              <a:rPr lang="en-GB" dirty="0"/>
              <a:t>There are many other similar surveys in different countries, with different demographics that show similar results. Along with </a:t>
            </a:r>
            <a:r>
              <a:rPr lang="en-GB" b="1" dirty="0"/>
              <a:t>lung</a:t>
            </a:r>
            <a:r>
              <a:rPr lang="en-GB" dirty="0"/>
              <a:t> cancer, cancers of </a:t>
            </a:r>
            <a:r>
              <a:rPr lang="en-GB" b="1" dirty="0"/>
              <a:t>mouth</a:t>
            </a:r>
            <a:r>
              <a:rPr lang="en-GB" dirty="0"/>
              <a:t> and </a:t>
            </a:r>
            <a:r>
              <a:rPr lang="en-GB" b="1" dirty="0"/>
              <a:t>throat</a:t>
            </a:r>
            <a:r>
              <a:rPr lang="en-GB" dirty="0"/>
              <a:t> are very common as these areas are in direct contact with the smoke too. It might surprise you that the following cancers are also more common in smokers:</a:t>
            </a:r>
          </a:p>
          <a:p>
            <a:pPr marL="285750" indent="-285750">
              <a:buFont typeface="Arial"/>
              <a:buChar char="•"/>
            </a:pPr>
            <a:r>
              <a:rPr lang="en-GB" dirty="0"/>
              <a:t>Head and neck</a:t>
            </a:r>
          </a:p>
          <a:p>
            <a:pPr marL="285750" indent="-285750">
              <a:buFont typeface="Arial"/>
              <a:buChar char="•"/>
            </a:pPr>
            <a:r>
              <a:rPr lang="en-GB" dirty="0"/>
              <a:t>Bladder</a:t>
            </a:r>
          </a:p>
          <a:p>
            <a:pPr marL="285750" indent="-285750">
              <a:buFont typeface="Arial"/>
              <a:buChar char="•"/>
            </a:pPr>
            <a:r>
              <a:rPr lang="en-GB" dirty="0"/>
              <a:t>Kidneys</a:t>
            </a:r>
          </a:p>
          <a:p>
            <a:pPr marL="285750" indent="-285750">
              <a:buFont typeface="Arial"/>
              <a:buChar char="•"/>
            </a:pPr>
            <a:r>
              <a:rPr lang="en-GB" dirty="0"/>
              <a:t>Breast</a:t>
            </a:r>
          </a:p>
          <a:p>
            <a:pPr marL="285750" indent="-285750">
              <a:buFont typeface="Arial"/>
              <a:buChar char="•"/>
            </a:pPr>
            <a:r>
              <a:rPr lang="en-GB" dirty="0"/>
              <a:t>Pancreas</a:t>
            </a:r>
          </a:p>
          <a:p>
            <a:pPr marL="285750" indent="-285750">
              <a:buFont typeface="Arial"/>
              <a:buChar char="•"/>
            </a:pPr>
            <a:r>
              <a:rPr lang="en-GB" dirty="0"/>
              <a:t>Colon</a:t>
            </a:r>
          </a:p>
        </p:txBody>
      </p:sp>
      <p:sp>
        <p:nvSpPr>
          <p:cNvPr id="2" name="Rectangle 1"/>
          <p:cNvSpPr/>
          <p:nvPr/>
        </p:nvSpPr>
        <p:spPr>
          <a:xfrm rot="21207140">
            <a:off x="442542" y="2772140"/>
            <a:ext cx="8261056" cy="1631216"/>
          </a:xfrm>
          <a:prstGeom prst="rect">
            <a:avLst/>
          </a:prstGeom>
          <a:solidFill>
            <a:srgbClr val="FFFF00"/>
          </a:solidFill>
          <a:ln w="38100" cmpd="sng">
            <a:solidFill>
              <a:srgbClr val="FF0000"/>
            </a:solidFill>
          </a:ln>
          <a:effectLst/>
        </p:spPr>
        <p:txBody>
          <a:bodyPr wrap="square">
            <a:spAutoFit/>
          </a:bodyPr>
          <a:lstStyle/>
          <a:p>
            <a:pPr lvl="0"/>
            <a:r>
              <a:rPr lang="en-GB" sz="2000" b="1" dirty="0"/>
              <a:t>Correlation ≠ causation</a:t>
            </a:r>
            <a:r>
              <a:rPr lang="en-GB" sz="2000" dirty="0"/>
              <a:t>, however laboratory investigations have found:</a:t>
            </a:r>
          </a:p>
          <a:p>
            <a:pPr marL="285750" lvl="0" indent="-285750">
              <a:buFont typeface="Arial"/>
              <a:buChar char="•"/>
            </a:pPr>
            <a:r>
              <a:rPr lang="en-GB" sz="2000" dirty="0"/>
              <a:t>more then 20 chemicals found in tobacco have caused cancers in laboratory animals and/or humans</a:t>
            </a:r>
            <a:endParaRPr lang="en-US" sz="2000" dirty="0"/>
          </a:p>
          <a:p>
            <a:pPr marL="285750" lvl="0" indent="-285750">
              <a:buFont typeface="Arial"/>
              <a:buChar char="•"/>
            </a:pPr>
            <a:r>
              <a:rPr lang="en-US" sz="2000" dirty="0"/>
              <a:t>M</a:t>
            </a:r>
            <a:r>
              <a:rPr lang="en-GB" sz="2000" dirty="0"/>
              <a:t>ore than 40 other chemicals found in tobacco have been identified as carcinogens</a:t>
            </a:r>
            <a:endParaRPr lang="en-US" sz="2000" dirty="0"/>
          </a:p>
        </p:txBody>
      </p:sp>
    </p:spTree>
    <p:extLst>
      <p:ext uri="{BB962C8B-B14F-4D97-AF65-F5344CB8AC3E}">
        <p14:creationId xmlns:p14="http://schemas.microsoft.com/office/powerpoint/2010/main" val="1388950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1147763"/>
            <a:ext cx="9144000" cy="5710237"/>
          </a:xfrm>
          <a:solidFill>
            <a:srgbClr val="F7E8A7">
              <a:alpha val="78000"/>
            </a:srgbClr>
          </a:solidFill>
        </p:spPr>
        <p:txBody>
          <a:bodyPr>
            <a:normAutofit fontScale="92500" lnSpcReduction="10000"/>
          </a:bodyPr>
          <a:lstStyle/>
          <a:p>
            <a:pPr marL="533400" indent="-533400"/>
            <a:r>
              <a:rPr lang="en-US" altLang="en-US" sz="2400" dirty="0"/>
              <a:t>All organisms need to exchange substances such as food, waste, gases and heat with their surroundings. These substances must be exchanged between the organism and its surroundings. </a:t>
            </a:r>
          </a:p>
          <a:p>
            <a:pPr marL="533400" indent="-533400"/>
            <a:r>
              <a:rPr lang="en-US" altLang="en-US" sz="2400" dirty="0"/>
              <a:t>As the size of a structure increases the surface area to volume ratio decreases. Therefore the rate of exchange (diffusion/radiation) decreases. This is true for organelles, cells, tissues, organs and organisms.</a:t>
            </a:r>
          </a:p>
          <a:p>
            <a:pPr marL="533400" indent="-533400"/>
            <a:r>
              <a:rPr lang="en-US" altLang="en-US" sz="2400" dirty="0"/>
              <a:t>As cells become larger they may not be able to take in essential nutrients need for survival.</a:t>
            </a:r>
            <a:endParaRPr lang="en-US" altLang="en-US" sz="2400" dirty="0">
              <a:latin typeface="Tahoma" pitchFamily="34" charset="0"/>
            </a:endParaRPr>
          </a:p>
          <a:p>
            <a:pPr marL="533400" indent="-533400"/>
            <a:endParaRPr lang="en-US" altLang="en-US" sz="2400" dirty="0">
              <a:latin typeface="Tahoma" pitchFamily="34" charset="0"/>
            </a:endParaRPr>
          </a:p>
          <a:p>
            <a:r>
              <a:rPr lang="en-US" altLang="en-US" sz="2400" dirty="0"/>
              <a:t>The rate of exchange of substances therefore depends on the organism's surface area that is in contact with the surroundings.</a:t>
            </a:r>
          </a:p>
          <a:p>
            <a:pPr>
              <a:lnSpc>
                <a:spcPct val="0"/>
              </a:lnSpc>
              <a:buFontTx/>
              <a:buNone/>
            </a:pPr>
            <a:endParaRPr lang="en-US" altLang="en-US" sz="2400" dirty="0"/>
          </a:p>
          <a:p>
            <a:r>
              <a:rPr lang="en-US" altLang="en-US" sz="2400" dirty="0"/>
              <a:t>The exchange depends on the volume of the organism, so the ability to meet the requirements depends on , which is known as the surface area to volume ratio </a:t>
            </a:r>
          </a:p>
          <a:p>
            <a:r>
              <a:rPr lang="en-US" altLang="en-US" sz="2400" dirty="0"/>
              <a:t>As organisms get bigger their volume and surface area both get bigger, but not by the same amount. This can be seen by performing some simple calculations concerning different-sized organisms.</a:t>
            </a:r>
            <a:endParaRPr lang="en-US" altLang="en-US" sz="2400" dirty="0">
              <a:solidFill>
                <a:srgbClr val="FC000A"/>
              </a:solidFill>
            </a:endParaRPr>
          </a:p>
          <a:p>
            <a:pPr marL="533400" indent="-533400"/>
            <a:endParaRPr lang="en-US" altLang="en-US" sz="2400" dirty="0">
              <a:solidFill>
                <a:srgbClr val="FC000A"/>
              </a:solidFill>
              <a:latin typeface="Tahoma" pitchFamily="34" charset="0"/>
            </a:endParaRPr>
          </a:p>
        </p:txBody>
      </p:sp>
      <p:sp>
        <p:nvSpPr>
          <p:cNvPr id="5" name="Title 1"/>
          <p:cNvSpPr>
            <a:spLocks noGrp="1"/>
          </p:cNvSpPr>
          <p:nvPr>
            <p:ph type="title"/>
          </p:nvPr>
        </p:nvSpPr>
        <p:spPr>
          <a:xfrm>
            <a:off x="0" y="4763"/>
            <a:ext cx="9144000" cy="1143000"/>
          </a:xfrm>
        </p:spPr>
        <p:txBody>
          <a:bodyPr>
            <a:normAutofit/>
          </a:bodyPr>
          <a:lstStyle/>
          <a:p>
            <a:pPr fontAlgn="b"/>
            <a:r>
              <a:rPr lang="en-US" sz="2800" dirty="0">
                <a:latin typeface="+mn-lt"/>
              </a:rPr>
              <a:t>1.1 U.3 </a:t>
            </a:r>
            <a:r>
              <a:rPr lang="en-US" sz="2800" dirty="0">
                <a:latin typeface="+mn-lt"/>
                <a:cs typeface="Arial"/>
              </a:rPr>
              <a:t>Surface area to volume ratio is important in the limitation of cell size.</a:t>
            </a:r>
            <a:endParaRPr lang="en-US" sz="2800" dirty="0">
              <a:latin typeface="+mn-lt"/>
            </a:endParaRPr>
          </a:p>
        </p:txBody>
      </p:sp>
    </p:spTree>
    <p:extLst>
      <p:ext uri="{BB962C8B-B14F-4D97-AF65-F5344CB8AC3E}">
        <p14:creationId xmlns:p14="http://schemas.microsoft.com/office/powerpoint/2010/main" val="135479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ChangeArrowheads="1"/>
          </p:cNvSpPr>
          <p:nvPr/>
        </p:nvSpPr>
        <p:spPr bwMode="auto">
          <a:xfrm>
            <a:off x="457200" y="4724400"/>
            <a:ext cx="457200" cy="4572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en-US" sz="2800">
                <a:solidFill>
                  <a:schemeClr val="bg2"/>
                </a:solidFill>
                <a:cs typeface="Arial" pitchFamily="34" charset="0"/>
              </a:rPr>
              <a:t>1</a:t>
            </a:r>
          </a:p>
        </p:txBody>
      </p:sp>
      <p:sp>
        <p:nvSpPr>
          <p:cNvPr id="81923" name="Rectangle 1027"/>
          <p:cNvSpPr>
            <a:spLocks noChangeArrowheads="1"/>
          </p:cNvSpPr>
          <p:nvPr/>
        </p:nvSpPr>
        <p:spPr bwMode="auto">
          <a:xfrm>
            <a:off x="1524000" y="3962400"/>
            <a:ext cx="1295400" cy="1219200"/>
          </a:xfrm>
          <a:prstGeom prst="rect">
            <a:avLst/>
          </a:prstGeom>
          <a:solidFill>
            <a:schemeClr val="accent1"/>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en-US" sz="3200">
                <a:cs typeface="Arial" pitchFamily="34" charset="0"/>
              </a:rPr>
              <a:t>2</a:t>
            </a:r>
          </a:p>
        </p:txBody>
      </p:sp>
      <p:sp>
        <p:nvSpPr>
          <p:cNvPr id="81924" name="Rectangle 1028"/>
          <p:cNvSpPr>
            <a:spLocks noChangeArrowheads="1"/>
          </p:cNvSpPr>
          <p:nvPr/>
        </p:nvSpPr>
        <p:spPr bwMode="auto">
          <a:xfrm>
            <a:off x="3581400" y="1295400"/>
            <a:ext cx="4419600" cy="3886200"/>
          </a:xfrm>
          <a:prstGeom prst="rect">
            <a:avLst/>
          </a:prstGeom>
          <a:solidFill>
            <a:schemeClr val="accent1"/>
          </a:solidFill>
          <a:ln w="9525">
            <a:miter lim="800000"/>
            <a:headEnd/>
            <a:tailEnd/>
          </a:ln>
          <a:effectLst/>
          <a:scene3d>
            <a:camera prst="legacyObliqueTopRight"/>
            <a:lightRig rig="legacyFlat3" dir="b"/>
          </a:scene3d>
          <a:sp3d extrusionH="25130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en-US" sz="3200">
                <a:solidFill>
                  <a:schemeClr val="bg2"/>
                </a:solidFill>
                <a:cs typeface="Arial" pitchFamily="34" charset="0"/>
              </a:rPr>
              <a:t>3</a:t>
            </a:r>
          </a:p>
        </p:txBody>
      </p:sp>
      <p:sp>
        <p:nvSpPr>
          <p:cNvPr id="81925" name="Text Box 1029"/>
          <p:cNvSpPr txBox="1">
            <a:spLocks noChangeArrowheads="1"/>
          </p:cNvSpPr>
          <p:nvPr/>
        </p:nvSpPr>
        <p:spPr bwMode="auto">
          <a:xfrm>
            <a:off x="228600" y="5410200"/>
            <a:ext cx="20574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FF0000"/>
                </a:solidFill>
                <a:effectLst>
                  <a:outerShdw blurRad="38100" dist="38100" dir="2700000" algn="tl">
                    <a:srgbClr val="C0C0C0"/>
                  </a:outerShdw>
                </a:effectLst>
                <a:latin typeface="Tahoma" pitchFamily="34" charset="0"/>
                <a:cs typeface="Arial" pitchFamily="34" charset="0"/>
              </a:rPr>
              <a:t>1 cm</a:t>
            </a:r>
            <a:endParaRPr lang="en-US" altLang="en-US" sz="2800" baseline="30000">
              <a:solidFill>
                <a:srgbClr val="FFFF00"/>
              </a:solidFill>
              <a:cs typeface="Arial" pitchFamily="34" charset="0"/>
            </a:endParaRPr>
          </a:p>
        </p:txBody>
      </p:sp>
      <p:sp>
        <p:nvSpPr>
          <p:cNvPr id="81926" name="Text Box 1030"/>
          <p:cNvSpPr txBox="1">
            <a:spLocks noChangeArrowheads="1"/>
          </p:cNvSpPr>
          <p:nvPr/>
        </p:nvSpPr>
        <p:spPr bwMode="auto">
          <a:xfrm>
            <a:off x="1676400" y="5424488"/>
            <a:ext cx="20574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FF0000"/>
                </a:solidFill>
                <a:effectLst>
                  <a:outerShdw blurRad="38100" dist="38100" dir="2700000" algn="tl">
                    <a:srgbClr val="C0C0C0"/>
                  </a:outerShdw>
                </a:effectLst>
                <a:latin typeface="Tahoma" pitchFamily="34" charset="0"/>
                <a:cs typeface="Arial" pitchFamily="34" charset="0"/>
              </a:rPr>
              <a:t>10 cm</a:t>
            </a:r>
            <a:endParaRPr lang="en-US" altLang="en-US" sz="2800" baseline="30000">
              <a:solidFill>
                <a:srgbClr val="FFFF00"/>
              </a:solidFill>
              <a:cs typeface="Arial" pitchFamily="34" charset="0"/>
            </a:endParaRPr>
          </a:p>
        </p:txBody>
      </p:sp>
      <p:sp>
        <p:nvSpPr>
          <p:cNvPr id="81927" name="Text Box 1031"/>
          <p:cNvSpPr txBox="1">
            <a:spLocks noChangeArrowheads="1"/>
          </p:cNvSpPr>
          <p:nvPr/>
        </p:nvSpPr>
        <p:spPr bwMode="auto">
          <a:xfrm>
            <a:off x="5029200" y="5410200"/>
            <a:ext cx="20574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FF0000"/>
                </a:solidFill>
                <a:effectLst>
                  <a:outerShdw blurRad="38100" dist="38100" dir="2700000" algn="tl">
                    <a:srgbClr val="C0C0C0"/>
                  </a:outerShdw>
                </a:effectLst>
                <a:latin typeface="Tahoma" pitchFamily="34" charset="0"/>
                <a:cs typeface="Arial" pitchFamily="34" charset="0"/>
              </a:rPr>
              <a:t>100 cm</a:t>
            </a:r>
            <a:endParaRPr lang="en-US" altLang="en-US" sz="2800" baseline="30000">
              <a:solidFill>
                <a:srgbClr val="FFFF00"/>
              </a:solidFill>
              <a:cs typeface="Arial" pitchFamily="34" charset="0"/>
            </a:endParaRPr>
          </a:p>
        </p:txBody>
      </p:sp>
      <p:sp>
        <p:nvSpPr>
          <p:cNvPr id="81928" name="Text Box 1032"/>
          <p:cNvSpPr txBox="1">
            <a:spLocks noChangeArrowheads="1"/>
          </p:cNvSpPr>
          <p:nvPr/>
        </p:nvSpPr>
        <p:spPr bwMode="auto">
          <a:xfrm>
            <a:off x="228600" y="3810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chemeClr val="tx2"/>
                </a:solidFill>
                <a:cs typeface="Arial" pitchFamily="34" charset="0"/>
              </a:rPr>
              <a:t>Assume we have 3 cubes:</a:t>
            </a:r>
          </a:p>
        </p:txBody>
      </p:sp>
      <p:sp>
        <p:nvSpPr>
          <p:cNvPr id="81929" name="Text Box 1033"/>
          <p:cNvSpPr txBox="1">
            <a:spLocks noChangeArrowheads="1"/>
          </p:cNvSpPr>
          <p:nvPr/>
        </p:nvSpPr>
        <p:spPr bwMode="auto">
          <a:xfrm>
            <a:off x="228600" y="2163763"/>
            <a:ext cx="2895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chemeClr val="tx2"/>
                </a:solidFill>
                <a:cs typeface="Arial" pitchFamily="34" charset="0"/>
              </a:rPr>
              <a:t>With sizes:</a:t>
            </a:r>
          </a:p>
        </p:txBody>
      </p:sp>
      <p:sp>
        <p:nvSpPr>
          <p:cNvPr id="81930" name="Text Box 1034"/>
          <p:cNvSpPr txBox="1">
            <a:spLocks noChangeArrowheads="1"/>
          </p:cNvSpPr>
          <p:nvPr/>
        </p:nvSpPr>
        <p:spPr bwMode="auto">
          <a:xfrm>
            <a:off x="0" y="5791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tx2"/>
                </a:solidFill>
                <a:cs typeface="Arial" pitchFamily="34" charset="0"/>
              </a:rPr>
              <a:t>What will happen to ratio between V and S.A. as their size increases?</a:t>
            </a:r>
          </a:p>
        </p:txBody>
      </p:sp>
    </p:spTree>
    <p:extLst>
      <p:ext uri="{BB962C8B-B14F-4D97-AF65-F5344CB8AC3E}">
        <p14:creationId xmlns:p14="http://schemas.microsoft.com/office/powerpoint/2010/main" val="977142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81923"/>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819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1929"/>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grpId="0" nodeType="afterEffect">
                                  <p:stCondLst>
                                    <p:cond delay="500"/>
                                  </p:stCondLst>
                                  <p:childTnLst>
                                    <p:set>
                                      <p:cBhvr>
                                        <p:cTn id="19" dur="1" fill="hold">
                                          <p:stCondLst>
                                            <p:cond delay="499"/>
                                          </p:stCondLst>
                                        </p:cTn>
                                        <p:tgtEl>
                                          <p:spTgt spid="81925"/>
                                        </p:tgtEl>
                                        <p:attrNameLst>
                                          <p:attrName>style.visibility</p:attrName>
                                        </p:attrNameLst>
                                      </p:cBhvr>
                                      <p:to>
                                        <p:strVal val="visible"/>
                                      </p:to>
                                    </p:set>
                                  </p:childTnLst>
                                </p:cTn>
                              </p:par>
                            </p:childTnLst>
                          </p:cTn>
                        </p:par>
                        <p:par>
                          <p:cTn id="20" fill="hold" nodeType="afterGroup">
                            <p:stCondLst>
                              <p:cond delay="1500"/>
                            </p:stCondLst>
                            <p:childTnLst>
                              <p:par>
                                <p:cTn id="21" presetID="1" presetClass="entr" presetSubtype="0" fill="hold" grpId="0" nodeType="afterEffect">
                                  <p:stCondLst>
                                    <p:cond delay="500"/>
                                  </p:stCondLst>
                                  <p:childTnLst>
                                    <p:set>
                                      <p:cBhvr>
                                        <p:cTn id="22" dur="1" fill="hold">
                                          <p:stCondLst>
                                            <p:cond delay="499"/>
                                          </p:stCondLst>
                                        </p:cTn>
                                        <p:tgtEl>
                                          <p:spTgt spid="81926"/>
                                        </p:tgtEl>
                                        <p:attrNameLst>
                                          <p:attrName>style.visibility</p:attrName>
                                        </p:attrNameLst>
                                      </p:cBhvr>
                                      <p:to>
                                        <p:strVal val="visible"/>
                                      </p:to>
                                    </p:set>
                                  </p:childTnLst>
                                </p:cTn>
                              </p:par>
                            </p:childTnLst>
                          </p:cTn>
                        </p:par>
                        <p:par>
                          <p:cTn id="23" fill="hold" nodeType="afterGroup">
                            <p:stCondLst>
                              <p:cond delay="2500"/>
                            </p:stCondLst>
                            <p:childTnLst>
                              <p:par>
                                <p:cTn id="24" presetID="1" presetClass="entr" presetSubtype="0" fill="hold" grpId="0" nodeType="afterEffect">
                                  <p:stCondLst>
                                    <p:cond delay="500"/>
                                  </p:stCondLst>
                                  <p:childTnLst>
                                    <p:set>
                                      <p:cBhvr>
                                        <p:cTn id="25" dur="1" fill="hold">
                                          <p:stCondLst>
                                            <p:cond delay="499"/>
                                          </p:stCondLst>
                                        </p:cTn>
                                        <p:tgtEl>
                                          <p:spTgt spid="81927"/>
                                        </p:tgtEl>
                                        <p:attrNameLst>
                                          <p:attrName>style.visibility</p:attrName>
                                        </p:attrNameLst>
                                      </p:cBhvr>
                                      <p:to>
                                        <p:strVal val="visible"/>
                                      </p:to>
                                    </p:set>
                                  </p:childTnLst>
                                </p:cTn>
                              </p:par>
                            </p:childTnLst>
                          </p:cTn>
                        </p:par>
                        <p:par>
                          <p:cTn id="26" fill="hold" nodeType="afterGroup">
                            <p:stCondLst>
                              <p:cond delay="3500"/>
                            </p:stCondLst>
                            <p:childTnLst>
                              <p:par>
                                <p:cTn id="27" presetID="1" presetClass="entr" presetSubtype="0" fill="hold" grpId="0" nodeType="afterEffect">
                                  <p:stCondLst>
                                    <p:cond delay="1500"/>
                                  </p:stCondLst>
                                  <p:childTnLst>
                                    <p:set>
                                      <p:cBhvr>
                                        <p:cTn id="28" dur="1" fill="hold">
                                          <p:stCondLst>
                                            <p:cond delay="499"/>
                                          </p:stCondLst>
                                        </p:cTn>
                                        <p:tgtEl>
                                          <p:spTgt spid="8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autoUpdateAnimBg="0"/>
      <p:bldP spid="81923" grpId="0" animBg="1" autoUpdateAnimBg="0"/>
      <p:bldP spid="81924" grpId="0" animBg="1" autoUpdateAnimBg="0"/>
      <p:bldP spid="81925" grpId="0" autoUpdateAnimBg="0"/>
      <p:bldP spid="81926" grpId="0" autoUpdateAnimBg="0"/>
      <p:bldP spid="81927" grpId="0" autoUpdateAnimBg="0"/>
      <p:bldP spid="81929" grpId="0" autoUpdateAnimBg="0"/>
      <p:bldP spid="8193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p:txBody>
          <a:bodyPr/>
          <a:lstStyle/>
          <a:p>
            <a:r>
              <a:rPr lang="en-US" altLang="en-US" dirty="0"/>
              <a:t>Ratio of </a:t>
            </a:r>
            <a:r>
              <a:rPr lang="en-US" altLang="en-US" dirty="0" err="1"/>
              <a:t>S.A.:Vol</a:t>
            </a:r>
            <a:endParaRPr lang="en-US" altLang="en-US" dirty="0"/>
          </a:p>
        </p:txBody>
      </p:sp>
      <p:graphicFrame>
        <p:nvGraphicFramePr>
          <p:cNvPr id="82947" name="Group 1027"/>
          <p:cNvGraphicFramePr>
            <a:graphicFrameLocks noGrp="1"/>
          </p:cNvGraphicFramePr>
          <p:nvPr>
            <p:ph idx="1"/>
          </p:nvPr>
        </p:nvGraphicFramePr>
        <p:xfrm>
          <a:off x="457200" y="1600200"/>
          <a:ext cx="8229600" cy="4433889"/>
        </p:xfrm>
        <a:graphic>
          <a:graphicData uri="http://schemas.openxmlformats.org/drawingml/2006/table">
            <a:tbl>
              <a:tblPr/>
              <a:tblGrid>
                <a:gridCol w="1219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103981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Cube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Side Length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Volume (x</a:t>
                      </a:r>
                      <a:r>
                        <a:rPr kumimoji="0" lang="en-US" altLang="en-US" sz="2800" b="0" i="0" u="none" strike="noStrike" cap="none" normalizeH="0" baseline="30000">
                          <a:ln>
                            <a:noFill/>
                          </a:ln>
                          <a:solidFill>
                            <a:schemeClr val="tx1"/>
                          </a:solidFill>
                          <a:effectLst/>
                          <a:latin typeface="Arial" pitchFamily="34" charset="0"/>
                        </a:rPr>
                        <a:t>3</a:t>
                      </a:r>
                      <a:r>
                        <a:rPr kumimoji="0" lang="en-US" altLang="en-US" sz="2800" b="0" i="0" u="none" strike="noStrike" cap="none" normalizeH="0" baseline="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S.A. (6x</a:t>
                      </a:r>
                      <a:r>
                        <a:rPr kumimoji="0" lang="en-US" altLang="en-US" sz="2800" b="0" i="0" u="none" strike="noStrike" cap="none" normalizeH="0" baseline="30000">
                          <a:ln>
                            <a:noFill/>
                          </a:ln>
                          <a:solidFill>
                            <a:schemeClr val="tx1"/>
                          </a:solidFill>
                          <a:effectLst/>
                          <a:latin typeface="Arial" pitchFamily="34" charset="0"/>
                        </a:rPr>
                        <a:t>2</a:t>
                      </a:r>
                      <a:r>
                        <a:rPr kumimoji="0" lang="en-US" altLang="en-US" sz="2800" b="0" i="0" u="none" strike="noStrike" cap="none" normalizeH="0" baseline="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Ratio (S.A./V)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03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1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18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10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rPr>
                        <a:t>100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3000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979" name="Text Box 1059"/>
          <p:cNvSpPr txBox="1">
            <a:spLocks noChangeArrowheads="1"/>
          </p:cNvSpPr>
          <p:nvPr/>
        </p:nvSpPr>
        <p:spPr bwMode="auto">
          <a:xfrm>
            <a:off x="3124200" y="263525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1 cm</a:t>
            </a:r>
            <a:r>
              <a:rPr lang="en-US" altLang="en-US" sz="2800" baseline="30000">
                <a:latin typeface="Garamond" pitchFamily="18" charset="0"/>
                <a:cs typeface="Arial" pitchFamily="34" charset="0"/>
              </a:rPr>
              <a:t>3</a:t>
            </a:r>
          </a:p>
        </p:txBody>
      </p:sp>
      <p:sp>
        <p:nvSpPr>
          <p:cNvPr id="82980" name="Text Box 1060"/>
          <p:cNvSpPr txBox="1">
            <a:spLocks noChangeArrowheads="1"/>
          </p:cNvSpPr>
          <p:nvPr/>
        </p:nvSpPr>
        <p:spPr bwMode="auto">
          <a:xfrm>
            <a:off x="3124200" y="37925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1 000 cm</a:t>
            </a:r>
            <a:r>
              <a:rPr lang="en-US" altLang="en-US" sz="2800" baseline="30000">
                <a:latin typeface="Garamond" pitchFamily="18" charset="0"/>
                <a:cs typeface="Arial" pitchFamily="34" charset="0"/>
              </a:rPr>
              <a:t>3</a:t>
            </a:r>
          </a:p>
        </p:txBody>
      </p:sp>
      <p:sp>
        <p:nvSpPr>
          <p:cNvPr id="82981" name="Text Box 1061"/>
          <p:cNvSpPr txBox="1">
            <a:spLocks noChangeArrowheads="1"/>
          </p:cNvSpPr>
          <p:nvPr/>
        </p:nvSpPr>
        <p:spPr bwMode="auto">
          <a:xfrm>
            <a:off x="3124200" y="4921250"/>
            <a:ext cx="2057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1 000 000 cm</a:t>
            </a:r>
            <a:r>
              <a:rPr lang="en-US" altLang="en-US" sz="2800" baseline="30000">
                <a:latin typeface="Garamond" pitchFamily="18" charset="0"/>
                <a:cs typeface="Arial" pitchFamily="34" charset="0"/>
              </a:rPr>
              <a:t>3</a:t>
            </a:r>
          </a:p>
        </p:txBody>
      </p:sp>
      <p:sp>
        <p:nvSpPr>
          <p:cNvPr id="82982" name="Text Box 1062"/>
          <p:cNvSpPr txBox="1">
            <a:spLocks noChangeArrowheads="1"/>
          </p:cNvSpPr>
          <p:nvPr/>
        </p:nvSpPr>
        <p:spPr bwMode="auto">
          <a:xfrm>
            <a:off x="4876800" y="263525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6 cm</a:t>
            </a:r>
            <a:r>
              <a:rPr lang="en-US" altLang="en-US" sz="2800" baseline="30000">
                <a:latin typeface="Garamond" pitchFamily="18" charset="0"/>
                <a:cs typeface="Arial" pitchFamily="34" charset="0"/>
              </a:rPr>
              <a:t>2</a:t>
            </a:r>
          </a:p>
        </p:txBody>
      </p:sp>
      <p:sp>
        <p:nvSpPr>
          <p:cNvPr id="82983" name="Text Box 1063"/>
          <p:cNvSpPr txBox="1">
            <a:spLocks noChangeArrowheads="1"/>
          </p:cNvSpPr>
          <p:nvPr/>
        </p:nvSpPr>
        <p:spPr bwMode="auto">
          <a:xfrm>
            <a:off x="4876800" y="377825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600 cm</a:t>
            </a:r>
            <a:r>
              <a:rPr lang="en-US" altLang="en-US" sz="2800" baseline="30000">
                <a:latin typeface="Garamond" pitchFamily="18" charset="0"/>
                <a:cs typeface="Arial" pitchFamily="34" charset="0"/>
              </a:rPr>
              <a:t>2</a:t>
            </a:r>
          </a:p>
        </p:txBody>
      </p:sp>
      <p:sp>
        <p:nvSpPr>
          <p:cNvPr id="82984" name="Text Box 1064"/>
          <p:cNvSpPr txBox="1">
            <a:spLocks noChangeArrowheads="1"/>
          </p:cNvSpPr>
          <p:nvPr/>
        </p:nvSpPr>
        <p:spPr bwMode="auto">
          <a:xfrm>
            <a:off x="4876800" y="492125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60 000 cm</a:t>
            </a:r>
            <a:r>
              <a:rPr lang="en-US" altLang="en-US" sz="2800" baseline="30000">
                <a:latin typeface="Garamond" pitchFamily="18" charset="0"/>
                <a:cs typeface="Arial" pitchFamily="34" charset="0"/>
              </a:rPr>
              <a:t>2</a:t>
            </a:r>
          </a:p>
        </p:txBody>
      </p:sp>
      <p:sp>
        <p:nvSpPr>
          <p:cNvPr id="82985" name="Text Box 1065"/>
          <p:cNvSpPr txBox="1">
            <a:spLocks noChangeArrowheads="1"/>
          </p:cNvSpPr>
          <p:nvPr/>
        </p:nvSpPr>
        <p:spPr bwMode="auto">
          <a:xfrm>
            <a:off x="6858000" y="263525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6</a:t>
            </a:r>
            <a:endParaRPr lang="en-US" altLang="en-US" sz="2800" baseline="30000">
              <a:latin typeface="Garamond" pitchFamily="18" charset="0"/>
              <a:cs typeface="Arial" pitchFamily="34" charset="0"/>
            </a:endParaRPr>
          </a:p>
        </p:txBody>
      </p:sp>
      <p:sp>
        <p:nvSpPr>
          <p:cNvPr id="82986" name="Text Box 1066"/>
          <p:cNvSpPr txBox="1">
            <a:spLocks noChangeArrowheads="1"/>
          </p:cNvSpPr>
          <p:nvPr/>
        </p:nvSpPr>
        <p:spPr bwMode="auto">
          <a:xfrm>
            <a:off x="6858000" y="37925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0.6</a:t>
            </a:r>
            <a:endParaRPr lang="en-US" altLang="en-US" sz="2800" baseline="30000">
              <a:latin typeface="Garamond" pitchFamily="18" charset="0"/>
              <a:cs typeface="Arial" pitchFamily="34" charset="0"/>
            </a:endParaRPr>
          </a:p>
        </p:txBody>
      </p:sp>
      <p:sp>
        <p:nvSpPr>
          <p:cNvPr id="82987" name="Text Box 1067"/>
          <p:cNvSpPr txBox="1">
            <a:spLocks noChangeArrowheads="1"/>
          </p:cNvSpPr>
          <p:nvPr/>
        </p:nvSpPr>
        <p:spPr bwMode="auto">
          <a:xfrm>
            <a:off x="6858000" y="49355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Garamond" pitchFamily="18" charset="0"/>
                <a:cs typeface="Arial" pitchFamily="34" charset="0"/>
              </a:rPr>
              <a:t>0.06</a:t>
            </a:r>
            <a:endParaRPr lang="en-US" altLang="en-US" sz="2800" baseline="30000">
              <a:latin typeface="Garamond" pitchFamily="18" charset="0"/>
              <a:cs typeface="Arial" pitchFamily="34" charset="0"/>
            </a:endParaRPr>
          </a:p>
        </p:txBody>
      </p:sp>
      <p:sp>
        <p:nvSpPr>
          <p:cNvPr id="82988" name="Line 1068"/>
          <p:cNvSpPr>
            <a:spLocks noChangeShapeType="1"/>
          </p:cNvSpPr>
          <p:nvPr/>
        </p:nvSpPr>
        <p:spPr bwMode="auto">
          <a:xfrm flipV="1">
            <a:off x="8077200" y="2667000"/>
            <a:ext cx="0" cy="3124200"/>
          </a:xfrm>
          <a:prstGeom prst="line">
            <a:avLst/>
          </a:prstGeom>
          <a:noFill/>
          <a:ln w="152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9" name="Line 1069"/>
          <p:cNvSpPr>
            <a:spLocks noChangeShapeType="1"/>
          </p:cNvSpPr>
          <p:nvPr/>
        </p:nvSpPr>
        <p:spPr bwMode="auto">
          <a:xfrm flipH="1">
            <a:off x="1143000" y="2667000"/>
            <a:ext cx="0" cy="3048000"/>
          </a:xfrm>
          <a:prstGeom prst="line">
            <a:avLst/>
          </a:prstGeom>
          <a:noFill/>
          <a:ln w="152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50972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29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29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29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29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2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298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82988"/>
                                        </p:tgtEl>
                                        <p:attrNameLst>
                                          <p:attrName>style.visibility</p:attrName>
                                        </p:attrNameLst>
                                      </p:cBhvr>
                                      <p:to>
                                        <p:strVal val="visible"/>
                                      </p:to>
                                    </p:set>
                                    <p:animEffect transition="in" filter="wipe(down)">
                                      <p:cBhvr>
                                        <p:cTn id="43" dur="500"/>
                                        <p:tgtEl>
                                          <p:spTgt spid="82988"/>
                                        </p:tgtEl>
                                      </p:cBhvr>
                                    </p:animEffect>
                                  </p:childTnLst>
                                </p:cTn>
                              </p:par>
                            </p:childTnLst>
                          </p:cTn>
                        </p:par>
                        <p:par>
                          <p:cTn id="44" fill="hold" nodeType="afterGroup">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82989"/>
                                        </p:tgtEl>
                                        <p:attrNameLst>
                                          <p:attrName>style.visibility</p:attrName>
                                        </p:attrNameLst>
                                      </p:cBhvr>
                                      <p:to>
                                        <p:strVal val="visible"/>
                                      </p:to>
                                    </p:set>
                                    <p:animEffect transition="in" filter="wipe(up)">
                                      <p:cBhvr>
                                        <p:cTn id="47" dur="5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9" grpId="0" autoUpdateAnimBg="0"/>
      <p:bldP spid="82980" grpId="0" autoUpdateAnimBg="0"/>
      <p:bldP spid="82981" grpId="0" autoUpdateAnimBg="0"/>
      <p:bldP spid="82982" grpId="0" autoUpdateAnimBg="0"/>
      <p:bldP spid="82983" grpId="0" autoUpdateAnimBg="0"/>
      <p:bldP spid="82984" grpId="0" autoUpdateAnimBg="0"/>
      <p:bldP spid="82985" grpId="0" autoUpdateAnimBg="0"/>
      <p:bldP spid="82986" grpId="0" autoUpdateAnimBg="0"/>
      <p:bldP spid="82987" grpId="0" autoUpdateAnimBg="0"/>
      <p:bldP spid="82988" grpId="0" animBg="1"/>
      <p:bldP spid="829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latin typeface="+mn-lt"/>
              </a:rPr>
              <a:t>1.1 U.5 </a:t>
            </a:r>
            <a:r>
              <a:rPr lang="en-US" sz="2800" dirty="0">
                <a:latin typeface="+mn-lt"/>
                <a:cs typeface="Arial"/>
              </a:rPr>
              <a:t>Specialized tissues can develop by cell differentiation in multicellular organisms.    </a:t>
            </a:r>
            <a:endParaRPr lang="en-US" sz="2800" dirty="0">
              <a:latin typeface="+mn-lt"/>
            </a:endParaRPr>
          </a:p>
        </p:txBody>
      </p:sp>
      <p:sp>
        <p:nvSpPr>
          <p:cNvPr id="3" name="Content Placeholder 2"/>
          <p:cNvSpPr>
            <a:spLocks noGrp="1"/>
          </p:cNvSpPr>
          <p:nvPr>
            <p:ph idx="1"/>
          </p:nvPr>
        </p:nvSpPr>
        <p:spPr>
          <a:xfrm>
            <a:off x="0" y="1147763"/>
            <a:ext cx="3576918" cy="5710237"/>
          </a:xfrm>
          <a:solidFill>
            <a:srgbClr val="F7E8A7">
              <a:alpha val="78000"/>
            </a:srgbClr>
          </a:solidFill>
        </p:spPr>
        <p:txBody>
          <a:bodyPr>
            <a:normAutofit/>
          </a:bodyPr>
          <a:lstStyle/>
          <a:p>
            <a:r>
              <a:rPr lang="en-US" sz="2600" dirty="0"/>
              <a:t>In humans 220 distinct highly specialized cell types have been recognized</a:t>
            </a:r>
          </a:p>
          <a:p>
            <a:r>
              <a:rPr lang="en-US" sz="2600" dirty="0"/>
              <a:t>All specialized cells and the organs constructed from them have developed as a result of differentiation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9485" y="1309245"/>
            <a:ext cx="5394960" cy="5125854"/>
          </a:xfrm>
          <a:prstGeom prst="rect">
            <a:avLst/>
          </a:prstGeom>
        </p:spPr>
      </p:pic>
      <p:sp>
        <p:nvSpPr>
          <p:cNvPr id="7" name="Rectangle 6"/>
          <p:cNvSpPr/>
          <p:nvPr/>
        </p:nvSpPr>
        <p:spPr>
          <a:xfrm>
            <a:off x="4961070" y="6442581"/>
            <a:ext cx="3412370" cy="246221"/>
          </a:xfrm>
          <a:prstGeom prst="rect">
            <a:avLst/>
          </a:prstGeom>
        </p:spPr>
        <p:txBody>
          <a:bodyPr wrap="square">
            <a:spAutoFit/>
          </a:bodyPr>
          <a:lstStyle/>
          <a:p>
            <a:pPr algn="ctr"/>
            <a:r>
              <a:rPr lang="nl-NL" altLang="ja-JP" sz="1000" b="1" dirty="0">
                <a:solidFill>
                  <a:schemeClr val="accent1">
                    <a:lumMod val="50000"/>
                  </a:schemeClr>
                </a:solidFill>
              </a:rPr>
              <a:t>http://images.wisegeek.com/types-of-human-cells.jpg</a:t>
            </a:r>
            <a:endParaRPr lang="ja-JP" altLang="en-US" sz="1000" b="1" dirty="0">
              <a:solidFill>
                <a:schemeClr val="accent1">
                  <a:lumMod val="50000"/>
                </a:schemeClr>
              </a:solidFill>
            </a:endParaRPr>
          </a:p>
        </p:txBody>
      </p:sp>
    </p:spTree>
    <p:extLst>
      <p:ext uri="{BB962C8B-B14F-4D97-AF65-F5344CB8AC3E}">
        <p14:creationId xmlns:p14="http://schemas.microsoft.com/office/powerpoint/2010/main" val="2609419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49978"/>
          </a:xfrm>
        </p:spPr>
        <p:txBody>
          <a:bodyPr>
            <a:normAutofit/>
          </a:bodyPr>
          <a:lstStyle/>
          <a:p>
            <a:pPr fontAlgn="b"/>
            <a:r>
              <a:rPr lang="en-US" sz="2800" dirty="0"/>
              <a:t>1.1 U.4 Multicellular organisms have properties that emerge from the interaction of their cellular components.</a:t>
            </a:r>
          </a:p>
        </p:txBody>
      </p:sp>
      <p:sp>
        <p:nvSpPr>
          <p:cNvPr id="3" name="Content Placeholder 2"/>
          <p:cNvSpPr>
            <a:spLocks noGrp="1"/>
          </p:cNvSpPr>
          <p:nvPr>
            <p:ph idx="1"/>
          </p:nvPr>
        </p:nvSpPr>
        <p:spPr>
          <a:xfrm>
            <a:off x="22196" y="973071"/>
            <a:ext cx="4496016" cy="5831142"/>
          </a:xfrm>
          <a:solidFill>
            <a:srgbClr val="F7E8A7">
              <a:alpha val="78000"/>
            </a:srgbClr>
          </a:solidFill>
        </p:spPr>
        <p:txBody>
          <a:bodyPr>
            <a:normAutofit fontScale="92500" lnSpcReduction="10000"/>
          </a:bodyPr>
          <a:lstStyle/>
          <a:p>
            <a:pPr marL="0" indent="0">
              <a:buNone/>
            </a:pPr>
            <a:r>
              <a:rPr lang="en-US" sz="2200" dirty="0"/>
              <a:t>As a model consider a toaster. The toaster is the system and is composed of 400 different parts. We can study the parts individually how they function and the properties they posses. Some of these would be the properties of :</a:t>
            </a:r>
          </a:p>
          <a:p>
            <a:r>
              <a:rPr lang="en-US" sz="2200" dirty="0"/>
              <a:t>Steele</a:t>
            </a:r>
          </a:p>
          <a:p>
            <a:r>
              <a:rPr lang="en-US" sz="2200" dirty="0"/>
              <a:t>Mica</a:t>
            </a:r>
          </a:p>
          <a:p>
            <a:r>
              <a:rPr lang="en-US" sz="2200" dirty="0"/>
              <a:t>Plastic </a:t>
            </a:r>
          </a:p>
          <a:p>
            <a:pPr marL="0" indent="0">
              <a:buNone/>
            </a:pPr>
            <a:r>
              <a:rPr lang="en-US" sz="2400" dirty="0"/>
              <a:t>When studied individually they do not allow the prediction of the properties of the toaster. Only when we combine them to form the toaster can these properties be determined. There is nothing supernatural about the emergent properties rather it is simply the combination of the parts that results in new properties emerging.</a:t>
            </a:r>
          </a:p>
          <a:p>
            <a:pPr marL="0" indent="0">
              <a:buNone/>
            </a:pPr>
            <a:endParaRPr lang="en-US" sz="2200" dirty="0"/>
          </a:p>
          <a:p>
            <a:endParaRPr lang="en-US" sz="2200" dirty="0"/>
          </a:p>
          <a:p>
            <a:endParaRPr lang="en-US" sz="2200" dirty="0"/>
          </a:p>
          <a:p>
            <a:endParaRPr lang="en-US" sz="2200" dirty="0"/>
          </a:p>
          <a:p>
            <a:pPr marL="0" indent="0">
              <a:buNone/>
            </a:pPr>
            <a:endParaRPr lang="en-US" sz="2600" dirty="0"/>
          </a:p>
        </p:txBody>
      </p:sp>
      <p:pic>
        <p:nvPicPr>
          <p:cNvPr id="10" name="Picture 8" descr="Toaster-Compon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18212" y="1840234"/>
            <a:ext cx="4690834" cy="34569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p:cNvSpPr txBox="1"/>
          <p:nvPr/>
        </p:nvSpPr>
        <p:spPr>
          <a:xfrm>
            <a:off x="5378823" y="1237129"/>
            <a:ext cx="2723438" cy="584775"/>
          </a:xfrm>
          <a:prstGeom prst="rect">
            <a:avLst/>
          </a:prstGeom>
          <a:noFill/>
        </p:spPr>
        <p:txBody>
          <a:bodyPr wrap="none" rtlCol="0">
            <a:spAutoFit/>
          </a:bodyPr>
          <a:lstStyle/>
          <a:p>
            <a:r>
              <a:rPr lang="en-US" altLang="en-US" sz="3200" b="1" dirty="0"/>
              <a:t>Toaster Project</a:t>
            </a:r>
            <a:endParaRPr lang="en-US" sz="3200" b="1" dirty="0"/>
          </a:p>
        </p:txBody>
      </p:sp>
    </p:spTree>
    <p:extLst>
      <p:ext uri="{BB962C8B-B14F-4D97-AF65-F5344CB8AC3E}">
        <p14:creationId xmlns:p14="http://schemas.microsoft.com/office/powerpoint/2010/main" val="3055488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aster-project-1"/>
          <p:cNvPicPr>
            <a:picLocks noChangeAspect="1" noChangeArrowheads="1"/>
          </p:cNvPicPr>
          <p:nvPr/>
        </p:nvPicPr>
        <p:blipFill rotWithShape="1">
          <a:blip r:embed="rId2">
            <a:extLst>
              <a:ext uri="{28A0092B-C50C-407E-A947-70E740481C1C}">
                <a14:useLocalDpi xmlns:a14="http://schemas.microsoft.com/office/drawing/2010/main" val="0"/>
              </a:ext>
            </a:extLst>
          </a:blip>
          <a:srcRect l="7397"/>
          <a:stretch/>
        </p:blipFill>
        <p:spPr bwMode="auto">
          <a:xfrm>
            <a:off x="4690834" y="3267635"/>
            <a:ext cx="4453166" cy="345692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smullen\AppData\Local\Temp\SNAGHTML24451e1c.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727" y="31657"/>
            <a:ext cx="4389120" cy="3233727"/>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55" y="57649"/>
            <a:ext cx="4593572" cy="322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0aatoastte99"/>
          <p:cNvPicPr>
            <a:picLocks noChangeAspect="1" noChangeArrowheads="1"/>
          </p:cNvPicPr>
          <p:nvPr/>
        </p:nvPicPr>
        <p:blipFill rotWithShape="1">
          <a:blip r:embed="rId7">
            <a:extLst>
              <a:ext uri="{28A0092B-C50C-407E-A947-70E740481C1C}">
                <a14:useLocalDpi xmlns:a14="http://schemas.microsoft.com/office/drawing/2010/main" val="0"/>
              </a:ext>
            </a:extLst>
          </a:blip>
          <a:srcRect r="15353" b="9208"/>
          <a:stretch/>
        </p:blipFill>
        <p:spPr bwMode="auto">
          <a:xfrm>
            <a:off x="30026" y="3471501"/>
            <a:ext cx="4566679" cy="331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42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t>1.1 U.4 Multicellular organisms have properties that emerge from the interaction of their cellular components.  </a:t>
            </a:r>
          </a:p>
        </p:txBody>
      </p:sp>
      <p:sp>
        <p:nvSpPr>
          <p:cNvPr id="3" name="Content Placeholder 2"/>
          <p:cNvSpPr>
            <a:spLocks noGrp="1"/>
          </p:cNvSpPr>
          <p:nvPr>
            <p:ph idx="1"/>
          </p:nvPr>
        </p:nvSpPr>
        <p:spPr>
          <a:xfrm>
            <a:off x="89430" y="1255458"/>
            <a:ext cx="8889128" cy="2286463"/>
          </a:xfrm>
          <a:solidFill>
            <a:srgbClr val="F7E8A7">
              <a:alpha val="78000"/>
            </a:srgbClr>
          </a:solidFill>
        </p:spPr>
        <p:txBody>
          <a:bodyPr>
            <a:normAutofit/>
          </a:bodyPr>
          <a:lstStyle/>
          <a:p>
            <a:pPr marL="0" indent="0">
              <a:buNone/>
            </a:pPr>
            <a:r>
              <a:rPr lang="en-US" sz="2600" dirty="0"/>
              <a:t>Emergent properties arise from the </a:t>
            </a:r>
            <a:r>
              <a:rPr lang="en-US" sz="2600" b="1" dirty="0"/>
              <a:t>interaction of component </a:t>
            </a:r>
            <a:r>
              <a:rPr lang="en-US" sz="2600" dirty="0"/>
              <a:t>parts. The </a:t>
            </a:r>
            <a:r>
              <a:rPr lang="en-US" sz="2600" b="1" u="sng" dirty="0"/>
              <a:t>whole is greater than the sum of its parts</a:t>
            </a:r>
            <a:r>
              <a:rPr lang="en-US" sz="2600" dirty="0"/>
              <a:t>. Multicellular organisms are capable of completing functions that individual cells could not undertake - this is due to the interaction between cells producing new functions.</a:t>
            </a:r>
          </a:p>
        </p:txBody>
      </p:sp>
      <p:pic>
        <p:nvPicPr>
          <p:cNvPr id="4" name="Picture 3"/>
          <p:cNvPicPr>
            <a:picLocks noChangeAspect="1"/>
          </p:cNvPicPr>
          <p:nvPr/>
        </p:nvPicPr>
        <p:blipFill>
          <a:blip r:embed="rId2"/>
          <a:stretch>
            <a:fillRect/>
          </a:stretch>
        </p:blipFill>
        <p:spPr>
          <a:xfrm>
            <a:off x="136095" y="3786683"/>
            <a:ext cx="8857457" cy="2897929"/>
          </a:xfrm>
          <a:prstGeom prst="rect">
            <a:avLst/>
          </a:prstGeom>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094" y="6366973"/>
            <a:ext cx="1751305" cy="317639"/>
          </a:xfrm>
          <a:prstGeom prst="rect">
            <a:avLst/>
          </a:prstGeom>
        </p:spPr>
      </p:pic>
      <p:sp>
        <p:nvSpPr>
          <p:cNvPr id="6" name="Rectangle 5"/>
          <p:cNvSpPr/>
          <p:nvPr/>
        </p:nvSpPr>
        <p:spPr>
          <a:xfrm>
            <a:off x="1308630" y="6177137"/>
            <a:ext cx="6768570" cy="729430"/>
          </a:xfrm>
          <a:prstGeom prst="rect">
            <a:avLst/>
          </a:prstGeom>
        </p:spPr>
        <p:txBody>
          <a:bodyPr wrap="square">
            <a:spAutoFit/>
          </a:bodyPr>
          <a:lstStyle/>
          <a:p>
            <a:pPr marL="6858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The advantage is that when these functions work together they can benefit the organism as a whole.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0183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latin typeface="+mn-lt"/>
              </a:rPr>
              <a:t>1.1 U.6 </a:t>
            </a:r>
            <a:r>
              <a:rPr lang="en-US" sz="2800" dirty="0">
                <a:latin typeface="+mn-lt"/>
                <a:cs typeface="Arial"/>
              </a:rPr>
              <a:t>Differentiation involves the expression of some genes and not others in a cell’s genome.</a:t>
            </a:r>
          </a:p>
        </p:txBody>
      </p:sp>
      <p:sp>
        <p:nvSpPr>
          <p:cNvPr id="9" name="Content Placeholder 2"/>
          <p:cNvSpPr>
            <a:spLocks noGrp="1"/>
          </p:cNvSpPr>
          <p:nvPr>
            <p:ph idx="1"/>
          </p:nvPr>
        </p:nvSpPr>
        <p:spPr>
          <a:xfrm>
            <a:off x="89431" y="1255458"/>
            <a:ext cx="4132946" cy="5416949"/>
          </a:xfrm>
          <a:solidFill>
            <a:srgbClr val="F7E8A7">
              <a:alpha val="78000"/>
            </a:srgbClr>
          </a:solidFill>
        </p:spPr>
        <p:txBody>
          <a:bodyPr>
            <a:normAutofit fontScale="85000" lnSpcReduction="20000"/>
          </a:bodyPr>
          <a:lstStyle/>
          <a:p>
            <a:r>
              <a:rPr lang="en-US" sz="2600" dirty="0"/>
              <a:t>All (diploid) cells of an individual organisms share an identical genome - each cell contains the entire set of genetic instructions for that organism</a:t>
            </a:r>
          </a:p>
          <a:p>
            <a:r>
              <a:rPr lang="en-US" sz="2600" dirty="0"/>
              <a:t>BUT not all genes are expressed (activated) in all cells</a:t>
            </a:r>
          </a:p>
          <a:p>
            <a:r>
              <a:rPr lang="en-US" sz="2600" dirty="0"/>
              <a:t>In (totipotent) embryonic stem cells the entire genome is active</a:t>
            </a:r>
          </a:p>
          <a:p>
            <a:r>
              <a:rPr lang="en-US" sz="2600" dirty="0"/>
              <a:t>Newly formed cells receive signals which deactivate (or more rarely activate) genes, e.g. a skin cell does not need to be able to produce hemoglobin (the pigment in red blood cells that carries oxygen)</a:t>
            </a:r>
          </a:p>
        </p:txBody>
      </p:sp>
      <p:pic>
        <p:nvPicPr>
          <p:cNvPr id="6" name="Picture 6" descr="graphic_diffRepo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43400" y="1447800"/>
            <a:ext cx="4800600" cy="43799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6441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mn-lt"/>
                <a:cs typeface="Arial"/>
              </a:rPr>
              <a:t>1.1 U.7 The capacity of stem cells to divide and differentiate along different pathways is necessary in embryonic development and also makes stem cells suitable for therapeutic uses.        </a:t>
            </a:r>
            <a:endParaRPr lang="en-US" sz="2400" dirty="0">
              <a:latin typeface="+mn-lt"/>
            </a:endParaRPr>
          </a:p>
        </p:txBody>
      </p:sp>
      <p:sp>
        <p:nvSpPr>
          <p:cNvPr id="3" name="Content Placeholder 2"/>
          <p:cNvSpPr>
            <a:spLocks noGrp="1"/>
          </p:cNvSpPr>
          <p:nvPr>
            <p:ph idx="1"/>
          </p:nvPr>
        </p:nvSpPr>
        <p:spPr>
          <a:xfrm>
            <a:off x="0" y="1255458"/>
            <a:ext cx="4182036" cy="5602542"/>
          </a:xfrm>
          <a:solidFill>
            <a:srgbClr val="F7E8A7">
              <a:alpha val="78000"/>
            </a:srgbClr>
          </a:solidFill>
        </p:spPr>
        <p:txBody>
          <a:bodyPr>
            <a:normAutofit fontScale="47500" lnSpcReduction="20000"/>
          </a:bodyPr>
          <a:lstStyle/>
          <a:p>
            <a:pPr marL="0" indent="0">
              <a:buNone/>
            </a:pPr>
            <a:r>
              <a:rPr lang="en-US" sz="4200" dirty="0"/>
              <a:t>Stem cells are unspecialized cells that can:</a:t>
            </a:r>
          </a:p>
          <a:p>
            <a:r>
              <a:rPr lang="en-US" sz="4200" dirty="0"/>
              <a:t>Can continuously divide and replicate</a:t>
            </a:r>
          </a:p>
          <a:p>
            <a:r>
              <a:rPr lang="en-US" sz="4200" dirty="0"/>
              <a:t>Have the capacity to differentiate into specialized cell types</a:t>
            </a:r>
          </a:p>
          <a:p>
            <a:pPr marL="514350" indent="-514350">
              <a:buFont typeface="+mj-lt"/>
              <a:buAutoNum type="arabicPeriod"/>
            </a:pPr>
            <a:endParaRPr lang="en-US" sz="4200" dirty="0"/>
          </a:p>
          <a:p>
            <a:pPr lvl="1">
              <a:buFont typeface="Wingdings" panose="05000000000000000000" pitchFamily="2" charset="2"/>
              <a:buChar char="v"/>
            </a:pPr>
            <a:r>
              <a:rPr kumimoji="1" lang="en-US" altLang="ja-JP" sz="4200" b="1" u="sng" dirty="0"/>
              <a:t>Totipotent </a:t>
            </a:r>
            <a:r>
              <a:rPr kumimoji="1" lang="en-US" altLang="ja-JP" sz="4200" dirty="0"/>
              <a:t>Can differentiate into any type of cell. </a:t>
            </a:r>
          </a:p>
          <a:p>
            <a:pPr lvl="1">
              <a:buFont typeface="Wingdings" panose="05000000000000000000" pitchFamily="2" charset="2"/>
              <a:buChar char="v"/>
            </a:pPr>
            <a:r>
              <a:rPr kumimoji="1" lang="en-US" altLang="ja-JP" sz="4200" b="1" u="sng" dirty="0"/>
              <a:t>Pluripotent </a:t>
            </a:r>
            <a:r>
              <a:rPr kumimoji="1" lang="en-US" altLang="ja-JP" sz="4200" dirty="0"/>
              <a:t>Can differentiate into many types of cell. </a:t>
            </a:r>
          </a:p>
          <a:p>
            <a:pPr lvl="1">
              <a:buFont typeface="Wingdings" panose="05000000000000000000" pitchFamily="2" charset="2"/>
              <a:buChar char="v"/>
            </a:pPr>
            <a:r>
              <a:rPr kumimoji="1" lang="en-US" altLang="ja-JP" sz="4200" b="1" u="sng" dirty="0"/>
              <a:t>Multipotent </a:t>
            </a:r>
            <a:r>
              <a:rPr kumimoji="1" lang="en-US" altLang="ja-JP" sz="4200" dirty="0"/>
              <a:t>Can differentiate into a few closely-related types of cell.</a:t>
            </a:r>
          </a:p>
          <a:p>
            <a:pPr lvl="1">
              <a:buFont typeface="Wingdings" panose="05000000000000000000" pitchFamily="2" charset="2"/>
              <a:buChar char="v"/>
            </a:pPr>
            <a:r>
              <a:rPr kumimoji="1" lang="en-US" altLang="ja-JP" sz="4200" b="1" u="sng" dirty="0" err="1"/>
              <a:t>Unipotent</a:t>
            </a:r>
            <a:r>
              <a:rPr kumimoji="1" lang="en-US" altLang="ja-JP" sz="4200" b="1" u="sng" dirty="0"/>
              <a:t> </a:t>
            </a:r>
            <a:r>
              <a:rPr kumimoji="1" lang="en-US" altLang="ja-JP" sz="4200" dirty="0"/>
              <a:t>Can regenerate but can only differentiate into their associated cell type (e.g. liver stem cells can only make liver cells).   </a:t>
            </a:r>
            <a:endParaRPr kumimoji="1" lang="ja-JP" altLang="en-US" sz="4200" dirty="0"/>
          </a:p>
          <a:p>
            <a:pPr marL="0" indent="0">
              <a:buNone/>
            </a:pP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2967" y="1925049"/>
            <a:ext cx="4846320" cy="4425224"/>
          </a:xfrm>
          <a:prstGeom prst="rect">
            <a:avLst/>
          </a:prstGeom>
        </p:spPr>
      </p:pic>
      <p:sp>
        <p:nvSpPr>
          <p:cNvPr id="7" name="TextBox 6"/>
          <p:cNvSpPr txBox="1"/>
          <p:nvPr/>
        </p:nvSpPr>
        <p:spPr>
          <a:xfrm>
            <a:off x="6016183" y="5637685"/>
            <a:ext cx="2890839" cy="246221"/>
          </a:xfrm>
          <a:prstGeom prst="rect">
            <a:avLst/>
          </a:prstGeom>
          <a:noFill/>
        </p:spPr>
        <p:txBody>
          <a:bodyPr wrap="square" rtlCol="0">
            <a:spAutoFit/>
          </a:bodyPr>
          <a:lstStyle/>
          <a:p>
            <a:r>
              <a:rPr kumimoji="1" lang="en-US" altLang="ja-JP" sz="1000" dirty="0"/>
              <a:t>Image from: </a:t>
            </a:r>
            <a:r>
              <a:rPr kumimoji="1" lang="en-US" altLang="ja-JP" sz="1000" dirty="0">
                <a:hlinkClick r:id="rId3"/>
              </a:rPr>
              <a:t>http://en.wikipedia.org/wiki/Stem_cell</a:t>
            </a:r>
            <a:r>
              <a:rPr kumimoji="1" lang="en-US" altLang="ja-JP" sz="1000" dirty="0"/>
              <a:t> </a:t>
            </a:r>
            <a:endParaRPr kumimoji="1" lang="ja-JP" altLang="en-US" sz="1000" dirty="0"/>
          </a:p>
        </p:txBody>
      </p:sp>
    </p:spTree>
    <p:extLst>
      <p:ext uri="{BB962C8B-B14F-4D97-AF65-F5344CB8AC3E}">
        <p14:creationId xmlns:p14="http://schemas.microsoft.com/office/powerpoint/2010/main" val="3812929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3165747" cy="871773"/>
          </a:xfrm>
          <a:solidFill>
            <a:schemeClr val="accent1">
              <a:lumMod val="40000"/>
              <a:lumOff val="60000"/>
              <a:alpha val="78000"/>
            </a:schemeClr>
          </a:solidFill>
        </p:spPr>
        <p:txBody>
          <a:bodyPr vert="horz" lIns="91440" tIns="45720" rIns="91440" bIns="45720" rtlCol="0" anchor="ctr">
            <a:normAutofit/>
          </a:bodyPr>
          <a:lstStyle/>
          <a:p>
            <a:r>
              <a:rPr lang="en-US" dirty="0"/>
              <a:t>Understandings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2097661"/>
              </p:ext>
            </p:extLst>
          </p:nvPr>
        </p:nvGraphicFramePr>
        <p:xfrm>
          <a:off x="321932" y="1165225"/>
          <a:ext cx="8500119" cy="494792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077911">
                  <a:extLst>
                    <a:ext uri="{9D8B030D-6E8A-4147-A177-3AD203B41FA5}">
                      <a16:colId xmlns:a16="http://schemas.microsoft.com/office/drawing/2014/main" val="20001"/>
                    </a:ext>
                  </a:extLst>
                </a:gridCol>
                <a:gridCol w="3706777">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U.1</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According to the cell theory, living organisms are composed of cells.</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1"/>
                  </a:ext>
                </a:extLst>
              </a:tr>
              <a:tr h="611400">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U.2</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Organisms consisting of only one cell carry out all functions of life in that cell.</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a:effectLst/>
                          <a:latin typeface="+mn-lt"/>
                          <a:cs typeface="Arial"/>
                        </a:rPr>
                        <a:t>Students are expected to be able to name and briefly explain these functions of life: nutrition, metabolism, growth, response, excretion, homeostasis and reproduction.</a:t>
                      </a:r>
                      <a:endParaRPr lang="en-US" sz="1600" b="0" i="0" u="none" strike="noStrike">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U.3</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Surface area to volume ratio is important in the limitation of cell size.</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3"/>
                  </a:ext>
                </a:extLst>
              </a:tr>
              <a:tr h="338211">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U.4</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Multicellular organisms have properties that emerge from the interaction of their cellular components.</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r h="228024">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U.5</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Specialized tissues can develop by cell differentiation in multicellular organisms.</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5"/>
                  </a:ext>
                </a:extLst>
              </a:tr>
              <a:tr h="310917">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U.6</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Differentiation involves the expression of some genes and not others in a cell’s genome.</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6"/>
                  </a:ext>
                </a:extLst>
              </a:tr>
              <a:tr h="461158">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U.7</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r>
                        <a:rPr lang="en-US" sz="1600" u="none" strike="noStrike" dirty="0">
                          <a:effectLst/>
                          <a:latin typeface="+mn-lt"/>
                          <a:cs typeface="Arial"/>
                        </a:rPr>
                        <a:t>The capacity of stem cells to divide and differentiate along different pathways is necessary in embryonic development and also makes stem cells suitable for therapeutic uses.</a:t>
                      </a:r>
                      <a:endParaRPr lang="en-US" sz="1600" b="0" i="0" u="none" strike="noStrike" dirty="0">
                        <a:solidFill>
                          <a:srgbClr val="000000"/>
                        </a:solidFill>
                        <a:effectLst/>
                        <a:latin typeface="+mn-lt"/>
                        <a:cs typeface="Arial"/>
                      </a:endParaRPr>
                    </a:p>
                  </a:txBody>
                  <a:tcPr marL="12700" marR="12700" marT="12700" marB="0">
                    <a:solidFill>
                      <a:schemeClr val="bg1"/>
                    </a:solidFill>
                  </a:tcPr>
                </a:tc>
                <a:tc>
                  <a:txBody>
                    <a:bodyPr/>
                    <a:lstStyle/>
                    <a:p>
                      <a:pPr algn="l" fontAlgn="b"/>
                      <a:endParaRPr lang="en-US" sz="16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07423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mn-lt"/>
                <a:cs typeface="Arial"/>
              </a:rPr>
              <a:t>1.1 U.7 The capacity of stem cells to divide and differentiate along different pathways is necessary in embryonic development and also makes stem cells suitable for therapeutic uses.</a:t>
            </a:r>
            <a:endParaRPr lang="en-US" sz="2400" dirty="0">
              <a:latin typeface="+mn-lt"/>
            </a:endParaRPr>
          </a:p>
        </p:txBody>
      </p:sp>
      <p:sp>
        <p:nvSpPr>
          <p:cNvPr id="3" name="Content Placeholder 2"/>
          <p:cNvSpPr>
            <a:spLocks noGrp="1"/>
          </p:cNvSpPr>
          <p:nvPr>
            <p:ph idx="1"/>
          </p:nvPr>
        </p:nvSpPr>
        <p:spPr>
          <a:xfrm>
            <a:off x="232518" y="1255458"/>
            <a:ext cx="6174684" cy="694387"/>
          </a:xfrm>
          <a:solidFill>
            <a:srgbClr val="F7E8A7">
              <a:alpha val="78000"/>
            </a:srgbClr>
          </a:solidFill>
        </p:spPr>
        <p:txBody>
          <a:bodyPr>
            <a:normAutofit/>
          </a:bodyPr>
          <a:lstStyle/>
          <a:p>
            <a:pPr marL="0" indent="0">
              <a:buNone/>
            </a:pPr>
            <a:r>
              <a:rPr lang="en-US" sz="2800" dirty="0"/>
              <a:t>Learn about stem cells using the tutorials</a:t>
            </a:r>
          </a:p>
        </p:txBody>
      </p:sp>
      <p:pic>
        <p:nvPicPr>
          <p:cNvPr id="4" name="Picture 3" descr="Screen Shot 2014-04-26 at 14.47.24.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518" y="2135469"/>
            <a:ext cx="6451600" cy="952500"/>
          </a:xfrm>
          <a:prstGeom prst="rect">
            <a:avLst/>
          </a:prstGeom>
        </p:spPr>
      </p:pic>
      <p:grpSp>
        <p:nvGrpSpPr>
          <p:cNvPr id="10" name="Group 9"/>
          <p:cNvGrpSpPr/>
          <p:nvPr/>
        </p:nvGrpSpPr>
        <p:grpSpPr>
          <a:xfrm>
            <a:off x="232518" y="3611112"/>
            <a:ext cx="3751931" cy="2853209"/>
            <a:chOff x="232518" y="3588550"/>
            <a:chExt cx="3969318" cy="2994050"/>
          </a:xfrm>
        </p:grpSpPr>
        <p:pic>
          <p:nvPicPr>
            <p:cNvPr id="8" name="Picture 7">
              <a:hlinkClick r:id="rId4"/>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232518" y="3588550"/>
              <a:ext cx="3969318" cy="2967825"/>
            </a:xfrm>
            <a:prstGeom prst="rect">
              <a:avLst/>
            </a:prstGeom>
          </p:spPr>
        </p:pic>
        <p:sp>
          <p:nvSpPr>
            <p:cNvPr id="9" name="Rectangle 8">
              <a:hlinkClick r:id="rId4"/>
            </p:cNvPr>
            <p:cNvSpPr/>
            <p:nvPr/>
          </p:nvSpPr>
          <p:spPr>
            <a:xfrm>
              <a:off x="1619959" y="6098146"/>
              <a:ext cx="2581876" cy="484454"/>
            </a:xfrm>
            <a:prstGeom prst="rect">
              <a:avLst/>
            </a:prstGeom>
          </p:spPr>
          <p:txBody>
            <a:bodyPr wrap="square">
              <a:spAutoFit/>
            </a:bodyPr>
            <a:lstStyle/>
            <a:p>
              <a:r>
                <a:rPr lang="en-US" altLang="ja-JP" sz="2400" b="1" dirty="0">
                  <a:solidFill>
                    <a:schemeClr val="accent6">
                      <a:lumMod val="50000"/>
                    </a:schemeClr>
                  </a:solidFill>
                </a:rPr>
                <a:t>A Stem Cell Story</a:t>
              </a:r>
              <a:endParaRPr lang="ja-JP" altLang="en-US" dirty="0">
                <a:solidFill>
                  <a:schemeClr val="accent6">
                    <a:lumMod val="50000"/>
                  </a:schemeClr>
                </a:solidFill>
              </a:endParaRPr>
            </a:p>
          </p:txBody>
        </p:sp>
      </p:grpSp>
      <p:grpSp>
        <p:nvGrpSpPr>
          <p:cNvPr id="13" name="Group 12"/>
          <p:cNvGrpSpPr/>
          <p:nvPr/>
        </p:nvGrpSpPr>
        <p:grpSpPr>
          <a:xfrm>
            <a:off x="4692650" y="3769315"/>
            <a:ext cx="4330317" cy="1619626"/>
            <a:chOff x="4813682" y="2888274"/>
            <a:chExt cx="4330317" cy="1619626"/>
          </a:xfrm>
        </p:grpSpPr>
        <p:pic>
          <p:nvPicPr>
            <p:cNvPr id="11" name="Picture 10" descr="Screen Shot 2014-04-26 at 15.34.47.png">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13682" y="3251200"/>
              <a:ext cx="4330317" cy="1256700"/>
            </a:xfrm>
            <a:prstGeom prst="rect">
              <a:avLst/>
            </a:prstGeom>
          </p:spPr>
        </p:pic>
        <p:pic>
          <p:nvPicPr>
            <p:cNvPr id="12" name="Picture 11" descr="Screen Shot 2014-04-26 at 15.31.03.png">
              <a:hlinkClick r:id="rId6"/>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28234" y="2888274"/>
              <a:ext cx="2615765" cy="518139"/>
            </a:xfrm>
            <a:prstGeom prst="rect">
              <a:avLst/>
            </a:prstGeom>
          </p:spPr>
        </p:pic>
      </p:grpSp>
      <p:sp>
        <p:nvSpPr>
          <p:cNvPr id="5" name="TextBox 4"/>
          <p:cNvSpPr txBox="1"/>
          <p:nvPr/>
        </p:nvSpPr>
        <p:spPr>
          <a:xfrm>
            <a:off x="232518" y="2848326"/>
            <a:ext cx="3465549" cy="246221"/>
          </a:xfrm>
          <a:prstGeom prst="rect">
            <a:avLst/>
          </a:prstGeom>
          <a:solidFill>
            <a:srgbClr val="C6D9F1"/>
          </a:solidFill>
        </p:spPr>
        <p:txBody>
          <a:bodyPr wrap="square" rtlCol="0">
            <a:spAutoFit/>
          </a:bodyPr>
          <a:lstStyle/>
          <a:p>
            <a:r>
              <a:rPr lang="en-US" sz="1000" dirty="0">
                <a:solidFill>
                  <a:srgbClr val="000000"/>
                </a:solidFill>
                <a:latin typeface="Lucida Grande"/>
                <a:ea typeface="Lucida Grande"/>
                <a:cs typeface="Lucida Grande"/>
                <a:hlinkClick r:id="rId2"/>
              </a:rPr>
              <a:t>http://</a:t>
            </a:r>
            <a:r>
              <a:rPr lang="en-US" sz="1000" dirty="0" err="1">
                <a:solidFill>
                  <a:srgbClr val="000000"/>
                </a:solidFill>
                <a:latin typeface="Lucida Grande"/>
                <a:ea typeface="Lucida Grande"/>
                <a:cs typeface="Lucida Grande"/>
                <a:hlinkClick r:id="rId2"/>
              </a:rPr>
              <a:t>ns.umich.edu</a:t>
            </a:r>
            <a:r>
              <a:rPr lang="en-US" sz="1000" dirty="0">
                <a:solidFill>
                  <a:srgbClr val="000000"/>
                </a:solidFill>
                <a:latin typeface="Lucida Grande"/>
                <a:ea typeface="Lucida Grande"/>
                <a:cs typeface="Lucida Grande"/>
                <a:hlinkClick r:id="rId2"/>
              </a:rPr>
              <a:t>/</a:t>
            </a:r>
            <a:r>
              <a:rPr lang="en-US" sz="1000" dirty="0" err="1">
                <a:solidFill>
                  <a:srgbClr val="000000"/>
                </a:solidFill>
                <a:latin typeface="Lucida Grande"/>
                <a:ea typeface="Lucida Grande"/>
                <a:cs typeface="Lucida Grande"/>
                <a:hlinkClick r:id="rId2"/>
              </a:rPr>
              <a:t>stemcells</a:t>
            </a:r>
            <a:r>
              <a:rPr lang="en-US" sz="1000" dirty="0">
                <a:solidFill>
                  <a:srgbClr val="000000"/>
                </a:solidFill>
                <a:latin typeface="Lucida Grande"/>
                <a:ea typeface="Lucida Grande"/>
                <a:cs typeface="Lucida Grande"/>
                <a:hlinkClick r:id="rId2"/>
              </a:rPr>
              <a:t>/022706_Intro.html</a:t>
            </a:r>
            <a:endParaRPr lang="en-US" sz="1000" dirty="0"/>
          </a:p>
        </p:txBody>
      </p:sp>
      <p:sp>
        <p:nvSpPr>
          <p:cNvPr id="14" name="TextBox 13"/>
          <p:cNvSpPr txBox="1"/>
          <p:nvPr/>
        </p:nvSpPr>
        <p:spPr>
          <a:xfrm>
            <a:off x="232518" y="6439330"/>
            <a:ext cx="3751930" cy="246221"/>
          </a:xfrm>
          <a:prstGeom prst="rect">
            <a:avLst/>
          </a:prstGeom>
          <a:solidFill>
            <a:srgbClr val="C6D9F1"/>
          </a:solidFill>
        </p:spPr>
        <p:txBody>
          <a:bodyPr wrap="square" rtlCol="0">
            <a:spAutoFit/>
          </a:bodyPr>
          <a:lstStyle/>
          <a:p>
            <a:r>
              <a:rPr lang="en-US" sz="1000" dirty="0">
                <a:solidFill>
                  <a:srgbClr val="000000"/>
                </a:solidFill>
                <a:latin typeface="Lucida Grande"/>
                <a:ea typeface="Lucida Grande"/>
                <a:cs typeface="Lucida Grande"/>
                <a:hlinkClick r:id="rId4"/>
              </a:rPr>
              <a:t>http://</a:t>
            </a:r>
            <a:r>
              <a:rPr lang="en-US" sz="1000" dirty="0" err="1">
                <a:solidFill>
                  <a:srgbClr val="000000"/>
                </a:solidFill>
                <a:latin typeface="Lucida Grande"/>
                <a:ea typeface="Lucida Grande"/>
                <a:cs typeface="Lucida Grande"/>
                <a:hlinkClick r:id="rId4"/>
              </a:rPr>
              <a:t>www.youtube.com</a:t>
            </a:r>
            <a:r>
              <a:rPr lang="en-US" sz="1000" dirty="0">
                <a:solidFill>
                  <a:srgbClr val="000000"/>
                </a:solidFill>
                <a:latin typeface="Lucida Grande"/>
                <a:ea typeface="Lucida Grande"/>
                <a:cs typeface="Lucida Grande"/>
                <a:hlinkClick r:id="rId4"/>
              </a:rPr>
              <a:t>/</a:t>
            </a:r>
            <a:r>
              <a:rPr lang="en-US" sz="1000" dirty="0" err="1">
                <a:solidFill>
                  <a:srgbClr val="000000"/>
                </a:solidFill>
                <a:latin typeface="Lucida Grande"/>
                <a:ea typeface="Lucida Grande"/>
                <a:cs typeface="Lucida Grande"/>
                <a:hlinkClick r:id="rId4"/>
              </a:rPr>
              <a:t>watch?v</a:t>
            </a:r>
            <a:r>
              <a:rPr lang="en-US" sz="1000" dirty="0">
                <a:solidFill>
                  <a:srgbClr val="000000"/>
                </a:solidFill>
                <a:latin typeface="Lucida Grande"/>
                <a:ea typeface="Lucida Grande"/>
                <a:cs typeface="Lucida Grande"/>
                <a:hlinkClick r:id="rId4"/>
              </a:rPr>
              <a:t>=2-3J6JGN-_Y</a:t>
            </a:r>
            <a:endParaRPr lang="en-US" sz="1000" dirty="0"/>
          </a:p>
        </p:txBody>
      </p:sp>
      <p:sp>
        <p:nvSpPr>
          <p:cNvPr id="6" name="Rectangle 5"/>
          <p:cNvSpPr/>
          <p:nvPr/>
        </p:nvSpPr>
        <p:spPr>
          <a:xfrm>
            <a:off x="4692650" y="5388941"/>
            <a:ext cx="4330317" cy="246221"/>
          </a:xfrm>
          <a:prstGeom prst="rect">
            <a:avLst/>
          </a:prstGeom>
          <a:solidFill>
            <a:srgbClr val="C6D9F1"/>
          </a:solidFill>
        </p:spPr>
        <p:txBody>
          <a:bodyPr wrap="square">
            <a:spAutoFit/>
          </a:bodyPr>
          <a:lstStyle/>
          <a:p>
            <a:r>
              <a:rPr lang="en-US" sz="1000" dirty="0">
                <a:solidFill>
                  <a:srgbClr val="000000"/>
                </a:solidFill>
                <a:latin typeface="Lucida Grande"/>
                <a:ea typeface="Lucida Grande"/>
                <a:cs typeface="Lucida Grande"/>
                <a:hlinkClick r:id="rId6"/>
              </a:rPr>
              <a:t>http://</a:t>
            </a:r>
            <a:r>
              <a:rPr lang="en-US" sz="1000" dirty="0" err="1">
                <a:solidFill>
                  <a:srgbClr val="000000"/>
                </a:solidFill>
                <a:latin typeface="Lucida Grande"/>
                <a:ea typeface="Lucida Grande"/>
                <a:cs typeface="Lucida Grande"/>
                <a:hlinkClick r:id="rId6"/>
              </a:rPr>
              <a:t>learn.genetics.utah.edu</a:t>
            </a:r>
            <a:r>
              <a:rPr lang="en-US" sz="1000" dirty="0">
                <a:solidFill>
                  <a:srgbClr val="000000"/>
                </a:solidFill>
                <a:latin typeface="Lucida Grande"/>
                <a:ea typeface="Lucida Grande"/>
                <a:cs typeface="Lucida Grande"/>
                <a:hlinkClick r:id="rId6"/>
              </a:rPr>
              <a:t>/content/</a:t>
            </a:r>
            <a:r>
              <a:rPr lang="en-US" sz="1000" dirty="0" err="1">
                <a:solidFill>
                  <a:srgbClr val="000000"/>
                </a:solidFill>
                <a:latin typeface="Lucida Grande"/>
                <a:ea typeface="Lucida Grande"/>
                <a:cs typeface="Lucida Grande"/>
                <a:hlinkClick r:id="rId6"/>
              </a:rPr>
              <a:t>stemcells</a:t>
            </a:r>
            <a:r>
              <a:rPr lang="en-US" sz="1000" dirty="0">
                <a:solidFill>
                  <a:srgbClr val="000000"/>
                </a:solidFill>
                <a:latin typeface="Lucida Grande"/>
                <a:ea typeface="Lucida Grande"/>
                <a:cs typeface="Lucida Grande"/>
                <a:hlinkClick r:id="rId6"/>
              </a:rPr>
              <a:t>/</a:t>
            </a:r>
            <a:r>
              <a:rPr lang="en-US" sz="1000" dirty="0" err="1">
                <a:solidFill>
                  <a:srgbClr val="000000"/>
                </a:solidFill>
                <a:latin typeface="Lucida Grande"/>
                <a:ea typeface="Lucida Grande"/>
                <a:cs typeface="Lucida Grande"/>
                <a:hlinkClick r:id="rId6"/>
              </a:rPr>
              <a:t>scintro</a:t>
            </a:r>
            <a:r>
              <a:rPr lang="en-US" sz="1000" dirty="0">
                <a:solidFill>
                  <a:srgbClr val="000000"/>
                </a:solidFill>
                <a:latin typeface="Lucida Grande"/>
                <a:ea typeface="Lucida Grande"/>
                <a:cs typeface="Lucida Grande"/>
                <a:hlinkClick r:id="rId6"/>
              </a:rPr>
              <a:t>/</a:t>
            </a:r>
            <a:endParaRPr lang="en-US" sz="1000" dirty="0"/>
          </a:p>
        </p:txBody>
      </p:sp>
    </p:spTree>
    <p:extLst>
      <p:ext uri="{BB962C8B-B14F-4D97-AF65-F5344CB8AC3E}">
        <p14:creationId xmlns:p14="http://schemas.microsoft.com/office/powerpoint/2010/main" val="1874894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1143000"/>
          </a:xfrm>
        </p:spPr>
        <p:txBody>
          <a:bodyPr>
            <a:noAutofit/>
          </a:bodyPr>
          <a:lstStyle/>
          <a:p>
            <a:r>
              <a:rPr lang="en-US" sz="2400" dirty="0">
                <a:latin typeface="Arial"/>
                <a:cs typeface="Arial"/>
              </a:rPr>
              <a:t>1.1 A.4 Ethics of the therapeutic use of stem cells from specially created embryos, from the umbilical cord blood of a new-born baby and from an adult’s own tissues.</a:t>
            </a: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944998445"/>
              </p:ext>
            </p:extLst>
          </p:nvPr>
        </p:nvGraphicFramePr>
        <p:xfrm>
          <a:off x="304053" y="1427751"/>
          <a:ext cx="8602960" cy="5240150"/>
        </p:xfrm>
        <a:graphic>
          <a:graphicData uri="http://schemas.openxmlformats.org/drawingml/2006/table">
            <a:tbl>
              <a:tblPr firstRow="1" bandRow="1">
                <a:tableStyleId>{21E4AEA4-8DFA-4A89-87EB-49C32662AFE0}</a:tableStyleId>
              </a:tblPr>
              <a:tblGrid>
                <a:gridCol w="1850211">
                  <a:extLst>
                    <a:ext uri="{9D8B030D-6E8A-4147-A177-3AD203B41FA5}">
                      <a16:colId xmlns:a16="http://schemas.microsoft.com/office/drawing/2014/main" val="20000"/>
                    </a:ext>
                  </a:extLst>
                </a:gridCol>
                <a:gridCol w="2451269">
                  <a:extLst>
                    <a:ext uri="{9D8B030D-6E8A-4147-A177-3AD203B41FA5}">
                      <a16:colId xmlns:a16="http://schemas.microsoft.com/office/drawing/2014/main" val="20001"/>
                    </a:ext>
                  </a:extLst>
                </a:gridCol>
                <a:gridCol w="2150740">
                  <a:extLst>
                    <a:ext uri="{9D8B030D-6E8A-4147-A177-3AD203B41FA5}">
                      <a16:colId xmlns:a16="http://schemas.microsoft.com/office/drawing/2014/main" val="20002"/>
                    </a:ext>
                  </a:extLst>
                </a:gridCol>
                <a:gridCol w="2150740">
                  <a:extLst>
                    <a:ext uri="{9D8B030D-6E8A-4147-A177-3AD203B41FA5}">
                      <a16:colId xmlns:a16="http://schemas.microsoft.com/office/drawing/2014/main" val="20003"/>
                    </a:ext>
                  </a:extLst>
                </a:gridCol>
              </a:tblGrid>
              <a:tr h="410958">
                <a:tc>
                  <a:txBody>
                    <a:bodyPr/>
                    <a:lstStyle/>
                    <a:p>
                      <a:endParaRPr lang="en-US" sz="1800" kern="1200" dirty="0">
                        <a:solidFill>
                          <a:schemeClr val="dk1"/>
                        </a:solidFill>
                        <a:latin typeface="+mn-lt"/>
                        <a:ea typeface="+mn-ea"/>
                        <a:cs typeface="+mn-cs"/>
                      </a:endParaRPr>
                    </a:p>
                  </a:txBody>
                  <a:tcPr/>
                </a:tc>
                <a:tc gridSpan="3">
                  <a:txBody>
                    <a:bodyPr/>
                    <a:lstStyle/>
                    <a:p>
                      <a:pPr algn="ctr"/>
                      <a:r>
                        <a:rPr lang="en-US" sz="2400" dirty="0">
                          <a:solidFill>
                            <a:schemeClr val="bg1">
                              <a:lumMod val="95000"/>
                            </a:schemeClr>
                          </a:solidFill>
                        </a:rPr>
                        <a:t>Comparison of stem cell</a:t>
                      </a:r>
                      <a:r>
                        <a:rPr lang="en-US" sz="2400" baseline="0" dirty="0">
                          <a:solidFill>
                            <a:schemeClr val="bg1">
                              <a:lumMod val="95000"/>
                            </a:schemeClr>
                          </a:solidFill>
                        </a:rPr>
                        <a:t> sources</a:t>
                      </a:r>
                      <a:endParaRPr lang="en-US" sz="2400" dirty="0">
                        <a:solidFill>
                          <a:schemeClr val="bg1">
                            <a:lumMod val="95000"/>
                          </a:schemeClr>
                        </a:solidFill>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10958">
                <a:tc>
                  <a:txBody>
                    <a:bodyPr/>
                    <a:lstStyle/>
                    <a:p>
                      <a:endParaRPr lang="en-US" dirty="0"/>
                    </a:p>
                  </a:txBody>
                  <a:tcPr/>
                </a:tc>
                <a:tc>
                  <a:txBody>
                    <a:bodyPr/>
                    <a:lstStyle/>
                    <a:p>
                      <a:pPr algn="ctr"/>
                      <a:r>
                        <a:rPr lang="en-US" sz="2000" b="1" dirty="0"/>
                        <a:t>Embryo</a:t>
                      </a:r>
                    </a:p>
                  </a:txBody>
                  <a:tcPr/>
                </a:tc>
                <a:tc>
                  <a:txBody>
                    <a:bodyPr/>
                    <a:lstStyle/>
                    <a:p>
                      <a:pPr algn="ctr"/>
                      <a:r>
                        <a:rPr lang="en-US" sz="2000" b="1" dirty="0"/>
                        <a:t>Cord blood </a:t>
                      </a:r>
                    </a:p>
                  </a:txBody>
                  <a:tcPr/>
                </a:tc>
                <a:tc>
                  <a:txBody>
                    <a:bodyPr/>
                    <a:lstStyle/>
                    <a:p>
                      <a:pPr algn="ctr"/>
                      <a:r>
                        <a:rPr lang="en-US" sz="2000" b="1" dirty="0"/>
                        <a:t>Adult</a:t>
                      </a:r>
                    </a:p>
                  </a:txBody>
                  <a:tcPr/>
                </a:tc>
                <a:extLst>
                  <a:ext uri="{0D108BD9-81ED-4DB2-BD59-A6C34878D82A}">
                    <a16:rowId xmlns:a16="http://schemas.microsoft.com/office/drawing/2014/main" val="10001"/>
                  </a:ext>
                </a:extLst>
              </a:tr>
              <a:tr h="1621312">
                <a:tc>
                  <a:txBody>
                    <a:bodyPr/>
                    <a:lstStyle/>
                    <a:p>
                      <a:r>
                        <a:rPr lang="en-US" dirty="0"/>
                        <a:t>Differentiation</a:t>
                      </a:r>
                    </a:p>
                  </a:txBody>
                  <a:tcPr/>
                </a:tc>
                <a:tc>
                  <a:txBody>
                    <a:bodyPr/>
                    <a:lstStyle/>
                    <a:p>
                      <a:r>
                        <a:rPr lang="en-US" dirty="0"/>
                        <a:t>Can differentiate</a:t>
                      </a:r>
                      <a:r>
                        <a:rPr lang="en-US" baseline="0" dirty="0"/>
                        <a:t> into any cell type</a:t>
                      </a:r>
                      <a:endParaRPr lang="en-US" dirty="0"/>
                    </a:p>
                  </a:txBody>
                  <a:tcPr/>
                </a:tc>
                <a:tc>
                  <a:txBody>
                    <a:bodyPr/>
                    <a:lstStyle/>
                    <a:p>
                      <a:r>
                        <a:rPr lang="en-US" dirty="0"/>
                        <a:t>Limited capacity to differentiate (without inducement only</a:t>
                      </a:r>
                      <a:r>
                        <a:rPr lang="en-US" baseline="0" dirty="0"/>
                        <a:t> naturally divide into blood cells)</a:t>
                      </a:r>
                      <a:endParaRPr lang="en-US" dirty="0"/>
                    </a:p>
                  </a:txBody>
                  <a:tcPr/>
                </a:tc>
                <a:tc>
                  <a:txBody>
                    <a:bodyPr/>
                    <a:lstStyle/>
                    <a:p>
                      <a:r>
                        <a:rPr lang="en-US" dirty="0"/>
                        <a:t>Limited capacity to differentiate (dependent on</a:t>
                      </a:r>
                      <a:r>
                        <a:rPr lang="en-US" baseline="0" dirty="0"/>
                        <a:t> the source tissue)</a:t>
                      </a:r>
                      <a:endParaRPr lang="en-US" dirty="0"/>
                    </a:p>
                  </a:txBody>
                  <a:tcPr/>
                </a:tc>
                <a:extLst>
                  <a:ext uri="{0D108BD9-81ED-4DB2-BD59-A6C34878D82A}">
                    <a16:rowId xmlns:a16="http://schemas.microsoft.com/office/drawing/2014/main" val="10002"/>
                  </a:ext>
                </a:extLst>
              </a:tr>
              <a:tr h="162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Genetic damage</a:t>
                      </a:r>
                      <a:endParaRPr lang="en-US" dirty="0"/>
                    </a:p>
                  </a:txBody>
                  <a:tcPr/>
                </a:tc>
                <a:tc gridSpan="2">
                  <a:txBody>
                    <a:bodyPr/>
                    <a:lstStyle/>
                    <a:p>
                      <a:pPr algn="ctr"/>
                      <a:r>
                        <a:rPr lang="en-US" dirty="0"/>
                        <a:t>Less chance of genetic damage than adult cells</a:t>
                      </a:r>
                    </a:p>
                  </a:txBody>
                  <a:tcPr/>
                </a:tc>
                <a:tc hMerge="1">
                  <a:txBody>
                    <a:bodyPr/>
                    <a:lstStyle/>
                    <a:p>
                      <a:endParaRPr lang="en-US" dirty="0"/>
                    </a:p>
                  </a:txBody>
                  <a:tcPr/>
                </a:tc>
                <a:tc>
                  <a:txBody>
                    <a:bodyPr/>
                    <a:lstStyle/>
                    <a:p>
                      <a:r>
                        <a:rPr lang="en-US" dirty="0"/>
                        <a:t>Due to accumulation of mutations</a:t>
                      </a:r>
                      <a:r>
                        <a:rPr lang="en-US" baseline="0" dirty="0"/>
                        <a:t> through the life of the adult genetic damage can occur</a:t>
                      </a:r>
                      <a:endParaRPr lang="en-US" dirty="0"/>
                    </a:p>
                  </a:txBody>
                  <a:tcPr/>
                </a:tc>
                <a:extLst>
                  <a:ext uri="{0D108BD9-81ED-4DB2-BD59-A6C34878D82A}">
                    <a16:rowId xmlns:a16="http://schemas.microsoft.com/office/drawing/2014/main" val="10003"/>
                  </a:ext>
                </a:extLst>
              </a:tr>
              <a:tr h="1013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Compatibility</a:t>
                      </a:r>
                      <a:endParaRPr lang="en-US" dirty="0"/>
                    </a:p>
                  </a:txBody>
                  <a:tcPr/>
                </a:tc>
                <a:tc>
                  <a:txBody>
                    <a:bodyPr/>
                    <a:lstStyle/>
                    <a:p>
                      <a:r>
                        <a:rPr lang="en-US" dirty="0"/>
                        <a:t>Stem</a:t>
                      </a:r>
                      <a:r>
                        <a:rPr lang="en-US" baseline="0" dirty="0"/>
                        <a:t> cells are not genetically identical to the patient</a:t>
                      </a:r>
                      <a:endParaRPr lang="en-US" dirty="0"/>
                    </a:p>
                  </a:txBody>
                  <a:tcPr/>
                </a:tc>
                <a:tc gridSpan="2">
                  <a:txBody>
                    <a:bodyPr/>
                    <a:lstStyle/>
                    <a:p>
                      <a:pPr algn="ctr"/>
                      <a:r>
                        <a:rPr lang="en-US" dirty="0"/>
                        <a:t>Fully compatible with the patient as</a:t>
                      </a:r>
                      <a:r>
                        <a:rPr lang="en-US" baseline="0" dirty="0"/>
                        <a:t> the stem cells are genetically identical</a:t>
                      </a:r>
                      <a:endParaRPr lang="en-US" dirty="0"/>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1297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5243"/>
            <a:ext cx="9144000" cy="1143000"/>
          </a:xfrm>
        </p:spPr>
        <p:txBody>
          <a:bodyPr>
            <a:noAutofit/>
          </a:bodyPr>
          <a:lstStyle/>
          <a:p>
            <a:r>
              <a:rPr lang="en-US" sz="2400" dirty="0">
                <a:latin typeface="Arial"/>
                <a:cs typeface="Arial"/>
              </a:rPr>
              <a:t>1.1 A.4 Ethics of the therapeutic use of stem cells from specially created embryos, from the umbilical cord blood of a new-born baby and from an adult’s own tissues.      </a:t>
            </a: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853622476"/>
              </p:ext>
            </p:extLst>
          </p:nvPr>
        </p:nvGraphicFramePr>
        <p:xfrm>
          <a:off x="286166" y="1379881"/>
          <a:ext cx="8549308" cy="5283912"/>
        </p:xfrm>
        <a:graphic>
          <a:graphicData uri="http://schemas.openxmlformats.org/drawingml/2006/table">
            <a:tbl>
              <a:tblPr firstRow="1" bandRow="1">
                <a:tableStyleId>{5940675A-B579-460E-94D1-54222C63F5DA}</a:tableStyleId>
              </a:tblPr>
              <a:tblGrid>
                <a:gridCol w="2007583">
                  <a:extLst>
                    <a:ext uri="{9D8B030D-6E8A-4147-A177-3AD203B41FA5}">
                      <a16:colId xmlns:a16="http://schemas.microsoft.com/office/drawing/2014/main" val="20000"/>
                    </a:ext>
                  </a:extLst>
                </a:gridCol>
                <a:gridCol w="2267071">
                  <a:extLst>
                    <a:ext uri="{9D8B030D-6E8A-4147-A177-3AD203B41FA5}">
                      <a16:colId xmlns:a16="http://schemas.microsoft.com/office/drawing/2014/main" val="20001"/>
                    </a:ext>
                  </a:extLst>
                </a:gridCol>
                <a:gridCol w="2137327">
                  <a:extLst>
                    <a:ext uri="{9D8B030D-6E8A-4147-A177-3AD203B41FA5}">
                      <a16:colId xmlns:a16="http://schemas.microsoft.com/office/drawing/2014/main" val="20002"/>
                    </a:ext>
                  </a:extLst>
                </a:gridCol>
                <a:gridCol w="2137327">
                  <a:extLst>
                    <a:ext uri="{9D8B030D-6E8A-4147-A177-3AD203B41FA5}">
                      <a16:colId xmlns:a16="http://schemas.microsoft.com/office/drawing/2014/main" val="20003"/>
                    </a:ext>
                  </a:extLst>
                </a:gridCol>
              </a:tblGrid>
              <a:tr h="410744">
                <a:tc>
                  <a:txBody>
                    <a:bodyPr/>
                    <a:lstStyle/>
                    <a:p>
                      <a:endParaRPr lang="en-US" dirty="0"/>
                    </a:p>
                  </a:txBody>
                  <a:tcPr>
                    <a:solidFill>
                      <a:schemeClr val="accent3">
                        <a:lumMod val="60000"/>
                        <a:lumOff val="40000"/>
                      </a:schemeClr>
                    </a:solidFill>
                  </a:tcPr>
                </a:tc>
                <a:tc gridSpan="3">
                  <a:txBody>
                    <a:bodyPr/>
                    <a:lstStyle/>
                    <a:p>
                      <a:pPr algn="ctr"/>
                      <a:r>
                        <a:rPr lang="en-US" sz="2800" b="1" dirty="0"/>
                        <a:t>Comparison of stem cell</a:t>
                      </a:r>
                      <a:r>
                        <a:rPr lang="en-US" sz="2800" b="1" baseline="0" dirty="0"/>
                        <a:t> sources</a:t>
                      </a:r>
                      <a:endParaRPr lang="en-US" sz="2800" b="1" dirty="0">
                        <a:solidFill>
                          <a:schemeClr val="tx1"/>
                        </a:solidFill>
                      </a:endParaRPr>
                    </a:p>
                  </a:txBody>
                  <a:tcPr>
                    <a:solidFill>
                      <a:schemeClr val="accent3">
                        <a:lumMod val="60000"/>
                        <a:lumOff val="4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10744">
                <a:tc>
                  <a:txBody>
                    <a:bodyPr/>
                    <a:lstStyle/>
                    <a:p>
                      <a:endParaRPr lang="en-US" dirty="0"/>
                    </a:p>
                  </a:txBody>
                  <a:tcPr/>
                </a:tc>
                <a:tc>
                  <a:txBody>
                    <a:bodyPr/>
                    <a:lstStyle/>
                    <a:p>
                      <a:pPr algn="ctr"/>
                      <a:r>
                        <a:rPr lang="en-US" b="1" dirty="0"/>
                        <a:t>Embryo</a:t>
                      </a:r>
                    </a:p>
                  </a:txBody>
                  <a:tcPr/>
                </a:tc>
                <a:tc>
                  <a:txBody>
                    <a:bodyPr/>
                    <a:lstStyle/>
                    <a:p>
                      <a:pPr algn="ctr"/>
                      <a:r>
                        <a:rPr lang="en-US" b="1" dirty="0"/>
                        <a:t>Cord blood </a:t>
                      </a:r>
                    </a:p>
                  </a:txBody>
                  <a:tcPr/>
                </a:tc>
                <a:tc>
                  <a:txBody>
                    <a:bodyPr/>
                    <a:lstStyle/>
                    <a:p>
                      <a:pPr algn="ctr"/>
                      <a:r>
                        <a:rPr lang="en-US" b="1" dirty="0"/>
                        <a:t>Adult</a:t>
                      </a:r>
                    </a:p>
                  </a:txBody>
                  <a:tcPr/>
                </a:tc>
                <a:extLst>
                  <a:ext uri="{0D108BD9-81ED-4DB2-BD59-A6C34878D82A}">
                    <a16:rowId xmlns:a16="http://schemas.microsoft.com/office/drawing/2014/main" val="10001"/>
                  </a:ext>
                </a:extLst>
              </a:tr>
              <a:tr h="1316630">
                <a:tc>
                  <a:txBody>
                    <a:bodyPr/>
                    <a:lstStyle/>
                    <a:p>
                      <a:r>
                        <a:rPr lang="en-US" dirty="0">
                          <a:solidFill>
                            <a:schemeClr val="tx1"/>
                          </a:solidFill>
                        </a:rPr>
                        <a:t>Ease</a:t>
                      </a:r>
                      <a:r>
                        <a:rPr lang="en-US" baseline="0" dirty="0">
                          <a:solidFill>
                            <a:schemeClr val="tx1"/>
                          </a:solidFill>
                        </a:rPr>
                        <a:t> of extraction</a:t>
                      </a:r>
                      <a:endParaRPr lang="en-US" dirty="0">
                        <a:solidFill>
                          <a:schemeClr val="tx1"/>
                        </a:solidFill>
                      </a:endParaRPr>
                    </a:p>
                  </a:txBody>
                  <a:tcPr>
                    <a:solidFill>
                      <a:schemeClr val="accent3">
                        <a:lumMod val="40000"/>
                        <a:lumOff val="60000"/>
                      </a:schemeClr>
                    </a:solidFill>
                  </a:tcPr>
                </a:tc>
                <a:tc>
                  <a:txBody>
                    <a:bodyPr/>
                    <a:lstStyle/>
                    <a:p>
                      <a:r>
                        <a:rPr lang="en-US" dirty="0">
                          <a:solidFill>
                            <a:schemeClr val="tx1"/>
                          </a:solidFill>
                        </a:rPr>
                        <a:t>Can be obtained</a:t>
                      </a:r>
                      <a:r>
                        <a:rPr lang="en-US" baseline="0" dirty="0">
                          <a:solidFill>
                            <a:schemeClr val="tx1"/>
                          </a:solidFill>
                        </a:rPr>
                        <a:t> from excess embryos generated by IVF programs.</a:t>
                      </a:r>
                      <a:endParaRPr lang="en-US" dirty="0">
                        <a:solidFill>
                          <a:schemeClr val="tx1"/>
                        </a:solidFill>
                      </a:endParaRPr>
                    </a:p>
                  </a:txBody>
                  <a:tcPr>
                    <a:solidFill>
                      <a:schemeClr val="accent3">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Easily</a:t>
                      </a:r>
                      <a:r>
                        <a:rPr lang="en-US" baseline="0" dirty="0">
                          <a:solidFill>
                            <a:schemeClr val="tx1"/>
                          </a:solidFill>
                        </a:rPr>
                        <a:t> obtained and stored. Though limited quantities available</a:t>
                      </a:r>
                      <a:endParaRPr lang="en-US" dirty="0">
                        <a:solidFill>
                          <a:schemeClr val="tx1"/>
                        </a:solidFill>
                      </a:endParaRPr>
                    </a:p>
                  </a:txBody>
                  <a:tcPr>
                    <a:solidFill>
                      <a:schemeClr val="accent3">
                        <a:lumMod val="40000"/>
                        <a:lumOff val="60000"/>
                      </a:schemeClr>
                    </a:solidFill>
                  </a:tcPr>
                </a:tc>
                <a:tc>
                  <a:txBody>
                    <a:bodyPr/>
                    <a:lstStyle/>
                    <a:p>
                      <a:r>
                        <a:rPr lang="en-US" dirty="0">
                          <a:solidFill>
                            <a:schemeClr val="tx1"/>
                          </a:solidFill>
                        </a:rPr>
                        <a:t>Difficult</a:t>
                      </a:r>
                      <a:r>
                        <a:rPr lang="en-US" baseline="0" dirty="0">
                          <a:solidFill>
                            <a:schemeClr val="tx1"/>
                          </a:solidFill>
                        </a:rPr>
                        <a:t> to obtain as there are very few and are buried deep in tissues</a:t>
                      </a:r>
                      <a:endParaRPr lang="en-US" dirty="0">
                        <a:solidFill>
                          <a:schemeClr val="tx1"/>
                        </a:solidFill>
                      </a:endParaRPr>
                    </a:p>
                  </a:txBody>
                  <a:tcPr>
                    <a:solidFill>
                      <a:schemeClr val="accent3">
                        <a:lumMod val="40000"/>
                        <a:lumOff val="60000"/>
                      </a:schemeClr>
                    </a:solidFill>
                  </a:tcPr>
                </a:tc>
                <a:extLst>
                  <a:ext uri="{0D108BD9-81ED-4DB2-BD59-A6C34878D82A}">
                    <a16:rowId xmlns:a16="http://schemas.microsoft.com/office/drawing/2014/main" val="10002"/>
                  </a:ext>
                </a:extLst>
              </a:tr>
              <a:tr h="1620468">
                <a:tc>
                  <a:txBody>
                    <a:bodyPr/>
                    <a:lstStyle/>
                    <a:p>
                      <a:r>
                        <a:rPr lang="en-US" dirty="0"/>
                        <a:t>Ethics of the extraction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Can</a:t>
                      </a:r>
                      <a:r>
                        <a:rPr lang="en-US" baseline="0" dirty="0"/>
                        <a:t> only be obtained by destruction of an embryo</a:t>
                      </a:r>
                      <a:endParaRPr lang="en-US" dirty="0"/>
                    </a:p>
                    <a:p>
                      <a:endParaRPr lang="en-US" dirty="0"/>
                    </a:p>
                  </a:txBody>
                  <a:tcPr/>
                </a:tc>
                <a:tc>
                  <a:txBody>
                    <a:bodyPr/>
                    <a:lstStyle/>
                    <a:p>
                      <a:r>
                        <a:rPr lang="en-US" dirty="0"/>
                        <a:t>Umbilical cord is</a:t>
                      </a:r>
                      <a:r>
                        <a:rPr lang="en-US" baseline="0" dirty="0"/>
                        <a:t> removed at birth and discarded whether or not stem cells are harvested</a:t>
                      </a:r>
                      <a:endParaRPr lang="en-US" dirty="0"/>
                    </a:p>
                  </a:txBody>
                  <a:tcPr/>
                </a:tc>
                <a:tc>
                  <a:txBody>
                    <a:bodyPr/>
                    <a:lstStyle/>
                    <a:p>
                      <a:r>
                        <a:rPr lang="en-US" dirty="0"/>
                        <a:t>Adult patient can give permission for cells to be extracted</a:t>
                      </a:r>
                    </a:p>
                  </a:txBody>
                  <a:tcPr/>
                </a:tc>
                <a:extLst>
                  <a:ext uri="{0D108BD9-81ED-4DB2-BD59-A6C34878D82A}">
                    <a16:rowId xmlns:a16="http://schemas.microsoft.com/office/drawing/2014/main" val="10003"/>
                  </a:ext>
                </a:extLst>
              </a:tr>
              <a:tr h="708955">
                <a:tc>
                  <a:txBody>
                    <a:bodyPr/>
                    <a:lstStyle/>
                    <a:p>
                      <a:r>
                        <a:rPr lang="en-US" dirty="0"/>
                        <a:t>Growth potential</a:t>
                      </a:r>
                    </a:p>
                  </a:txBody>
                  <a:tcPr>
                    <a:solidFill>
                      <a:schemeClr val="accent3">
                        <a:lumMod val="40000"/>
                        <a:lumOff val="60000"/>
                      </a:schemeClr>
                    </a:solidFill>
                  </a:tcPr>
                </a:tc>
                <a:tc>
                  <a:txBody>
                    <a:bodyPr/>
                    <a:lstStyle/>
                    <a:p>
                      <a:r>
                        <a:rPr lang="en-US" dirty="0"/>
                        <a:t>Almost unlimited</a:t>
                      </a:r>
                    </a:p>
                  </a:txBody>
                  <a:tcPr>
                    <a:solidFill>
                      <a:schemeClr val="accent3">
                        <a:lumMod val="40000"/>
                        <a:lumOff val="60000"/>
                      </a:schemeClr>
                    </a:solidFill>
                  </a:tcPr>
                </a:tc>
                <a:tc gridSpan="2">
                  <a:txBody>
                    <a:bodyPr/>
                    <a:lstStyle/>
                    <a:p>
                      <a:pPr algn="ctr"/>
                      <a:r>
                        <a:rPr lang="en-US" dirty="0"/>
                        <a:t>Reduced potential (compared</a:t>
                      </a:r>
                      <a:r>
                        <a:rPr lang="en-US" baseline="0" dirty="0"/>
                        <a:t> to embryonic cells)</a:t>
                      </a:r>
                      <a:endParaRPr lang="en-US" dirty="0"/>
                    </a:p>
                  </a:txBody>
                  <a:tcPr>
                    <a:solidFill>
                      <a:schemeClr val="accent3">
                        <a:lumMod val="40000"/>
                        <a:lumOff val="60000"/>
                      </a:schemeClr>
                    </a:solidFill>
                  </a:tcPr>
                </a:tc>
                <a:tc hMerge="1">
                  <a:txBody>
                    <a:bodyPr/>
                    <a:lstStyle/>
                    <a:p>
                      <a:endParaRPr lang="en-US" dirty="0"/>
                    </a:p>
                  </a:txBody>
                  <a:tcPr/>
                </a:tc>
                <a:extLst>
                  <a:ext uri="{0D108BD9-81ED-4DB2-BD59-A6C34878D82A}">
                    <a16:rowId xmlns:a16="http://schemas.microsoft.com/office/drawing/2014/main" val="10004"/>
                  </a:ext>
                </a:extLst>
              </a:tr>
              <a:tr h="7089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Tumor risk</a:t>
                      </a:r>
                    </a:p>
                  </a:txBody>
                  <a:tcPr/>
                </a:tc>
                <a:tc>
                  <a:txBody>
                    <a:bodyPr/>
                    <a:lstStyle/>
                    <a:p>
                      <a:r>
                        <a:rPr lang="en-US" dirty="0"/>
                        <a:t>Higher</a:t>
                      </a:r>
                      <a:r>
                        <a:rPr lang="en-US" baseline="0" dirty="0"/>
                        <a:t> risk of development</a:t>
                      </a:r>
                      <a:endParaRPr lang="en-US" dirty="0"/>
                    </a:p>
                  </a:txBody>
                  <a:tcPr/>
                </a:tc>
                <a:tc gridSpan="2">
                  <a:txBody>
                    <a:bodyPr/>
                    <a:lstStyle/>
                    <a:p>
                      <a:r>
                        <a:rPr lang="en-US" dirty="0"/>
                        <a:t>Lower risk</a:t>
                      </a:r>
                      <a:r>
                        <a:rPr lang="en-US" baseline="0" dirty="0"/>
                        <a:t> of development</a:t>
                      </a:r>
                      <a:endParaRPr lang="en-US" dirty="0"/>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8211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mn-lt"/>
                <a:cs typeface="Arial"/>
              </a:rPr>
              <a:t>1.1.A.4 Ethics of the therapeutic use of stem cells from specially created embryos, from the umbilical cord blood of a new-born baby and from an adult’s own tissues.</a:t>
            </a:r>
            <a:endParaRPr lang="en-US" sz="2400" dirty="0">
              <a:latin typeface="+mn-lt"/>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197" y="1215348"/>
            <a:ext cx="7784697" cy="5553212"/>
          </a:xfrm>
          <a:prstGeom prst="rect">
            <a:avLst/>
          </a:prstGeom>
          <a:noFill/>
          <a:ln w="9525">
            <a:noFill/>
            <a:miter lim="800000"/>
            <a:headEnd/>
            <a:tailEnd/>
          </a:ln>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578" y="6301444"/>
            <a:ext cx="1949527" cy="467115"/>
          </a:xfrm>
          <a:prstGeom prst="rect">
            <a:avLst/>
          </a:prstGeom>
        </p:spPr>
      </p:pic>
    </p:spTree>
    <p:extLst>
      <p:ext uri="{BB962C8B-B14F-4D97-AF65-F5344CB8AC3E}">
        <p14:creationId xmlns:p14="http://schemas.microsoft.com/office/powerpoint/2010/main" val="812172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mn-lt"/>
                <a:cs typeface="Arial"/>
              </a:rPr>
              <a:t>1.1.A.4 Ethics of the therapeutic use of stem cells from specially created embryos, from the umbilical cord blood of a new-born baby and from an adult’s own tissues.</a:t>
            </a:r>
            <a:endParaRPr lang="en-US" sz="2400" dirty="0">
              <a:latin typeface="+mn-lt"/>
            </a:endParaRPr>
          </a:p>
        </p:txBody>
      </p:sp>
      <p:pic>
        <p:nvPicPr>
          <p:cNvPr id="27650"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0"/>
          <a:stretch/>
        </p:blipFill>
        <p:spPr bwMode="auto">
          <a:xfrm>
            <a:off x="80682" y="1147763"/>
            <a:ext cx="8961120" cy="569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626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a:solidFill>
            <a:srgbClr val="B9CDE5">
              <a:alpha val="69000"/>
            </a:srgbClr>
          </a:solidFill>
        </p:spPr>
        <p:txBody>
          <a:bodyPr>
            <a:noAutofit/>
          </a:bodyPr>
          <a:lstStyle/>
          <a:p>
            <a:pPr fontAlgn="ctr"/>
            <a:r>
              <a:rPr lang="en-US" sz="2400" dirty="0">
                <a:latin typeface="Arial"/>
                <a:cs typeface="Arial"/>
              </a:rPr>
              <a:t>1.1 U.7 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pic>
        <p:nvPicPr>
          <p:cNvPr id="24578" name="Picture 2" descr="http://www.stlukeseye.com/images/img-stargard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22" y="912313"/>
            <a:ext cx="2923801" cy="591330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s://www.nei.nih.gov/sites/default/files/health-images/Stargardt_disease_color_fundus_photo-Ze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190" y="1275731"/>
            <a:ext cx="5394960" cy="462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230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 y="1973084"/>
            <a:ext cx="2926080" cy="2235845"/>
          </a:xfrm>
          <a:solidFill>
            <a:srgbClr val="F7E8A7">
              <a:alpha val="52000"/>
            </a:srgbClr>
          </a:solidFill>
        </p:spPr>
        <p:txBody>
          <a:bodyPr>
            <a:normAutofit fontScale="92500" lnSpcReduction="10000"/>
          </a:bodyPr>
          <a:lstStyle/>
          <a:p>
            <a:pPr marL="0" indent="0" algn="ctr">
              <a:buNone/>
            </a:pPr>
            <a:r>
              <a:rPr lang="en-US" sz="2800" dirty="0"/>
              <a:t>Photo has been altered to show how someone with Macular Degeneration might see the Mona Lisa.</a:t>
            </a:r>
          </a:p>
        </p:txBody>
      </p:sp>
      <p:pic>
        <p:nvPicPr>
          <p:cNvPr id="21506" name="Picture 2" descr="Mona Lisa Portrait with AMD fi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601484"/>
            <a:ext cx="6126480" cy="61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849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a:solidFill>
            <a:srgbClr val="B9CDE5">
              <a:alpha val="69000"/>
            </a:srgbClr>
          </a:solidFill>
        </p:spPr>
        <p:txBody>
          <a:bodyPr>
            <a:noAutofit/>
          </a:bodyPr>
          <a:lstStyle/>
          <a:p>
            <a:pPr fontAlgn="ctr"/>
            <a:r>
              <a:rPr lang="en-US" sz="2400" dirty="0">
                <a:latin typeface="Arial"/>
                <a:cs typeface="Arial"/>
              </a:rPr>
              <a:t>1.1 U.7 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pic>
        <p:nvPicPr>
          <p:cNvPr id="7680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219" y="912313"/>
            <a:ext cx="6336950" cy="571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874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a:solidFill>
            <a:srgbClr val="B9CDE5">
              <a:alpha val="69000"/>
            </a:srgbClr>
          </a:solidFill>
        </p:spPr>
        <p:txBody>
          <a:bodyPr>
            <a:noAutofit/>
          </a:bodyPr>
          <a:lstStyle/>
          <a:p>
            <a:pPr fontAlgn="ctr"/>
            <a:r>
              <a:rPr lang="en-US" sz="2400" dirty="0">
                <a:latin typeface="Arial"/>
                <a:cs typeface="Arial"/>
              </a:rPr>
              <a:t>1.1 U.7 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179302960"/>
              </p:ext>
            </p:extLst>
          </p:nvPr>
        </p:nvGraphicFramePr>
        <p:xfrm>
          <a:off x="313199" y="1163451"/>
          <a:ext cx="8406215" cy="5505668"/>
        </p:xfrm>
        <a:graphic>
          <a:graphicData uri="http://schemas.openxmlformats.org/drawingml/2006/table">
            <a:tbl>
              <a:tblPr firstRow="1" bandRow="1">
                <a:tableStyleId>{2D5ABB26-0587-4C30-8999-92F81FD0307C}</a:tableStyleId>
              </a:tblPr>
              <a:tblGrid>
                <a:gridCol w="1287001">
                  <a:extLst>
                    <a:ext uri="{9D8B030D-6E8A-4147-A177-3AD203B41FA5}">
                      <a16:colId xmlns:a16="http://schemas.microsoft.com/office/drawing/2014/main" val="20000"/>
                    </a:ext>
                  </a:extLst>
                </a:gridCol>
                <a:gridCol w="7119214">
                  <a:extLst>
                    <a:ext uri="{9D8B030D-6E8A-4147-A177-3AD203B41FA5}">
                      <a16:colId xmlns:a16="http://schemas.microsoft.com/office/drawing/2014/main" val="20001"/>
                    </a:ext>
                  </a:extLst>
                </a:gridCol>
              </a:tblGrid>
              <a:tr h="1987381">
                <a:tc>
                  <a:txBody>
                    <a:bodyPr/>
                    <a:lstStyle/>
                    <a:p>
                      <a:r>
                        <a:rPr lang="en-US" sz="2000" dirty="0">
                          <a:solidFill>
                            <a:schemeClr val="tx1"/>
                          </a:solidFill>
                        </a:rPr>
                        <a:t>The problem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alpha val="20000"/>
                      </a:schemeClr>
                    </a:solidFill>
                  </a:tcPr>
                </a:tc>
                <a:tc>
                  <a:txBody>
                    <a:bodyPr/>
                    <a:lstStyle/>
                    <a:p>
                      <a:pPr marL="285750" indent="-285750">
                        <a:buFont typeface="Arial"/>
                        <a:buChar char="•"/>
                      </a:pPr>
                      <a:r>
                        <a:rPr lang="en-US" sz="2000" dirty="0">
                          <a:solidFill>
                            <a:schemeClr val="tx1"/>
                          </a:solidFill>
                        </a:rPr>
                        <a:t>Affects around one in 10,000 children</a:t>
                      </a:r>
                    </a:p>
                    <a:p>
                      <a:pPr marL="285750" indent="-285750">
                        <a:buFont typeface="Arial"/>
                        <a:buChar char="•"/>
                      </a:pPr>
                      <a:r>
                        <a:rPr lang="en-US" sz="2000" dirty="0">
                          <a:solidFill>
                            <a:schemeClr val="tx1"/>
                          </a:solidFill>
                        </a:rPr>
                        <a:t>Recessive</a:t>
                      </a:r>
                      <a:r>
                        <a:rPr lang="en-US" sz="2000" baseline="0" dirty="0">
                          <a:solidFill>
                            <a:schemeClr val="tx1"/>
                          </a:solidFill>
                        </a:rPr>
                        <a:t> genetic (inherited) condition</a:t>
                      </a:r>
                    </a:p>
                    <a:p>
                      <a:pPr marL="285750" indent="-285750">
                        <a:buFont typeface="Arial"/>
                        <a:buChar char="•"/>
                      </a:pPr>
                      <a:r>
                        <a:rPr lang="en-US" sz="2000" baseline="0" dirty="0">
                          <a:solidFill>
                            <a:schemeClr val="tx1"/>
                          </a:solidFill>
                        </a:rPr>
                        <a:t>The mutation causes an active transport protein on photoreceptor cells to malfunction</a:t>
                      </a:r>
                    </a:p>
                    <a:p>
                      <a:pPr marL="285750" indent="-285750">
                        <a:buFont typeface="Arial"/>
                        <a:buChar char="•"/>
                      </a:pPr>
                      <a:r>
                        <a:rPr lang="en-US" sz="2000" baseline="0" dirty="0">
                          <a:solidFill>
                            <a:schemeClr val="tx1"/>
                          </a:solidFill>
                        </a:rPr>
                        <a:t>The photoreceptor cells degenerate</a:t>
                      </a:r>
                    </a:p>
                    <a:p>
                      <a:pPr marL="285750" indent="-285750">
                        <a:buFont typeface="Arial"/>
                        <a:buChar char="•"/>
                      </a:pPr>
                      <a:r>
                        <a:rPr lang="en-US" sz="2000" baseline="0" dirty="0">
                          <a:solidFill>
                            <a:schemeClr val="tx1"/>
                          </a:solidFill>
                        </a:rPr>
                        <a:t>the production of a dysfunctional protein that cannot perform energy transport</a:t>
                      </a:r>
                    </a:p>
                    <a:p>
                      <a:pPr marL="285750" indent="-285750">
                        <a:buFont typeface="Arial"/>
                        <a:buChar char="•"/>
                      </a:pPr>
                      <a:r>
                        <a:rPr lang="en-US" sz="2000" dirty="0">
                          <a:solidFill>
                            <a:schemeClr val="tx1"/>
                          </a:solidFill>
                        </a:rPr>
                        <a:t>that causes progressive, and eventually total, loss of central vision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alpha val="20000"/>
                      </a:schemeClr>
                    </a:solidFill>
                  </a:tcPr>
                </a:tc>
                <a:extLst>
                  <a:ext uri="{0D108BD9-81ED-4DB2-BD59-A6C34878D82A}">
                    <a16:rowId xmlns:a16="http://schemas.microsoft.com/office/drawing/2014/main" val="10000"/>
                  </a:ext>
                </a:extLst>
              </a:tr>
              <a:tr h="1369085">
                <a:tc>
                  <a:txBody>
                    <a:bodyPr/>
                    <a:lstStyle/>
                    <a:p>
                      <a:r>
                        <a:rPr lang="en-US" sz="2000" dirty="0">
                          <a:solidFill>
                            <a:schemeClr val="tx1"/>
                          </a:solidFill>
                        </a:rPr>
                        <a:t>The treatment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285750" indent="-285750">
                        <a:buFont typeface="Arial"/>
                        <a:buChar char="•"/>
                      </a:pPr>
                      <a:r>
                        <a:rPr lang="en-US" sz="2000" dirty="0">
                          <a:solidFill>
                            <a:schemeClr val="tx1"/>
                          </a:solidFill>
                        </a:rPr>
                        <a:t>Embryonic</a:t>
                      </a:r>
                      <a:r>
                        <a:rPr lang="en-US" sz="2000" baseline="0" dirty="0">
                          <a:solidFill>
                            <a:schemeClr val="tx1"/>
                          </a:solidFill>
                        </a:rPr>
                        <a:t> stem cells are treated to divide and differentiate to become retinal cells</a:t>
                      </a:r>
                    </a:p>
                    <a:p>
                      <a:pPr marL="285750" indent="-285750">
                        <a:buFont typeface="Arial"/>
                        <a:buChar char="•"/>
                      </a:pPr>
                      <a:r>
                        <a:rPr lang="en-US" sz="2000" baseline="0" dirty="0">
                          <a:solidFill>
                            <a:schemeClr val="tx1"/>
                          </a:solidFill>
                        </a:rPr>
                        <a:t>The </a:t>
                      </a:r>
                      <a:r>
                        <a:rPr lang="en-US" sz="2000" dirty="0">
                          <a:solidFill>
                            <a:schemeClr val="tx1"/>
                          </a:solidFill>
                        </a:rPr>
                        <a:t>retinal cells are injected into the retina</a:t>
                      </a:r>
                    </a:p>
                    <a:p>
                      <a:pPr marL="285750" indent="-285750">
                        <a:buFont typeface="Arial"/>
                        <a:buChar char="•"/>
                      </a:pPr>
                      <a:r>
                        <a:rPr lang="en-US" sz="2000" dirty="0">
                          <a:solidFill>
                            <a:schemeClr val="tx1"/>
                          </a:solidFill>
                        </a:rPr>
                        <a:t>The retinal cells attach</a:t>
                      </a:r>
                      <a:r>
                        <a:rPr lang="en-US" sz="2000" baseline="0" dirty="0">
                          <a:solidFill>
                            <a:schemeClr val="tx1"/>
                          </a:solidFill>
                        </a:rPr>
                        <a:t> to the retina and become functional</a:t>
                      </a:r>
                    </a:p>
                    <a:p>
                      <a:pPr marL="285750" indent="-285750">
                        <a:buFont typeface="Arial"/>
                        <a:buChar char="•"/>
                      </a:pPr>
                      <a:r>
                        <a:rPr lang="en-US" sz="2000" baseline="0" dirty="0">
                          <a:solidFill>
                            <a:schemeClr val="tx1"/>
                          </a:solidFill>
                        </a:rPr>
                        <a:t>Central vision improves as a result of more functional retinal cells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750788">
                <a:tc>
                  <a:txBody>
                    <a:bodyPr/>
                    <a:lstStyle/>
                    <a:p>
                      <a:r>
                        <a:rPr lang="en-US" sz="2000" dirty="0">
                          <a:solidFill>
                            <a:schemeClr val="tx1"/>
                          </a:solidFill>
                        </a:rPr>
                        <a:t>The future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alpha val="20000"/>
                      </a:schemeClr>
                    </a:solidFill>
                  </a:tcPr>
                </a:tc>
                <a:tc>
                  <a:txBody>
                    <a:bodyPr/>
                    <a:lstStyle/>
                    <a:p>
                      <a:pPr marL="285750" indent="-285750">
                        <a:buFont typeface="Arial"/>
                        <a:buChar char="•"/>
                      </a:pPr>
                      <a:r>
                        <a:rPr lang="en-US" sz="2000" baseline="0" dirty="0">
                          <a:solidFill>
                            <a:schemeClr val="tx1"/>
                          </a:solidFill>
                        </a:rPr>
                        <a:t>This treatment is still in at the stage of limited clinical trials, but will likely be in usage in the future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alpha val="2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6951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p:spPr>
        <p:txBody>
          <a:bodyPr>
            <a:noAutofit/>
          </a:bodyPr>
          <a:lstStyle/>
          <a:p>
            <a:pPr fontAlgn="ctr"/>
            <a:r>
              <a:rPr lang="en-US" sz="2400" dirty="0">
                <a:latin typeface="Arial"/>
                <a:cs typeface="Arial"/>
              </a:rPr>
              <a:t>1.1.U7 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sp>
        <p:nvSpPr>
          <p:cNvPr id="3" name="Content Placeholder 2"/>
          <p:cNvSpPr>
            <a:spLocks noGrp="1"/>
          </p:cNvSpPr>
          <p:nvPr>
            <p:ph idx="1"/>
          </p:nvPr>
        </p:nvSpPr>
        <p:spPr>
          <a:xfrm>
            <a:off x="232518" y="1058684"/>
            <a:ext cx="1824324" cy="694387"/>
          </a:xfrm>
        </p:spPr>
        <p:txBody>
          <a:bodyPr>
            <a:normAutofit/>
          </a:bodyPr>
          <a:lstStyle/>
          <a:p>
            <a:pPr marL="0" indent="0">
              <a:buNone/>
            </a:pPr>
            <a:r>
              <a:rPr lang="en-US" sz="2800" dirty="0"/>
              <a:t>Leukemia</a:t>
            </a:r>
          </a:p>
        </p:txBody>
      </p:sp>
    </p:spTree>
    <p:extLst>
      <p:ext uri="{BB962C8B-B14F-4D97-AF65-F5344CB8AC3E}">
        <p14:creationId xmlns:p14="http://schemas.microsoft.com/office/powerpoint/2010/main" val="34029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4328309" cy="800219"/>
          </a:xfrm>
          <a:solidFill>
            <a:schemeClr val="accent1">
              <a:lumMod val="40000"/>
              <a:lumOff val="60000"/>
              <a:alpha val="78000"/>
            </a:schemeClr>
          </a:solidFill>
        </p:spPr>
        <p:txBody>
          <a:bodyPr vert="horz" lIns="91440" tIns="45720" rIns="91440" bIns="45720" rtlCol="0" anchor="ctr">
            <a:normAutofit/>
          </a:bodyPr>
          <a:lstStyle/>
          <a:p>
            <a:r>
              <a:rPr lang="en-US" dirty="0"/>
              <a:t>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1030445"/>
              </p:ext>
            </p:extLst>
          </p:nvPr>
        </p:nvGraphicFramePr>
        <p:xfrm>
          <a:off x="321932" y="1165225"/>
          <a:ext cx="8500119" cy="467868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577374">
                  <a:extLst>
                    <a:ext uri="{9D8B030D-6E8A-4147-A177-3AD203B41FA5}">
                      <a16:colId xmlns:a16="http://schemas.microsoft.com/office/drawing/2014/main" val="20001"/>
                    </a:ext>
                  </a:extLst>
                </a:gridCol>
                <a:gridCol w="3207314">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338211">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A.1</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ctr"/>
                      <a:r>
                        <a:rPr lang="en-US" sz="1600" u="none" strike="noStrike" dirty="0">
                          <a:effectLst/>
                          <a:latin typeface="+mn-lt"/>
                          <a:cs typeface="Arial"/>
                        </a:rPr>
                        <a:t>Questioning the cell theory using atypical examples, including striated muscle, giant algae and </a:t>
                      </a:r>
                      <a:r>
                        <a:rPr lang="en-US" sz="1600" u="none" strike="noStrike" dirty="0" err="1">
                          <a:effectLst/>
                          <a:latin typeface="+mn-lt"/>
                          <a:cs typeface="Arial"/>
                        </a:rPr>
                        <a:t>aseptate</a:t>
                      </a:r>
                      <a:r>
                        <a:rPr lang="en-US" sz="1600" u="none" strike="noStrike" dirty="0">
                          <a:effectLst/>
                          <a:latin typeface="+mn-lt"/>
                          <a:cs typeface="Arial"/>
                        </a:rPr>
                        <a:t> fungal hyphae.</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b"/>
                      <a:endParaRPr lang="en-US" sz="1600" b="0" i="0" u="none" strike="noStrike" dirty="0">
                        <a:solidFill>
                          <a:srgbClr val="000000"/>
                        </a:solidFill>
                        <a:effectLst/>
                        <a:latin typeface="+mn-lt"/>
                        <a:cs typeface="Arial"/>
                      </a:endParaRPr>
                    </a:p>
                  </a:txBody>
                  <a:tcPr marL="12700" marR="12700" marT="12700" marB="0">
                    <a:solidFill>
                      <a:srgbClr val="FFFFFF"/>
                    </a:solidFill>
                  </a:tcPr>
                </a:tc>
                <a:extLst>
                  <a:ext uri="{0D108BD9-81ED-4DB2-BD59-A6C34878D82A}">
                    <a16:rowId xmlns:a16="http://schemas.microsoft.com/office/drawing/2014/main" val="10001"/>
                  </a:ext>
                </a:extLst>
              </a:tr>
              <a:tr h="461158">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A.2</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ctr"/>
                      <a:r>
                        <a:rPr lang="en-US" sz="1600" u="none" strike="noStrike" dirty="0">
                          <a:effectLst/>
                          <a:latin typeface="+mn-lt"/>
                          <a:cs typeface="Arial"/>
                        </a:rPr>
                        <a:t>Investigation of functions of life in Paramecium and one named photosynthetic unicellular organism.</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b"/>
                      <a:r>
                        <a:rPr lang="en-US" sz="1600" u="none" strike="noStrike" dirty="0">
                          <a:effectLst/>
                          <a:latin typeface="+mn-lt"/>
                          <a:cs typeface="Arial"/>
                        </a:rPr>
                        <a:t>Chlorella or </a:t>
                      </a:r>
                      <a:r>
                        <a:rPr lang="en-US" sz="1600" u="none" strike="noStrike" dirty="0" err="1">
                          <a:effectLst/>
                          <a:latin typeface="+mn-lt"/>
                          <a:cs typeface="Arial"/>
                        </a:rPr>
                        <a:t>Scenedesmus</a:t>
                      </a:r>
                      <a:r>
                        <a:rPr lang="en-US" sz="1600" u="none" strike="noStrike" dirty="0">
                          <a:effectLst/>
                          <a:latin typeface="+mn-lt"/>
                          <a:cs typeface="Arial"/>
                        </a:rPr>
                        <a:t> are suitable photosynthetic </a:t>
                      </a:r>
                      <a:r>
                        <a:rPr lang="en-US" sz="1600" u="none" strike="noStrike" dirty="0" err="1">
                          <a:effectLst/>
                          <a:latin typeface="+mn-lt"/>
                          <a:cs typeface="Arial"/>
                        </a:rPr>
                        <a:t>unicells</a:t>
                      </a:r>
                      <a:r>
                        <a:rPr lang="en-US" sz="1600" u="none" strike="noStrike" dirty="0">
                          <a:effectLst/>
                          <a:latin typeface="+mn-lt"/>
                          <a:cs typeface="Arial"/>
                        </a:rPr>
                        <a:t>, but Euglena should be avoided as it can feed </a:t>
                      </a:r>
                      <a:r>
                        <a:rPr lang="en-US" sz="1600" u="none" strike="noStrike" dirty="0" err="1">
                          <a:effectLst/>
                          <a:latin typeface="+mn-lt"/>
                          <a:cs typeface="Arial"/>
                        </a:rPr>
                        <a:t>heterotrophically</a:t>
                      </a:r>
                      <a:r>
                        <a:rPr lang="en-US" sz="1600" u="none" strike="noStrike" dirty="0">
                          <a:effectLst/>
                          <a:latin typeface="+mn-lt"/>
                          <a:cs typeface="Arial"/>
                        </a:rPr>
                        <a:t>.</a:t>
                      </a:r>
                      <a:endParaRPr lang="en-US" sz="1600" b="0" i="0" u="none" strike="noStrike" dirty="0">
                        <a:solidFill>
                          <a:srgbClr val="000000"/>
                        </a:solidFill>
                        <a:effectLst/>
                        <a:latin typeface="+mn-lt"/>
                        <a:cs typeface="Arial"/>
                      </a:endParaRPr>
                    </a:p>
                  </a:txBody>
                  <a:tcPr marL="12700" marR="12700" marT="12700" marB="0">
                    <a:solidFill>
                      <a:srgbClr val="FFFFFF"/>
                    </a:solidFill>
                  </a:tcPr>
                </a:tc>
                <a:extLst>
                  <a:ext uri="{0D108BD9-81ED-4DB2-BD59-A6C34878D82A}">
                    <a16:rowId xmlns:a16="http://schemas.microsoft.com/office/drawing/2014/main" val="10002"/>
                  </a:ext>
                </a:extLst>
              </a:tr>
              <a:tr h="228024">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A.3</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ctr"/>
                      <a:r>
                        <a:rPr lang="en-US" sz="1600" u="none" strike="noStrike" dirty="0">
                          <a:effectLst/>
                          <a:latin typeface="+mn-lt"/>
                          <a:cs typeface="Arial"/>
                        </a:rPr>
                        <a:t>Use of stem cells to treat </a:t>
                      </a:r>
                      <a:r>
                        <a:rPr lang="en-US" sz="1600" u="none" strike="noStrike" dirty="0" err="1">
                          <a:effectLst/>
                          <a:latin typeface="+mn-lt"/>
                          <a:cs typeface="Arial"/>
                        </a:rPr>
                        <a:t>Stargardt’s</a:t>
                      </a:r>
                      <a:r>
                        <a:rPr lang="en-US" sz="1600" u="none" strike="noStrike" dirty="0">
                          <a:effectLst/>
                          <a:latin typeface="+mn-lt"/>
                          <a:cs typeface="Arial"/>
                        </a:rPr>
                        <a:t> disease and one other named condition.</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b"/>
                      <a:endParaRPr lang="en-US" sz="1600" b="0" i="0" u="none" strike="noStrike">
                        <a:solidFill>
                          <a:srgbClr val="000000"/>
                        </a:solidFill>
                        <a:effectLst/>
                        <a:latin typeface="+mn-lt"/>
                        <a:cs typeface="Arial"/>
                      </a:endParaRPr>
                    </a:p>
                  </a:txBody>
                  <a:tcPr marL="12700" marR="12700" marT="12700" marB="0">
                    <a:solidFill>
                      <a:srgbClr val="FFFFFF"/>
                    </a:solidFill>
                  </a:tcPr>
                </a:tc>
                <a:extLst>
                  <a:ext uri="{0D108BD9-81ED-4DB2-BD59-A6C34878D82A}">
                    <a16:rowId xmlns:a16="http://schemas.microsoft.com/office/drawing/2014/main" val="10003"/>
                  </a:ext>
                </a:extLst>
              </a:tr>
              <a:tr h="448398">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A.4</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ctr"/>
                      <a:r>
                        <a:rPr lang="en-US" sz="1600" u="none" strike="noStrike" dirty="0">
                          <a:effectLst/>
                          <a:latin typeface="+mn-lt"/>
                          <a:cs typeface="Arial"/>
                        </a:rPr>
                        <a:t>Ethics of the therapeutic use of stem cells from specially created embryos, from the umbilical cord blood of a new-born baby and from an adult’s own tissues.</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b"/>
                      <a:endParaRPr lang="en-US" sz="1600" b="0" i="0" u="none" strike="noStrike" dirty="0">
                        <a:solidFill>
                          <a:srgbClr val="000000"/>
                        </a:solidFill>
                        <a:effectLst/>
                        <a:latin typeface="+mn-lt"/>
                        <a:cs typeface="Arial"/>
                      </a:endParaRPr>
                    </a:p>
                  </a:txBody>
                  <a:tcPr marL="12700" marR="12700" marT="12700" marB="0">
                    <a:solidFill>
                      <a:srgbClr val="FFFFFF"/>
                    </a:solidFill>
                  </a:tcPr>
                </a:tc>
                <a:extLst>
                  <a:ext uri="{0D108BD9-81ED-4DB2-BD59-A6C34878D82A}">
                    <a16:rowId xmlns:a16="http://schemas.microsoft.com/office/drawing/2014/main" val="10004"/>
                  </a:ext>
                </a:extLst>
              </a:tr>
              <a:tr h="668770">
                <a:tc>
                  <a:txBody>
                    <a:bodyPr/>
                    <a:lstStyle/>
                    <a:p>
                      <a:pPr algn="ctr" fontAlgn="b"/>
                      <a:r>
                        <a:rPr lang="en-US" sz="1600" u="none" strike="noStrike" dirty="0">
                          <a:effectLst/>
                          <a:latin typeface="+mn-lt"/>
                          <a:cs typeface="Arial"/>
                        </a:rPr>
                        <a:t>1.1</a:t>
                      </a:r>
                      <a:r>
                        <a:rPr lang="en-US" sz="1600" u="none" strike="noStrike" baseline="0" dirty="0">
                          <a:effectLst/>
                          <a:latin typeface="+mn-lt"/>
                          <a:cs typeface="Arial"/>
                        </a:rPr>
                        <a:t> </a:t>
                      </a:r>
                      <a:r>
                        <a:rPr lang="en-US" sz="1600" u="none" strike="noStrike" dirty="0">
                          <a:effectLst/>
                          <a:latin typeface="+mn-lt"/>
                          <a:cs typeface="Arial"/>
                        </a:rPr>
                        <a:t>S.1</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ctr"/>
                      <a:r>
                        <a:rPr lang="en-US" sz="1600" u="none" strike="noStrike" dirty="0">
                          <a:effectLst/>
                          <a:latin typeface="+mn-lt"/>
                          <a:cs typeface="Arial"/>
                        </a:rPr>
                        <a:t>Use of a light microscope to investigate the structure of cells and tissues, with drawing of cells. Calculation of the magnification of drawings and the actual size of structures and </a:t>
                      </a:r>
                      <a:r>
                        <a:rPr lang="en-US" sz="1600" u="none" strike="noStrike" dirty="0" err="1">
                          <a:effectLst/>
                          <a:latin typeface="+mn-lt"/>
                          <a:cs typeface="Arial"/>
                        </a:rPr>
                        <a:t>ultrastructures</a:t>
                      </a:r>
                      <a:r>
                        <a:rPr lang="en-US" sz="1600" u="none" strike="noStrike" dirty="0">
                          <a:effectLst/>
                          <a:latin typeface="+mn-lt"/>
                          <a:cs typeface="Arial"/>
                        </a:rPr>
                        <a:t> shown in drawings or micrographs. (Practical 1)</a:t>
                      </a:r>
                      <a:endParaRPr lang="en-US" sz="1600" b="0" i="0" u="none" strike="noStrike" dirty="0">
                        <a:solidFill>
                          <a:srgbClr val="000000"/>
                        </a:solidFill>
                        <a:effectLst/>
                        <a:latin typeface="+mn-lt"/>
                        <a:cs typeface="Arial"/>
                      </a:endParaRPr>
                    </a:p>
                  </a:txBody>
                  <a:tcPr marL="12700" marR="12700" marT="12700" marB="0">
                    <a:solidFill>
                      <a:srgbClr val="FFFFFF"/>
                    </a:solidFill>
                  </a:tcPr>
                </a:tc>
                <a:tc>
                  <a:txBody>
                    <a:bodyPr/>
                    <a:lstStyle/>
                    <a:p>
                      <a:pPr algn="l" fontAlgn="b"/>
                      <a:endParaRPr lang="en-US" sz="1600" u="none" strike="noStrike" dirty="0">
                        <a:effectLst/>
                        <a:latin typeface="+mn-lt"/>
                        <a:cs typeface="Arial"/>
                      </a:endParaRPr>
                    </a:p>
                    <a:p>
                      <a:pPr algn="l" fontAlgn="b"/>
                      <a:r>
                        <a:rPr lang="en-US" sz="1600" u="none" strike="noStrike" dirty="0">
                          <a:effectLst/>
                          <a:latin typeface="+mn-lt"/>
                          <a:cs typeface="Arial"/>
                        </a:rPr>
                        <a:t>Scale bars are useful as a way of indicating actual sizes in drawings and micrographs.</a:t>
                      </a:r>
                      <a:endParaRPr lang="en-US" sz="1600" b="0" i="0" u="none" strike="noStrike" dirty="0">
                        <a:solidFill>
                          <a:srgbClr val="000000"/>
                        </a:solidFill>
                        <a:effectLst/>
                        <a:latin typeface="+mn-lt"/>
                        <a:cs typeface="Arial"/>
                      </a:endParaRPr>
                    </a:p>
                  </a:txBody>
                  <a:tcPr marL="12700" marR="12700" marT="12700" marB="0">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40358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p:spPr>
        <p:txBody>
          <a:bodyPr>
            <a:noAutofit/>
          </a:bodyPr>
          <a:lstStyle/>
          <a:p>
            <a:pPr fontAlgn="ctr"/>
            <a:r>
              <a:rPr lang="en-US" sz="2400" dirty="0">
                <a:latin typeface="Arial"/>
                <a:cs typeface="Arial"/>
              </a:rPr>
              <a:t>1.1 U.7 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sp>
        <p:nvSpPr>
          <p:cNvPr id="3" name="Content Placeholder 2"/>
          <p:cNvSpPr>
            <a:spLocks noGrp="1"/>
          </p:cNvSpPr>
          <p:nvPr>
            <p:ph idx="1"/>
          </p:nvPr>
        </p:nvSpPr>
        <p:spPr>
          <a:xfrm>
            <a:off x="232518" y="996692"/>
            <a:ext cx="1824324" cy="694387"/>
          </a:xfrm>
          <a:solidFill>
            <a:srgbClr val="F7E8A7">
              <a:alpha val="78000"/>
            </a:srgbClr>
          </a:solidFill>
        </p:spPr>
        <p:txBody>
          <a:bodyPr>
            <a:normAutofit/>
          </a:bodyPr>
          <a:lstStyle/>
          <a:p>
            <a:pPr marL="0" indent="0">
              <a:buNone/>
            </a:pPr>
            <a:r>
              <a:rPr lang="en-US" sz="2800" dirty="0"/>
              <a:t>Leukemia</a:t>
            </a:r>
          </a:p>
        </p:txBody>
      </p:sp>
      <p:graphicFrame>
        <p:nvGraphicFramePr>
          <p:cNvPr id="4" name="Table 3"/>
          <p:cNvGraphicFramePr>
            <a:graphicFrameLocks noGrp="1"/>
          </p:cNvGraphicFramePr>
          <p:nvPr>
            <p:extLst>
              <p:ext uri="{D42A27DB-BD31-4B8C-83A1-F6EECF244321}">
                <p14:modId xmlns:p14="http://schemas.microsoft.com/office/powerpoint/2010/main" val="3181301815"/>
              </p:ext>
            </p:extLst>
          </p:nvPr>
        </p:nvGraphicFramePr>
        <p:xfrm>
          <a:off x="294554" y="1753071"/>
          <a:ext cx="8694463" cy="4552785"/>
        </p:xfrm>
        <a:graphic>
          <a:graphicData uri="http://schemas.openxmlformats.org/drawingml/2006/table">
            <a:tbl>
              <a:tblPr firstRow="1" bandRow="1">
                <a:tableStyleId>{3C2FFA5D-87B4-456A-9821-1D502468CF0F}</a:tableStyleId>
              </a:tblPr>
              <a:tblGrid>
                <a:gridCol w="1257919">
                  <a:extLst>
                    <a:ext uri="{9D8B030D-6E8A-4147-A177-3AD203B41FA5}">
                      <a16:colId xmlns:a16="http://schemas.microsoft.com/office/drawing/2014/main" val="20000"/>
                    </a:ext>
                  </a:extLst>
                </a:gridCol>
                <a:gridCol w="7436544">
                  <a:extLst>
                    <a:ext uri="{9D8B030D-6E8A-4147-A177-3AD203B41FA5}">
                      <a16:colId xmlns:a16="http://schemas.microsoft.com/office/drawing/2014/main" val="20001"/>
                    </a:ext>
                  </a:extLst>
                </a:gridCol>
              </a:tblGrid>
              <a:tr h="879950">
                <a:tc>
                  <a:txBody>
                    <a:bodyPr/>
                    <a:lstStyle/>
                    <a:p>
                      <a:r>
                        <a:rPr lang="en-US" sz="2000" dirty="0"/>
                        <a:t>The problem</a:t>
                      </a:r>
                    </a:p>
                  </a:txBody>
                  <a:tcPr/>
                </a:tc>
                <a:tc>
                  <a:txBody>
                    <a:bodyPr/>
                    <a:lstStyle/>
                    <a:p>
                      <a:pPr marL="285750" indent="-285750">
                        <a:buFont typeface="Arial"/>
                        <a:buChar char="•"/>
                      </a:pPr>
                      <a:r>
                        <a:rPr lang="en-US" sz="2000" dirty="0"/>
                        <a:t>Cancer of the blood or bone marrow, resulting in abnormally high levels of poorly-functioning white blood cells.</a:t>
                      </a:r>
                    </a:p>
                  </a:txBody>
                  <a:tcPr/>
                </a:tc>
                <a:extLst>
                  <a:ext uri="{0D108BD9-81ED-4DB2-BD59-A6C34878D82A}">
                    <a16:rowId xmlns:a16="http://schemas.microsoft.com/office/drawing/2014/main" val="10000"/>
                  </a:ext>
                </a:extLst>
              </a:tr>
              <a:tr h="2792885">
                <a:tc>
                  <a:txBody>
                    <a:bodyPr/>
                    <a:lstStyle/>
                    <a:p>
                      <a:r>
                        <a:rPr lang="en-US" sz="2000" dirty="0"/>
                        <a:t>The treatment</a:t>
                      </a:r>
                    </a:p>
                  </a:txBody>
                  <a:tcPr/>
                </a:tc>
                <a:tc>
                  <a:txBody>
                    <a:bodyPr/>
                    <a:lstStyle/>
                    <a:p>
                      <a:pPr marL="285750" indent="-285750">
                        <a:buFont typeface="Arial"/>
                        <a:buChar char="•"/>
                      </a:pPr>
                      <a:r>
                        <a:rPr kumimoji="1" lang="en-US" altLang="ja-JP" sz="2000" dirty="0" err="1"/>
                        <a:t>Hematopoetic</a:t>
                      </a:r>
                      <a:r>
                        <a:rPr kumimoji="1" lang="en-US" altLang="ja-JP" sz="2000" baseline="0" dirty="0"/>
                        <a:t> Stem Cells (HSCs) are harvested from bone marrow, peripheral blood or umbilical cord blood</a:t>
                      </a:r>
                      <a:endParaRPr lang="en-US" sz="2000" dirty="0"/>
                    </a:p>
                    <a:p>
                      <a:pPr marL="285750" indent="-285750">
                        <a:buFont typeface="Arial"/>
                        <a:buChar char="•"/>
                      </a:pPr>
                      <a:r>
                        <a:rPr lang="en-US" sz="2000" dirty="0"/>
                        <a:t>Chemotherapy and radiotherapy used to destroy the diseased white blood cells</a:t>
                      </a:r>
                    </a:p>
                    <a:p>
                      <a:pPr marL="285750" indent="-285750">
                        <a:buFont typeface="Arial"/>
                        <a:buChar char="•"/>
                      </a:pPr>
                      <a:r>
                        <a:rPr lang="en-US" sz="2000" dirty="0"/>
                        <a:t>New</a:t>
                      </a:r>
                      <a:r>
                        <a:rPr lang="en-US" sz="2000" baseline="0" dirty="0"/>
                        <a:t> white blood cells </a:t>
                      </a:r>
                      <a:r>
                        <a:rPr lang="en-US" sz="2000" dirty="0"/>
                        <a:t>need to be replaced with healthy cells.</a:t>
                      </a:r>
                    </a:p>
                    <a:p>
                      <a:pPr marL="285750" indent="-285750">
                        <a:buFont typeface="Arial"/>
                        <a:buChar char="•"/>
                      </a:pPr>
                      <a:r>
                        <a:rPr kumimoji="1" lang="en-US" altLang="ja-JP" sz="2000" baseline="0" dirty="0"/>
                        <a:t>HSCs are transplanted back into the bone marrow</a:t>
                      </a:r>
                    </a:p>
                    <a:p>
                      <a:pPr marL="285750" indent="-285750">
                        <a:buFont typeface="Arial"/>
                        <a:buChar char="•"/>
                      </a:pPr>
                      <a:r>
                        <a:rPr kumimoji="1" lang="en-US" altLang="ja-JP" sz="2000" baseline="0" dirty="0"/>
                        <a:t>HSCs differentiate to form new healthy white blood cells</a:t>
                      </a:r>
                    </a:p>
                  </a:txBody>
                  <a:tcPr/>
                </a:tc>
                <a:extLst>
                  <a:ext uri="{0D108BD9-81ED-4DB2-BD59-A6C34878D82A}">
                    <a16:rowId xmlns:a16="http://schemas.microsoft.com/office/drawing/2014/main" val="10001"/>
                  </a:ext>
                </a:extLst>
              </a:tr>
              <a:tr h="879950">
                <a:tc>
                  <a:txBody>
                    <a:bodyPr/>
                    <a:lstStyle/>
                    <a:p>
                      <a:r>
                        <a:rPr lang="en-US" sz="2000" dirty="0"/>
                        <a:t>The benefit</a:t>
                      </a:r>
                    </a:p>
                  </a:txBody>
                  <a:tcPr/>
                </a:tc>
                <a:tc>
                  <a:txBody>
                    <a:bodyPr/>
                    <a:lstStyle/>
                    <a:p>
                      <a:pPr marL="285750" indent="-285750" algn="l">
                        <a:buFont typeface="Arial"/>
                        <a:buChar char="•"/>
                      </a:pPr>
                      <a:r>
                        <a:rPr kumimoji="1" lang="en-US" altLang="ja-JP" sz="2000" baseline="0" dirty="0"/>
                        <a:t>The use of a patient’s own HSCs means there is far less risk of immune rejection than with a traditional bone marrow transplant. </a:t>
                      </a:r>
                      <a:endParaRPr kumimoji="1" lang="ja-JP" alt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43803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171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1143000"/>
          </a:xfrm>
        </p:spPr>
        <p:txBody>
          <a:bodyPr>
            <a:noAutofit/>
          </a:bodyPr>
          <a:lstStyle/>
          <a:p>
            <a:r>
              <a:rPr lang="en-US" sz="2400" dirty="0">
                <a:latin typeface="Arial"/>
                <a:cs typeface="Arial"/>
              </a:rPr>
              <a:t>1.1 A.4 Ethics of the therapeutic use of stem cells from specially created embryos, from the umbilical cord blood of a new-born baby and from an adult’s own tissues.</a:t>
            </a:r>
            <a:endParaRPr lang="en-US" sz="2400" dirty="0"/>
          </a:p>
        </p:txBody>
      </p:sp>
      <p:sp>
        <p:nvSpPr>
          <p:cNvPr id="5" name="Content Placeholder 2"/>
          <p:cNvSpPr>
            <a:spLocks noGrp="1"/>
          </p:cNvSpPr>
          <p:nvPr>
            <p:ph idx="1"/>
          </p:nvPr>
        </p:nvSpPr>
        <p:spPr>
          <a:xfrm>
            <a:off x="214627" y="1359524"/>
            <a:ext cx="8781818" cy="5330771"/>
          </a:xfrm>
          <a:solidFill>
            <a:srgbClr val="FFFFFF">
              <a:alpha val="60000"/>
            </a:srgbClr>
          </a:solidFill>
        </p:spPr>
        <p:txBody>
          <a:bodyPr>
            <a:normAutofit fontScale="85000" lnSpcReduction="10000"/>
          </a:bodyPr>
          <a:lstStyle/>
          <a:p>
            <a:pPr marL="0" indent="0">
              <a:buNone/>
            </a:pPr>
            <a:r>
              <a:rPr lang="en-US" b="1" dirty="0"/>
              <a:t>Arguments</a:t>
            </a:r>
            <a:r>
              <a:rPr lang="en-US" sz="4200" b="1" u="sng" dirty="0"/>
              <a:t> for </a:t>
            </a:r>
            <a:r>
              <a:rPr lang="en-US" b="1" dirty="0"/>
              <a:t>Therapeutic Cloning</a:t>
            </a:r>
          </a:p>
          <a:p>
            <a:r>
              <a:rPr lang="en-US" sz="2600" dirty="0"/>
              <a:t>Stem cell research may pave the way for future discoveries and beneficial technologies that would not have occurred if their use had been banned</a:t>
            </a:r>
          </a:p>
          <a:p>
            <a:r>
              <a:rPr lang="en-US" sz="2600" dirty="0"/>
              <a:t>May be used to cure serious diseases or disabilities with cell therapy (replacing bad cells with good ones)</a:t>
            </a:r>
          </a:p>
          <a:p>
            <a:r>
              <a:rPr lang="en-US" sz="2600" dirty="0"/>
              <a:t>Transplants are less likely to be rejected as they are cells which are  genetically identical to the parent</a:t>
            </a:r>
          </a:p>
          <a:p>
            <a:r>
              <a:rPr lang="en-US" sz="2600" dirty="0"/>
              <a:t>Transplants do not require the death of another human</a:t>
            </a:r>
          </a:p>
          <a:p>
            <a:r>
              <a:rPr lang="en-US" sz="2600" dirty="0"/>
              <a:t>Stem cells can be taken from embryos that have stopped developing and would have died anyway (e.g. abortions)</a:t>
            </a:r>
          </a:p>
          <a:p>
            <a:r>
              <a:rPr lang="en-US" sz="2600" dirty="0"/>
              <a:t>Cells are taken at a stage when the embryo has no nervous system and can arguably feel no pain</a:t>
            </a:r>
          </a:p>
          <a:p>
            <a:r>
              <a:rPr lang="en-US" sz="2600" dirty="0"/>
              <a:t>Stem cells can be created without the need for fertilization and destruction of ‘natural’ human embryos – induced pluripotent stem cells</a:t>
            </a:r>
          </a:p>
          <a:p>
            <a:endParaRPr lang="en-US" dirty="0"/>
          </a:p>
        </p:txBody>
      </p:sp>
    </p:spTree>
    <p:extLst>
      <p:ext uri="{BB962C8B-B14F-4D97-AF65-F5344CB8AC3E}">
        <p14:creationId xmlns:p14="http://schemas.microsoft.com/office/powerpoint/2010/main" val="1600946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1143000"/>
          </a:xfrm>
        </p:spPr>
        <p:txBody>
          <a:bodyPr>
            <a:noAutofit/>
          </a:bodyPr>
          <a:lstStyle/>
          <a:p>
            <a:r>
              <a:rPr lang="en-US" sz="2400" dirty="0">
                <a:latin typeface="Arial"/>
                <a:cs typeface="Arial"/>
              </a:rPr>
              <a:t>1.1 A.4 Ethics of the therapeutic use of stem cells from specially created embryos, from the umbilical cord blood of a new-born baby and from an adult’s own tissues.</a:t>
            </a:r>
            <a:endParaRPr lang="en-US" sz="2400" dirty="0"/>
          </a:p>
        </p:txBody>
      </p:sp>
      <p:sp>
        <p:nvSpPr>
          <p:cNvPr id="5" name="Content Placeholder 2"/>
          <p:cNvSpPr>
            <a:spLocks noGrp="1"/>
          </p:cNvSpPr>
          <p:nvPr>
            <p:ph idx="1"/>
          </p:nvPr>
        </p:nvSpPr>
        <p:spPr>
          <a:xfrm>
            <a:off x="214627" y="1359524"/>
            <a:ext cx="8781818" cy="5330771"/>
          </a:xfrm>
          <a:solidFill>
            <a:srgbClr val="FFFFFF">
              <a:alpha val="60000"/>
            </a:srgbClr>
          </a:solidFill>
        </p:spPr>
        <p:txBody>
          <a:bodyPr>
            <a:normAutofit fontScale="70000" lnSpcReduction="20000"/>
          </a:bodyPr>
          <a:lstStyle/>
          <a:p>
            <a:pPr marL="0" indent="0">
              <a:buNone/>
            </a:pPr>
            <a:r>
              <a:rPr lang="en-US" sz="3400" b="1" dirty="0"/>
              <a:t>Arguments </a:t>
            </a:r>
            <a:r>
              <a:rPr lang="en-US" sz="4600" b="1" u="sng" dirty="0"/>
              <a:t>Against</a:t>
            </a:r>
            <a:r>
              <a:rPr lang="en-US" sz="3400" b="1" dirty="0"/>
              <a:t> Therapeutic Cloning</a:t>
            </a:r>
            <a:endParaRPr lang="en-US" sz="3400" dirty="0"/>
          </a:p>
          <a:p>
            <a:r>
              <a:rPr lang="en-US" dirty="0"/>
              <a:t>Involves the creation and destruction of human embryos (at what point do we afford the right to life?)</a:t>
            </a:r>
          </a:p>
          <a:p>
            <a:r>
              <a:rPr lang="en-US" dirty="0"/>
              <a:t>Embryonic stem cells are capable of continued division and may develop into cancerous cells and cause tumors</a:t>
            </a:r>
          </a:p>
          <a:p>
            <a:r>
              <a:rPr lang="en-US" dirty="0"/>
              <a:t>More embryos are generally produced than are needed, so excess embryos are killed</a:t>
            </a:r>
          </a:p>
          <a:p>
            <a:r>
              <a:rPr lang="en-US" dirty="0"/>
              <a:t>With additional cost and effort, alternative technologies may fulfill similar roles (e.g. nuclear reprogramming of differentiated cell lines)</a:t>
            </a:r>
          </a:p>
          <a:p>
            <a:r>
              <a:rPr lang="en-US" dirty="0"/>
              <a:t>Religious or moral objections due to the ‘playing God’ argument. </a:t>
            </a:r>
          </a:p>
          <a:p>
            <a:r>
              <a:rPr lang="en-US" dirty="0"/>
              <a:t>The embryo which is created could potentially be used in IVF and develop into a human fetus, so are we creating human life to destroy it? </a:t>
            </a:r>
          </a:p>
          <a:p>
            <a:r>
              <a:rPr lang="en-US" dirty="0"/>
              <a:t>Although cloning humans reproductively is illegal, this has not been ratified by all nations. Potential for a race to clone the first human. </a:t>
            </a:r>
          </a:p>
        </p:txBody>
      </p:sp>
    </p:spTree>
    <p:extLst>
      <p:ext uri="{BB962C8B-B14F-4D97-AF65-F5344CB8AC3E}">
        <p14:creationId xmlns:p14="http://schemas.microsoft.com/office/powerpoint/2010/main" val="3350370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mn-lt"/>
                <a:cs typeface="Arial"/>
              </a:rPr>
              <a:t>1.1 A.4 Ethics of the therapeutic use of stem cells from specially created embryos, from the umbilical cord blood of a new-born baby and from an adult’s own tissues.</a:t>
            </a:r>
            <a:endParaRPr lang="en-US" sz="2400" dirty="0">
              <a:latin typeface="+mn-lt"/>
            </a:endParaRPr>
          </a:p>
        </p:txBody>
      </p:sp>
      <p:pic>
        <p:nvPicPr>
          <p:cNvPr id="3" name="Picture 2" descr="Screen Shot 2014-04-26 at 17.03.46.png">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6141" y="5299565"/>
            <a:ext cx="4593208" cy="539917"/>
          </a:xfrm>
          <a:prstGeom prst="rect">
            <a:avLst/>
          </a:prstGeom>
        </p:spPr>
      </p:pic>
      <p:pic>
        <p:nvPicPr>
          <p:cNvPr id="4" name="Picture 3" descr="Screen Shot 2014-04-26 at 17.06.59.png">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007" y="1232384"/>
            <a:ext cx="8137936" cy="332160"/>
          </a:xfrm>
          <a:prstGeom prst="rect">
            <a:avLst/>
          </a:prstGeom>
        </p:spPr>
      </p:pic>
      <p:pic>
        <p:nvPicPr>
          <p:cNvPr id="7" name="Picture 6">
            <a:hlinkClick r:id="rId4"/>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121" y="1528768"/>
            <a:ext cx="4516039" cy="3394556"/>
          </a:xfrm>
          <a:prstGeom prst="rect">
            <a:avLst/>
          </a:prstGeom>
        </p:spPr>
      </p:pic>
      <p:pic>
        <p:nvPicPr>
          <p:cNvPr id="8" name="Picture 7" descr="Screen Shot 2014-04-26 at 17.10.08.png">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5629" y="5911034"/>
            <a:ext cx="4797254" cy="620575"/>
          </a:xfrm>
          <a:prstGeom prst="rect">
            <a:avLst/>
          </a:prstGeom>
        </p:spPr>
      </p:pic>
      <p:sp>
        <p:nvSpPr>
          <p:cNvPr id="9" name="Content Placeholder 2"/>
          <p:cNvSpPr>
            <a:spLocks noGrp="1"/>
          </p:cNvSpPr>
          <p:nvPr>
            <p:ph idx="1"/>
          </p:nvPr>
        </p:nvSpPr>
        <p:spPr>
          <a:xfrm>
            <a:off x="5379257" y="2596011"/>
            <a:ext cx="3220447" cy="1445705"/>
          </a:xfrm>
          <a:solidFill>
            <a:srgbClr val="F7E8A7">
              <a:alpha val="78000"/>
            </a:srgbClr>
          </a:solidFill>
        </p:spPr>
        <p:txBody>
          <a:bodyPr>
            <a:normAutofit fontScale="92500"/>
          </a:bodyPr>
          <a:lstStyle/>
          <a:p>
            <a:pPr marL="0" indent="0">
              <a:buNone/>
            </a:pPr>
            <a:r>
              <a:rPr lang="en-US" sz="2800" dirty="0"/>
              <a:t>Check out the news – there are new stories on </a:t>
            </a:r>
            <a:r>
              <a:rPr lang="en-US" sz="2800" dirty="0" err="1"/>
              <a:t>iPS</a:t>
            </a:r>
            <a:r>
              <a:rPr lang="en-US" sz="2800" dirty="0"/>
              <a:t> all the time</a:t>
            </a:r>
          </a:p>
        </p:txBody>
      </p:sp>
    </p:spTree>
    <p:extLst>
      <p:ext uri="{BB962C8B-B14F-4D97-AF65-F5344CB8AC3E}">
        <p14:creationId xmlns:p14="http://schemas.microsoft.com/office/powerpoint/2010/main" val="817864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otit.botany.wisc.edu/Resources/Botany/Plant%20Cell/Electron%20Micrographs/General%20Cell/Young-Cell.jpg"/>
          <p:cNvPicPr>
            <a:picLocks noChangeAspect="1" noChangeArrowheads="1"/>
          </p:cNvPicPr>
          <p:nvPr/>
        </p:nvPicPr>
        <p:blipFill rotWithShape="1">
          <a:blip r:embed="rId2">
            <a:extLst>
              <a:ext uri="{28A0092B-C50C-407E-A947-70E740481C1C}">
                <a14:useLocalDpi xmlns:a14="http://schemas.microsoft.com/office/drawing/2010/main" val="0"/>
              </a:ext>
            </a:extLst>
          </a:blip>
          <a:srcRect b="26648"/>
          <a:stretch/>
        </p:blipFill>
        <p:spPr bwMode="auto">
          <a:xfrm>
            <a:off x="-5018" y="769438"/>
            <a:ext cx="9144000" cy="52652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 y="1"/>
            <a:ext cx="9065940" cy="858648"/>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a:t>1.2 Ultrastructure of cells</a:t>
            </a:r>
            <a:endParaRPr lang="en-US" dirty="0"/>
          </a:p>
        </p:txBody>
      </p:sp>
      <p:sp>
        <p:nvSpPr>
          <p:cNvPr id="6" name="Subtitle 2"/>
          <p:cNvSpPr txBox="1">
            <a:spLocks/>
          </p:cNvSpPr>
          <p:nvPr/>
        </p:nvSpPr>
        <p:spPr>
          <a:xfrm>
            <a:off x="0" y="5990075"/>
            <a:ext cx="9143999" cy="851815"/>
          </a:xfrm>
          <a:prstGeom prst="rect">
            <a:avLst/>
          </a:prstGeom>
          <a:solidFill>
            <a:schemeClr val="accent2">
              <a:lumMod val="40000"/>
              <a:lumOff val="60000"/>
              <a:alpha val="78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Essential idea: Eukaryotes have a much more complex cell structure than prokaryotes.</a:t>
            </a:r>
            <a:endParaRPr lang="en-US" dirty="0"/>
          </a:p>
        </p:txBody>
      </p:sp>
      <p:sp>
        <p:nvSpPr>
          <p:cNvPr id="7" name="Text Placeholder 3"/>
          <p:cNvSpPr txBox="1">
            <a:spLocks/>
          </p:cNvSpPr>
          <p:nvPr/>
        </p:nvSpPr>
        <p:spPr>
          <a:xfrm>
            <a:off x="73039" y="5037407"/>
            <a:ext cx="8837341" cy="666750"/>
          </a:xfrm>
          <a:prstGeom prst="rect">
            <a:avLst/>
          </a:prstGeom>
          <a:solidFill>
            <a:schemeClr val="accent1">
              <a:lumMod val="40000"/>
              <a:lumOff val="60000"/>
              <a:alpha val="78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The background image above is an electron micrograph of a plant cell. It clearly shows the complex structures present in eukaryote cells.</a:t>
            </a:r>
            <a:endParaRPr lang="en-US" sz="1800" dirty="0"/>
          </a:p>
        </p:txBody>
      </p:sp>
      <p:sp>
        <p:nvSpPr>
          <p:cNvPr id="8" name="TextBox 7"/>
          <p:cNvSpPr txBox="1"/>
          <p:nvPr/>
        </p:nvSpPr>
        <p:spPr>
          <a:xfrm>
            <a:off x="2832409" y="5803848"/>
            <a:ext cx="5981125" cy="230832"/>
          </a:xfrm>
          <a:prstGeom prst="rect">
            <a:avLst/>
          </a:prstGeom>
          <a:noFill/>
        </p:spPr>
        <p:txBody>
          <a:bodyPr wrap="none" rtlCol="0">
            <a:spAutoFit/>
          </a:bodyPr>
          <a:lstStyle/>
          <a:p>
            <a:r>
              <a:rPr lang="en-US" sz="900" b="1" dirty="0"/>
              <a:t>http://botit.botany.wisc.edu/Resources/Botany/Plant%20Cell/Electron%20Micrographs/General%20Cell/Young-Cell.jpg</a:t>
            </a:r>
          </a:p>
        </p:txBody>
      </p:sp>
    </p:spTree>
    <p:extLst>
      <p:ext uri="{BB962C8B-B14F-4D97-AF65-F5344CB8AC3E}">
        <p14:creationId xmlns:p14="http://schemas.microsoft.com/office/powerpoint/2010/main" val="31038653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6794500" cy="871773"/>
          </a:xfrm>
          <a:solidFill>
            <a:schemeClr val="accent1">
              <a:lumMod val="40000"/>
              <a:lumOff val="60000"/>
              <a:alpha val="78000"/>
            </a:schemeClr>
          </a:solidFill>
        </p:spPr>
        <p:txBody>
          <a:bodyPr vert="horz" lIns="91440" tIns="45720" rIns="91440" bIns="45720" rtlCol="0" anchor="ctr">
            <a:normAutofit fontScale="90000"/>
          </a:bodyPr>
          <a:lstStyle/>
          <a:p>
            <a:r>
              <a:rPr lang="en-US" dirty="0"/>
              <a:t>Understandings, 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080064"/>
              </p:ext>
            </p:extLst>
          </p:nvPr>
        </p:nvGraphicFramePr>
        <p:xfrm>
          <a:off x="321932" y="1050925"/>
          <a:ext cx="8500119" cy="5238868"/>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570061">
                  <a:extLst>
                    <a:ext uri="{9D8B030D-6E8A-4147-A177-3AD203B41FA5}">
                      <a16:colId xmlns:a16="http://schemas.microsoft.com/office/drawing/2014/main" val="20001"/>
                    </a:ext>
                  </a:extLst>
                </a:gridCol>
                <a:gridCol w="3214627">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U.1</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Prokaryotes have a simple cell structure without compartmentalization.</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1"/>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U.2</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Eukaryotes have a compartmentalized cell structure.</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U.3</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Electron microscopes have a much higher resolution than light microscopes.</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3"/>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A.1</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Structure and function of organelles within exocrine gland cells of the pancreas and within palisade mesophyll cells of the leaf.</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A.2</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Prokaryotes divide by binary fission.</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5"/>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S.1</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Drawing of the ultrastructure of prokaryotic cells based on electron micrographs.</a:t>
                      </a:r>
                    </a:p>
                  </a:txBody>
                  <a:tcPr marL="12700" marR="12700" marT="12700" marB="0">
                    <a:solidFill>
                      <a:schemeClr val="bg1"/>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cs typeface="Arial"/>
                        </a:rPr>
                        <a:t>Drawings of prokaryotic cells should show the cell wall, </a:t>
                      </a:r>
                      <a:r>
                        <a:rPr lang="en-US" sz="1400" b="0" i="0" u="none" strike="noStrike" dirty="0" err="1">
                          <a:solidFill>
                            <a:srgbClr val="000000"/>
                          </a:solidFill>
                          <a:effectLst/>
                          <a:latin typeface="+mn-lt"/>
                          <a:cs typeface="Arial"/>
                        </a:rPr>
                        <a:t>pili</a:t>
                      </a:r>
                      <a:r>
                        <a:rPr lang="en-US" sz="1400" b="0" i="0" u="none" strike="noStrike" dirty="0">
                          <a:solidFill>
                            <a:srgbClr val="000000"/>
                          </a:solidFill>
                          <a:effectLst/>
                          <a:latin typeface="+mn-lt"/>
                          <a:cs typeface="Arial"/>
                        </a:rPr>
                        <a:t> and flagella, and plasma membrane enclosing cytoplasm that contains 70S ribosomes and a nucleoid with naked DNA.</a:t>
                      </a:r>
                    </a:p>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6"/>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S.2</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Drawing of the ultrastructure of eukaryotic cells based on electron micrographs.</a:t>
                      </a:r>
                    </a:p>
                  </a:txBody>
                  <a:tcPr marL="12700" marR="12700" marT="12700" marB="0">
                    <a:solidFill>
                      <a:schemeClr val="bg1"/>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cs typeface="Arial"/>
                        </a:rPr>
                        <a:t>Drawings of eukaryotic cells should show a plasma membrane enclosing cytoplasm that contains 80S ribosomes and a nucleus, mitochondria and other membrane-bound organelles are present in the cytoplasm. Some eukaryotic cells have a cell wall.</a:t>
                      </a:r>
                    </a:p>
                  </a:txBody>
                  <a:tcPr marL="12700" marR="12700" marT="12700" marB="0">
                    <a:solidFill>
                      <a:schemeClr val="bg1"/>
                    </a:solidFill>
                  </a:tcPr>
                </a:tc>
                <a:extLst>
                  <a:ext uri="{0D108BD9-81ED-4DB2-BD59-A6C34878D82A}">
                    <a16:rowId xmlns:a16="http://schemas.microsoft.com/office/drawing/2014/main" val="10007"/>
                  </a:ext>
                </a:extLst>
              </a:tr>
              <a:tr h="228024">
                <a:tc>
                  <a:txBody>
                    <a:bodyPr/>
                    <a:lstStyle/>
                    <a:p>
                      <a:pPr algn="ctr" fontAlgn="t"/>
                      <a:r>
                        <a:rPr lang="en-US" sz="1400" b="0" i="0" u="none" strike="noStrike" dirty="0">
                          <a:solidFill>
                            <a:srgbClr val="000000"/>
                          </a:solidFill>
                          <a:effectLst/>
                          <a:latin typeface="+mn-lt"/>
                          <a:cs typeface="Arial"/>
                        </a:rPr>
                        <a:t>1.2</a:t>
                      </a:r>
                      <a:r>
                        <a:rPr lang="en-US" sz="1400" b="0" i="0" u="none" strike="noStrike" baseline="0" dirty="0">
                          <a:solidFill>
                            <a:srgbClr val="000000"/>
                          </a:solidFill>
                          <a:effectLst/>
                          <a:latin typeface="+mn-lt"/>
                          <a:cs typeface="Arial"/>
                        </a:rPr>
                        <a:t> </a:t>
                      </a:r>
                      <a:r>
                        <a:rPr lang="en-US" sz="1400" b="0" i="0" u="none" strike="noStrike" dirty="0">
                          <a:solidFill>
                            <a:srgbClr val="000000"/>
                          </a:solidFill>
                          <a:effectLst/>
                          <a:latin typeface="+mn-lt"/>
                          <a:cs typeface="Arial"/>
                        </a:rPr>
                        <a:t>S.3</a:t>
                      </a:r>
                    </a:p>
                  </a:txBody>
                  <a:tcPr marL="12700" marR="12700" marT="12700" marB="0">
                    <a:solidFill>
                      <a:schemeClr val="bg1"/>
                    </a:solidFill>
                  </a:tcPr>
                </a:tc>
                <a:tc>
                  <a:txBody>
                    <a:bodyPr/>
                    <a:lstStyle/>
                    <a:p>
                      <a:pPr algn="l" fontAlgn="t"/>
                      <a:r>
                        <a:rPr lang="en-US" sz="1400" b="0" i="0" u="none" strike="noStrike" dirty="0">
                          <a:solidFill>
                            <a:srgbClr val="000000"/>
                          </a:solidFill>
                          <a:effectLst/>
                          <a:latin typeface="+mn-lt"/>
                          <a:cs typeface="Arial"/>
                        </a:rPr>
                        <a:t>Interpretation of electron micrographs to identify organelles and deduce the function of specialized cells.</a:t>
                      </a:r>
                    </a:p>
                  </a:txBody>
                  <a:tcPr marL="12700" marR="12700" marT="12700" marB="0">
                    <a:solidFill>
                      <a:schemeClr val="bg1"/>
                    </a:solidFill>
                  </a:tcPr>
                </a:tc>
                <a:tc>
                  <a:txBody>
                    <a:bodyPr/>
                    <a:lstStyle/>
                    <a:p>
                      <a:pPr algn="l" fontAlgn="t"/>
                      <a:endParaRPr lang="en-US" sz="1400" b="0" i="0" u="none" strike="noStrike" dirty="0">
                        <a:solidFill>
                          <a:srgbClr val="000000"/>
                        </a:solidFill>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2026980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7700" y="1320043"/>
            <a:ext cx="3429000" cy="4572000"/>
          </a:xfrm>
          <a:prstGeom prst="rect">
            <a:avLst/>
          </a:prstGeom>
        </p:spPr>
      </p:pic>
      <p:sp>
        <p:nvSpPr>
          <p:cNvPr id="2" name="Title 1"/>
          <p:cNvSpPr>
            <a:spLocks noGrp="1"/>
          </p:cNvSpPr>
          <p:nvPr>
            <p:ph type="title"/>
          </p:nvPr>
        </p:nvSpPr>
        <p:spPr>
          <a:xfrm>
            <a:off x="0" y="0"/>
            <a:ext cx="9144000" cy="864229"/>
          </a:xfrm>
        </p:spPr>
        <p:txBody>
          <a:bodyPr>
            <a:noAutofit/>
          </a:bodyPr>
          <a:lstStyle/>
          <a:p>
            <a:pPr fontAlgn="b"/>
            <a:r>
              <a:rPr lang="en-US" sz="2400" dirty="0">
                <a:latin typeface="+mn-lt"/>
                <a:cs typeface="Arial"/>
              </a:rPr>
              <a:t>1.2 U.3 </a:t>
            </a:r>
            <a:r>
              <a:rPr lang="en-US" sz="2400" dirty="0">
                <a:solidFill>
                  <a:srgbClr val="000000"/>
                </a:solidFill>
                <a:latin typeface="+mn-lt"/>
                <a:cs typeface="Arial"/>
              </a:rPr>
              <a:t>Electron microscopes have a much higher resolution than light microscopes.   </a:t>
            </a:r>
          </a:p>
        </p:txBody>
      </p:sp>
      <p:sp>
        <p:nvSpPr>
          <p:cNvPr id="13" name="Content Placeholder 2"/>
          <p:cNvSpPr>
            <a:spLocks noGrp="1"/>
          </p:cNvSpPr>
          <p:nvPr>
            <p:ph idx="1"/>
          </p:nvPr>
        </p:nvSpPr>
        <p:spPr>
          <a:xfrm>
            <a:off x="227364" y="1385784"/>
            <a:ext cx="5111118" cy="2783550"/>
          </a:xfrm>
          <a:solidFill>
            <a:srgbClr val="F7E8A7">
              <a:alpha val="78000"/>
            </a:srgbClr>
          </a:solidFill>
        </p:spPr>
        <p:txBody>
          <a:bodyPr>
            <a:normAutofit/>
          </a:bodyPr>
          <a:lstStyle/>
          <a:p>
            <a:r>
              <a:rPr lang="en-US" sz="1600" dirty="0"/>
              <a:t>Light microscopes are limited in resolution by the wavelengths of visible light (400–700 nm).</a:t>
            </a:r>
          </a:p>
          <a:p>
            <a:r>
              <a:rPr lang="en-US" sz="1600" dirty="0"/>
              <a:t>Electrons have a much shorter wavelength (2 – 12 pm) therefore electron microscopes have a much higher resolution</a:t>
            </a:r>
          </a:p>
          <a:p>
            <a:r>
              <a:rPr lang="en-US" sz="1600" dirty="0"/>
              <a:t>Light microscopes are usually limited to 1000x because, due to the resolution, nothing is gained by increasing the magnification – try zooming in on an image on your laptop or phone after a certain point there is no benefit to zooming in as the image becomes pixelated</a:t>
            </a:r>
          </a:p>
          <a:p>
            <a:pPr marL="0" indent="0">
              <a:buNone/>
            </a:pPr>
            <a:endParaRPr lang="en-US" sz="1600" dirty="0"/>
          </a:p>
        </p:txBody>
      </p:sp>
      <p:sp>
        <p:nvSpPr>
          <p:cNvPr id="5" name="Rectangle 4"/>
          <p:cNvSpPr/>
          <p:nvPr/>
        </p:nvSpPr>
        <p:spPr>
          <a:xfrm>
            <a:off x="192123" y="918017"/>
            <a:ext cx="8829359" cy="369332"/>
          </a:xfrm>
          <a:prstGeom prst="rect">
            <a:avLst/>
          </a:prstGeom>
          <a:solidFill>
            <a:srgbClr val="FFFFFF"/>
          </a:solidFill>
          <a:ln>
            <a:solidFill>
              <a:schemeClr val="tx1"/>
            </a:solidFill>
          </a:ln>
          <a:effectLst/>
        </p:spPr>
        <p:txBody>
          <a:bodyPr wrap="square">
            <a:spAutoFit/>
          </a:bodyPr>
          <a:lstStyle/>
          <a:p>
            <a:r>
              <a:rPr lang="en-US" b="1" dirty="0"/>
              <a:t>Resolution </a:t>
            </a:r>
            <a:r>
              <a:rPr lang="en-US" dirty="0"/>
              <a:t>is defined as the shortest distance between two points that can be distinguished </a:t>
            </a:r>
          </a:p>
        </p:txBody>
      </p:sp>
      <p:graphicFrame>
        <p:nvGraphicFramePr>
          <p:cNvPr id="6" name="Table 5"/>
          <p:cNvGraphicFramePr>
            <a:graphicFrameLocks noGrp="1"/>
          </p:cNvGraphicFramePr>
          <p:nvPr>
            <p:extLst>
              <p:ext uri="{D42A27DB-BD31-4B8C-83A1-F6EECF244321}">
                <p14:modId xmlns:p14="http://schemas.microsoft.com/office/powerpoint/2010/main" val="3542289476"/>
              </p:ext>
            </p:extLst>
          </p:nvPr>
        </p:nvGraphicFramePr>
        <p:xfrm>
          <a:off x="172082" y="4333971"/>
          <a:ext cx="5397500" cy="2314462"/>
        </p:xfrm>
        <a:graphic>
          <a:graphicData uri="http://schemas.openxmlformats.org/drawingml/2006/table">
            <a:tbl>
              <a:tblPr firstRow="1" bandRow="1">
                <a:tableStyleId>{2D5ABB26-0587-4C30-8999-92F81FD0307C}</a:tableStyleId>
              </a:tblPr>
              <a:tblGrid>
                <a:gridCol w="1492250">
                  <a:extLst>
                    <a:ext uri="{9D8B030D-6E8A-4147-A177-3AD203B41FA5}">
                      <a16:colId xmlns:a16="http://schemas.microsoft.com/office/drawing/2014/main" val="20000"/>
                    </a:ext>
                  </a:extLst>
                </a:gridCol>
                <a:gridCol w="121285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33500">
                  <a:extLst>
                    <a:ext uri="{9D8B030D-6E8A-4147-A177-3AD203B41FA5}">
                      <a16:colId xmlns:a16="http://schemas.microsoft.com/office/drawing/2014/main" val="20003"/>
                    </a:ext>
                  </a:extLst>
                </a:gridCol>
              </a:tblGrid>
              <a:tr h="319458">
                <a:tc>
                  <a:txBody>
                    <a:bodyPr/>
                    <a:lstStyle/>
                    <a:p>
                      <a:pPr algn="ctr"/>
                      <a:endParaRPr lang="en-US" sz="1400" baseline="0" dirty="0">
                        <a:latin typeface="Arial"/>
                        <a:cs typeface="Aria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r>
                        <a:rPr lang="en-US" sz="1400" baseline="0" dirty="0">
                          <a:latin typeface="Arial"/>
                          <a:cs typeface="Arial"/>
                        </a:rPr>
                        <a:t>resolution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endParaRPr lang="en-US" sz="1600" baseline="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600" baseline="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4848">
                <a:tc>
                  <a:txBody>
                    <a:bodyPr/>
                    <a:lstStyle/>
                    <a:p>
                      <a:pPr algn="ctr"/>
                      <a:endParaRPr lang="en-US" sz="1400" baseline="0" dirty="0">
                        <a:latin typeface="Arial"/>
                        <a:cs typeface="Aria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err="1">
                          <a:latin typeface="Arial"/>
                          <a:cs typeface="Arial"/>
                        </a:rPr>
                        <a:t>Millimetres</a:t>
                      </a:r>
                      <a:endParaRPr lang="en-US" sz="1400" baseline="0" dirty="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(mm)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err="1">
                          <a:latin typeface="Arial"/>
                          <a:cs typeface="Arial"/>
                        </a:rPr>
                        <a:t>Micrometres</a:t>
                      </a:r>
                      <a:endParaRPr lang="en-US" sz="1400" baseline="0" dirty="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a:t>
                      </a:r>
                      <a:r>
                        <a:rPr lang="en-US" sz="1400" baseline="0" dirty="0" err="1">
                          <a:latin typeface="Arial"/>
                          <a:cs typeface="Arial"/>
                        </a:rPr>
                        <a:t>μm</a:t>
                      </a:r>
                      <a:r>
                        <a:rPr lang="en-US" sz="1400" baseline="0" dirty="0">
                          <a:latin typeface="Arial"/>
                          <a:cs typeface="Aria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err="1">
                          <a:latin typeface="Arial"/>
                          <a:cs typeface="Arial"/>
                        </a:rPr>
                        <a:t>Nanometres</a:t>
                      </a:r>
                      <a:endParaRPr lang="en-US" sz="1400" baseline="0" dirty="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(nm)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18596">
                <a:tc>
                  <a:txBody>
                    <a:bodyPr/>
                    <a:lstStyle/>
                    <a:p>
                      <a:pPr algn="ctr"/>
                      <a:r>
                        <a:rPr lang="en-US" sz="1400" baseline="0" dirty="0">
                          <a:latin typeface="Arial"/>
                          <a:cs typeface="Arial"/>
                        </a:rPr>
                        <a:t>Human eye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100,000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334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Light microscopes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0.0002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200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95300">
                <a:tc>
                  <a:txBody>
                    <a:bodyPr/>
                    <a:lstStyle/>
                    <a:p>
                      <a:pPr algn="ctr"/>
                      <a:r>
                        <a:rPr lang="en-US" sz="1400" baseline="0" dirty="0">
                          <a:latin typeface="Arial"/>
                          <a:cs typeface="Arial"/>
                        </a:rPr>
                        <a:t>Electron microscopes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0.000001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latin typeface="Arial"/>
                          <a:cs typeface="Arial"/>
                        </a:rPr>
                        <a:t>0.001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aseline="0" dirty="0">
                          <a:latin typeface="Arial"/>
                          <a:cs typeface="Aria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9" name="Rectangle 8"/>
          <p:cNvSpPr/>
          <p:nvPr/>
        </p:nvSpPr>
        <p:spPr>
          <a:xfrm>
            <a:off x="6306673" y="5912535"/>
            <a:ext cx="2365187" cy="400110"/>
          </a:xfrm>
          <a:prstGeom prst="rect">
            <a:avLst/>
          </a:prstGeom>
        </p:spPr>
        <p:txBody>
          <a:bodyPr wrap="square">
            <a:spAutoFit/>
          </a:bodyPr>
          <a:lstStyle/>
          <a:p>
            <a:pPr algn="r"/>
            <a:r>
              <a:rPr lang="en-US" sz="1000" b="1" dirty="0">
                <a:solidFill>
                  <a:schemeClr val="accent1">
                    <a:lumMod val="50000"/>
                  </a:schemeClr>
                </a:solidFill>
              </a:rPr>
              <a:t>http://</a:t>
            </a:r>
            <a:r>
              <a:rPr lang="en-US" sz="1000" b="1" dirty="0" err="1">
                <a:solidFill>
                  <a:schemeClr val="accent1">
                    <a:lumMod val="50000"/>
                  </a:schemeClr>
                </a:solidFill>
              </a:rPr>
              <a:t>upload.wikimedia.org</a:t>
            </a:r>
            <a:r>
              <a:rPr lang="en-US" sz="1000" b="1" dirty="0">
                <a:solidFill>
                  <a:schemeClr val="accent1">
                    <a:lumMod val="50000"/>
                  </a:schemeClr>
                </a:solidFill>
              </a:rPr>
              <a:t>/</a:t>
            </a:r>
            <a:r>
              <a:rPr lang="en-US" sz="1000" b="1" dirty="0" err="1">
                <a:solidFill>
                  <a:schemeClr val="accent1">
                    <a:lumMod val="50000"/>
                  </a:schemeClr>
                </a:solidFill>
              </a:rPr>
              <a:t>wikipedia</a:t>
            </a:r>
            <a:r>
              <a:rPr lang="en-US" sz="1000" b="1" dirty="0">
                <a:solidFill>
                  <a:schemeClr val="accent1">
                    <a:lumMod val="50000"/>
                  </a:schemeClr>
                </a:solidFill>
              </a:rPr>
              <a:t>/commons/c/c5/</a:t>
            </a:r>
            <a:r>
              <a:rPr lang="en-US" sz="1000" b="1" dirty="0" err="1">
                <a:solidFill>
                  <a:schemeClr val="accent1">
                    <a:lumMod val="50000"/>
                  </a:schemeClr>
                </a:solidFill>
              </a:rPr>
              <a:t>Electron_Microscope.jpg</a:t>
            </a:r>
            <a:endParaRPr lang="en-US" sz="1000" b="1" dirty="0">
              <a:solidFill>
                <a:schemeClr val="accent1">
                  <a:lumMod val="50000"/>
                </a:schemeClr>
              </a:solidFill>
            </a:endParaRPr>
          </a:p>
        </p:txBody>
      </p:sp>
    </p:spTree>
    <p:extLst>
      <p:ext uri="{BB962C8B-B14F-4D97-AF65-F5344CB8AC3E}">
        <p14:creationId xmlns:p14="http://schemas.microsoft.com/office/powerpoint/2010/main" val="3394375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30951"/>
          <a:stretch/>
        </p:blipFill>
        <p:spPr>
          <a:xfrm>
            <a:off x="0" y="779929"/>
            <a:ext cx="9144000" cy="6078071"/>
          </a:xfrm>
          <a:prstGeom prst="rect">
            <a:avLst/>
          </a:prstGeom>
        </p:spPr>
      </p:pic>
      <p:sp>
        <p:nvSpPr>
          <p:cNvPr id="2" name="Title 1"/>
          <p:cNvSpPr>
            <a:spLocks noGrp="1"/>
          </p:cNvSpPr>
          <p:nvPr>
            <p:ph type="title"/>
          </p:nvPr>
        </p:nvSpPr>
        <p:spPr>
          <a:xfrm>
            <a:off x="0" y="4761"/>
            <a:ext cx="9144000" cy="775167"/>
          </a:xfrm>
        </p:spPr>
        <p:txBody>
          <a:bodyPr>
            <a:noAutofit/>
          </a:bodyPr>
          <a:lstStyle/>
          <a:p>
            <a:pPr fontAlgn="b"/>
            <a:r>
              <a:rPr lang="en-US" sz="2400" dirty="0">
                <a:latin typeface="+mn-lt"/>
                <a:cs typeface="Arial"/>
              </a:rPr>
              <a:t>1.2 U.3 </a:t>
            </a:r>
            <a:r>
              <a:rPr lang="en-US" sz="2400" dirty="0">
                <a:solidFill>
                  <a:srgbClr val="000000"/>
                </a:solidFill>
                <a:latin typeface="+mn-lt"/>
                <a:cs typeface="Arial"/>
              </a:rPr>
              <a:t>Electron microscopes have a much higher resolution than light microscopes</a:t>
            </a:r>
            <a:r>
              <a:rPr lang="en-US" sz="1800" dirty="0">
                <a:solidFill>
                  <a:srgbClr val="000000"/>
                </a:solidFill>
                <a:latin typeface="Arial"/>
                <a:cs typeface="Arial"/>
              </a:rPr>
              <a:t>.</a:t>
            </a:r>
          </a:p>
        </p:txBody>
      </p:sp>
      <p:sp>
        <p:nvSpPr>
          <p:cNvPr id="8" name="Content Placeholder 2"/>
          <p:cNvSpPr txBox="1">
            <a:spLocks/>
          </p:cNvSpPr>
          <p:nvPr/>
        </p:nvSpPr>
        <p:spPr>
          <a:xfrm>
            <a:off x="26896" y="4407259"/>
            <a:ext cx="3939988" cy="2448362"/>
          </a:xfrm>
          <a:prstGeom prst="rect">
            <a:avLst/>
          </a:prstGeom>
          <a:solidFill>
            <a:srgbClr val="F7E8A7"/>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Light microscopes allow us to see the structure of cells</a:t>
            </a:r>
          </a:p>
          <a:p>
            <a:r>
              <a:rPr lang="en-US" sz="1800" dirty="0"/>
              <a:t>Electron microscopes allow us to see the ultrastructure of cells, such as these pancreatic exocrine cells</a:t>
            </a:r>
          </a:p>
          <a:p>
            <a:r>
              <a:rPr lang="en-US" sz="1800" dirty="0"/>
              <a:t>Electron microscopes can see viruses (0.1μm diameter) , but light microscopes cannot</a:t>
            </a:r>
          </a:p>
        </p:txBody>
      </p:sp>
      <p:sp>
        <p:nvSpPr>
          <p:cNvPr id="4" name="Rectangle 3"/>
          <p:cNvSpPr/>
          <p:nvPr/>
        </p:nvSpPr>
        <p:spPr>
          <a:xfrm>
            <a:off x="0" y="897183"/>
            <a:ext cx="4572000" cy="923330"/>
          </a:xfrm>
          <a:prstGeom prst="rect">
            <a:avLst/>
          </a:prstGeom>
          <a:solidFill>
            <a:schemeClr val="bg1"/>
          </a:solidFill>
          <a:ln>
            <a:solidFill>
              <a:schemeClr val="tx1"/>
            </a:solidFill>
          </a:ln>
          <a:effectLst/>
        </p:spPr>
        <p:txBody>
          <a:bodyPr>
            <a:spAutoFit/>
          </a:bodyPr>
          <a:lstStyle/>
          <a:p>
            <a:r>
              <a:rPr lang="en-US" b="1" dirty="0"/>
              <a:t>Ultrastructure</a:t>
            </a:r>
            <a:r>
              <a:rPr lang="en-US" dirty="0"/>
              <a:t> is all the structures of a biological specimen that are at least 0.1nm in their smallest dimension</a:t>
            </a:r>
          </a:p>
        </p:txBody>
      </p:sp>
      <p:sp>
        <p:nvSpPr>
          <p:cNvPr id="7" name="Rectangle 6"/>
          <p:cNvSpPr/>
          <p:nvPr/>
        </p:nvSpPr>
        <p:spPr>
          <a:xfrm>
            <a:off x="2717800" y="6624935"/>
            <a:ext cx="6438900" cy="246221"/>
          </a:xfrm>
          <a:prstGeom prst="rect">
            <a:avLst/>
          </a:prstGeom>
        </p:spPr>
        <p:txBody>
          <a:bodyPr wrap="square">
            <a:spAutoFit/>
          </a:bodyPr>
          <a:lstStyle/>
          <a:p>
            <a:pPr algn="r"/>
            <a:r>
              <a:rPr lang="en-US" sz="1000" dirty="0">
                <a:hlinkClick r:id="rId3"/>
              </a:rPr>
              <a:t>http://</a:t>
            </a:r>
            <a:r>
              <a:rPr lang="en-US" sz="1000" dirty="0" err="1">
                <a:hlinkClick r:id="rId3"/>
              </a:rPr>
              <a:t>medcell.med.yale.edu</a:t>
            </a:r>
            <a:r>
              <a:rPr lang="en-US" sz="1000" dirty="0">
                <a:hlinkClick r:id="rId3"/>
              </a:rPr>
              <a:t>/</a:t>
            </a:r>
            <a:r>
              <a:rPr lang="en-US" sz="1000" dirty="0" err="1">
                <a:hlinkClick r:id="rId3"/>
              </a:rPr>
              <a:t>systems_cell_biology_old</a:t>
            </a:r>
            <a:r>
              <a:rPr lang="en-US" sz="1000" dirty="0">
                <a:hlinkClick r:id="rId3"/>
              </a:rPr>
              <a:t>/</a:t>
            </a:r>
            <a:r>
              <a:rPr lang="en-US" sz="1000" dirty="0" err="1">
                <a:hlinkClick r:id="rId3"/>
              </a:rPr>
              <a:t>liver_and_pancreas</a:t>
            </a:r>
            <a:r>
              <a:rPr lang="en-US" sz="1000" dirty="0">
                <a:hlinkClick r:id="rId3"/>
              </a:rPr>
              <a:t>/images/</a:t>
            </a:r>
            <a:r>
              <a:rPr lang="en-US" sz="1000" dirty="0" err="1">
                <a:hlinkClick r:id="rId3"/>
              </a:rPr>
              <a:t>exocrine_pancreas_em.jpg</a:t>
            </a:r>
            <a:endParaRPr lang="en-US" sz="1000" dirty="0"/>
          </a:p>
        </p:txBody>
      </p:sp>
    </p:spTree>
    <p:extLst>
      <p:ext uri="{BB962C8B-B14F-4D97-AF65-F5344CB8AC3E}">
        <p14:creationId xmlns:p14="http://schemas.microsoft.com/office/powerpoint/2010/main" val="3923024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Grp="1"/>
          </p:cNvSpPr>
          <p:nvPr>
            <p:ph type="title"/>
          </p:nvPr>
        </p:nvSpPr>
        <p:spPr/>
        <p:txBody>
          <a:bodyPr>
            <a:normAutofit fontScale="90000"/>
          </a:bodyPr>
          <a:lstStyle/>
          <a:p>
            <a:pPr eaLnBrk="1" hangingPunct="1"/>
            <a:r>
              <a:rPr lang="en-US" altLang="en-US" sz="4000"/>
              <a:t>Cells and their Size</a:t>
            </a:r>
            <a:br>
              <a:rPr lang="en-US" altLang="en-US" sz="4000"/>
            </a:br>
            <a:endParaRPr lang="en-US" altLang="en-US" sz="4000"/>
          </a:p>
        </p:txBody>
      </p:sp>
      <p:sp>
        <p:nvSpPr>
          <p:cNvPr id="21507" name="Rectangle 9"/>
          <p:cNvSpPr>
            <a:spLocks noGrp="1"/>
          </p:cNvSpPr>
          <p:nvPr>
            <p:ph sz="half" idx="1"/>
          </p:nvPr>
        </p:nvSpPr>
        <p:spPr/>
        <p:txBody>
          <a:bodyPr/>
          <a:lstStyle/>
          <a:p>
            <a:pPr eaLnBrk="1" hangingPunct="1"/>
            <a:endParaRPr lang="en-US" altLang="en-US" sz="2800"/>
          </a:p>
        </p:txBody>
      </p:sp>
      <p:sp>
        <p:nvSpPr>
          <p:cNvPr id="21508" name="Rectangle 3"/>
          <p:cNvSpPr>
            <a:spLocks noGrp="1"/>
          </p:cNvSpPr>
          <p:nvPr>
            <p:ph type="body" sz="half" idx="2"/>
          </p:nvPr>
        </p:nvSpPr>
        <p:spPr/>
        <p:txBody>
          <a:bodyPr/>
          <a:lstStyle/>
          <a:p>
            <a:pPr eaLnBrk="1" hangingPunct="1"/>
            <a:endParaRPr lang="en-US" altLang="en-US" sz="2800"/>
          </a:p>
          <a:p>
            <a:pPr lvl="1" eaLnBrk="1" hangingPunct="1"/>
            <a:endParaRPr lang="en-US" altLang="en-US" sz="2400"/>
          </a:p>
        </p:txBody>
      </p:sp>
      <p:pic>
        <p:nvPicPr>
          <p:cNvPr id="21509" name="Picture 5" descr="ech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257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0"/>
          <p:cNvSpPr txBox="1">
            <a:spLocks noChangeArrowheads="1"/>
          </p:cNvSpPr>
          <p:nvPr/>
        </p:nvSpPr>
        <p:spPr bwMode="auto">
          <a:xfrm>
            <a:off x="5334000" y="1600200"/>
            <a:ext cx="340995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000" dirty="0">
                <a:latin typeface="Calibri" pitchFamily="34" charset="0"/>
              </a:rPr>
              <a:t>Microscopes with high</a:t>
            </a:r>
          </a:p>
          <a:p>
            <a:pPr eaLnBrk="1" hangingPunct="1">
              <a:defRPr/>
            </a:pPr>
            <a:r>
              <a:rPr lang="en-US" sz="2000" dirty="0">
                <a:latin typeface="Calibri" pitchFamily="34" charset="0"/>
              </a:rPr>
              <a:t>magnification and resolution</a:t>
            </a:r>
          </a:p>
          <a:p>
            <a:pPr eaLnBrk="1" hangingPunct="1">
              <a:defRPr/>
            </a:pPr>
            <a:r>
              <a:rPr lang="en-US" sz="2000" dirty="0">
                <a:latin typeface="Calibri" pitchFamily="34" charset="0"/>
              </a:rPr>
              <a:t>(clarity) are needed to observe cells and their components.</a:t>
            </a:r>
          </a:p>
          <a:p>
            <a:pPr eaLnBrk="1" hangingPunct="1">
              <a:defRPr/>
            </a:pPr>
            <a:endParaRPr lang="en-US" sz="2000" dirty="0">
              <a:latin typeface="Calibri" pitchFamily="34" charset="0"/>
            </a:endParaRPr>
          </a:p>
          <a:p>
            <a:pPr eaLnBrk="1" hangingPunct="1">
              <a:defRPr/>
            </a:pPr>
            <a:r>
              <a:rPr lang="en-US" sz="2000" dirty="0">
                <a:latin typeface="Calibri" pitchFamily="34" charset="0"/>
              </a:rPr>
              <a:t>LARGEST to smallest</a:t>
            </a:r>
          </a:p>
          <a:p>
            <a:pPr eaLnBrk="1" hangingPunct="1">
              <a:defRPr/>
            </a:pPr>
            <a:endParaRPr lang="en-US" sz="2000" dirty="0">
              <a:latin typeface="Calibri" pitchFamily="34" charset="0"/>
            </a:endParaRPr>
          </a:p>
          <a:p>
            <a:pPr marL="342900" indent="-342900" eaLnBrk="1" hangingPunct="1">
              <a:buFont typeface="Wingdings" pitchFamily="2" charset="2"/>
              <a:buChar char="§"/>
              <a:defRPr/>
            </a:pPr>
            <a:r>
              <a:rPr lang="en-US" sz="2000" dirty="0">
                <a:latin typeface="Calibri" pitchFamily="34" charset="0"/>
              </a:rPr>
              <a:t>Cells (up to 100um)</a:t>
            </a:r>
          </a:p>
          <a:p>
            <a:pPr marL="342900" indent="-342900" eaLnBrk="1" hangingPunct="1">
              <a:buFont typeface="Wingdings" pitchFamily="2" charset="2"/>
              <a:buChar char="§"/>
              <a:defRPr/>
            </a:pPr>
            <a:r>
              <a:rPr lang="en-US" sz="2000" dirty="0">
                <a:latin typeface="Calibri" pitchFamily="34" charset="0"/>
              </a:rPr>
              <a:t>Organelles (up to 10 um)</a:t>
            </a:r>
          </a:p>
          <a:p>
            <a:pPr marL="342900" indent="-342900" eaLnBrk="1" hangingPunct="1">
              <a:buFont typeface="Wingdings" pitchFamily="2" charset="2"/>
              <a:buChar char="§"/>
              <a:defRPr/>
            </a:pPr>
            <a:r>
              <a:rPr lang="en-US" sz="2000" dirty="0">
                <a:latin typeface="Calibri" pitchFamily="34" charset="0"/>
              </a:rPr>
              <a:t>Bacteria (1um)</a:t>
            </a:r>
          </a:p>
          <a:p>
            <a:pPr marL="342900" indent="-342900" eaLnBrk="1" hangingPunct="1">
              <a:buFont typeface="Wingdings" pitchFamily="2" charset="2"/>
              <a:buChar char="§"/>
              <a:defRPr/>
            </a:pPr>
            <a:r>
              <a:rPr lang="en-US" sz="2000" dirty="0">
                <a:latin typeface="Calibri" pitchFamily="34" charset="0"/>
              </a:rPr>
              <a:t>Viruses(100nm)</a:t>
            </a:r>
          </a:p>
          <a:p>
            <a:pPr marL="342900" indent="-342900" eaLnBrk="1" hangingPunct="1">
              <a:buFont typeface="Wingdings" pitchFamily="2" charset="2"/>
              <a:buChar char="§"/>
              <a:defRPr/>
            </a:pPr>
            <a:r>
              <a:rPr lang="en-US" sz="2000" dirty="0">
                <a:latin typeface="Calibri" pitchFamily="34" charset="0"/>
              </a:rPr>
              <a:t>Membranes (10nm) </a:t>
            </a:r>
          </a:p>
          <a:p>
            <a:pPr marL="342900" indent="-342900" eaLnBrk="1" hangingPunct="1">
              <a:buFont typeface="Wingdings" pitchFamily="2" charset="2"/>
              <a:buChar char="§"/>
              <a:defRPr/>
            </a:pPr>
            <a:r>
              <a:rPr lang="en-US" sz="2000" dirty="0">
                <a:latin typeface="Calibri" pitchFamily="34" charset="0"/>
              </a:rPr>
              <a:t>Molecules (1nm)</a:t>
            </a:r>
          </a:p>
          <a:p>
            <a:pPr marL="342900" indent="-342900" eaLnBrk="1" hangingPunct="1">
              <a:buFont typeface="Wingdings" pitchFamily="2" charset="2"/>
              <a:buChar char="§"/>
              <a:defRPr/>
            </a:pPr>
            <a:r>
              <a:rPr lang="en-US" sz="2000" dirty="0">
                <a:latin typeface="Calibri" pitchFamily="34" charset="0"/>
              </a:rPr>
              <a:t>Atoms</a:t>
            </a:r>
          </a:p>
          <a:p>
            <a:pPr eaLnBrk="1" hangingPunct="1">
              <a:defRPr/>
            </a:pPr>
            <a:endParaRPr lang="en-US" sz="2000" dirty="0">
              <a:latin typeface="Calibri" pitchFamily="34" charset="0"/>
            </a:endParaRPr>
          </a:p>
          <a:p>
            <a:pPr>
              <a:spcBef>
                <a:spcPct val="20000"/>
              </a:spcBef>
              <a:buFont typeface="Arial" charset="0"/>
              <a:buChar char="•"/>
              <a:defRPr/>
            </a:pPr>
            <a:r>
              <a:rPr lang="en-US" sz="2000" dirty="0">
                <a:latin typeface="Calibri" pitchFamily="34" charset="0"/>
                <a:hlinkClick r:id="rId3"/>
              </a:rPr>
              <a:t>http://learn.genetics.utah.edu/content/begin/cells/scale/</a:t>
            </a:r>
            <a:endParaRPr lang="en-US" sz="2000" dirty="0">
              <a:latin typeface="Calibri" pitchFamily="34" charset="0"/>
            </a:endParaRPr>
          </a:p>
          <a:p>
            <a:pPr eaLnBrk="1" hangingPunct="1">
              <a:defRPr/>
            </a:pPr>
            <a:endParaRPr lang="en-US" sz="2000" dirty="0">
              <a:latin typeface="Calibri" pitchFamily="34" charset="0"/>
            </a:endParaRPr>
          </a:p>
        </p:txBody>
      </p:sp>
    </p:spTree>
    <p:extLst>
      <p:ext uri="{BB962C8B-B14F-4D97-AF65-F5344CB8AC3E}">
        <p14:creationId xmlns:p14="http://schemas.microsoft.com/office/powerpoint/2010/main" val="2654408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ronodon.com/images/Bacteria_dividing_3b.jpg"/>
          <p:cNvPicPr>
            <a:picLocks noChangeAspect="1" noChangeArrowheads="1"/>
          </p:cNvPicPr>
          <p:nvPr/>
        </p:nvPicPr>
        <p:blipFill rotWithShape="1">
          <a:blip r:embed="rId2">
            <a:extLst>
              <a:ext uri="{28A0092B-C50C-407E-A947-70E740481C1C}">
                <a14:useLocalDpi xmlns:a14="http://schemas.microsoft.com/office/drawing/2010/main" val="0"/>
              </a:ext>
            </a:extLst>
          </a:blip>
          <a:srcRect t="11412" b="17867"/>
          <a:stretch/>
        </p:blipFill>
        <p:spPr bwMode="auto">
          <a:xfrm>
            <a:off x="0" y="927846"/>
            <a:ext cx="9144000" cy="41666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109882"/>
            <a:ext cx="9144000" cy="1748118"/>
          </a:xfrm>
          <a:solidFill>
            <a:srgbClr val="F7E8A7">
              <a:alpha val="78000"/>
            </a:srgbClr>
          </a:solidFill>
        </p:spPr>
        <p:txBody>
          <a:bodyPr>
            <a:normAutofit lnSpcReduction="10000"/>
          </a:bodyPr>
          <a:lstStyle/>
          <a:p>
            <a:pPr marL="0" indent="0">
              <a:buNone/>
            </a:pPr>
            <a:r>
              <a:rPr lang="en-US" sz="2800" dirty="0"/>
              <a:t>Cell theory states that:</a:t>
            </a:r>
          </a:p>
          <a:p>
            <a:pPr marL="457200" indent="-457200">
              <a:buFont typeface="+mj-lt"/>
              <a:buAutoNum type="arabicPeriod"/>
            </a:pPr>
            <a:r>
              <a:rPr lang="en-US" sz="2400" dirty="0"/>
              <a:t>All living things are composed of cells (or cell products)</a:t>
            </a:r>
          </a:p>
          <a:p>
            <a:pPr marL="457200" indent="-457200">
              <a:buFont typeface="+mj-lt"/>
              <a:buAutoNum type="arabicPeriod"/>
            </a:pPr>
            <a:r>
              <a:rPr lang="en-US" sz="2400" dirty="0"/>
              <a:t>The cell is the smallest unit of life</a:t>
            </a:r>
          </a:p>
          <a:p>
            <a:pPr marL="457200" indent="-457200">
              <a:buFont typeface="+mj-lt"/>
              <a:buAutoNum type="arabicPeriod"/>
            </a:pPr>
            <a:r>
              <a:rPr lang="en-US" sz="2400" dirty="0"/>
              <a:t>Cells only arise from pre-existing cells</a:t>
            </a:r>
          </a:p>
        </p:txBody>
      </p:sp>
      <p:sp>
        <p:nvSpPr>
          <p:cNvPr id="7" name="TextBox 6"/>
          <p:cNvSpPr txBox="1"/>
          <p:nvPr/>
        </p:nvSpPr>
        <p:spPr>
          <a:xfrm>
            <a:off x="5240317" y="6581001"/>
            <a:ext cx="3610027" cy="276999"/>
          </a:xfrm>
          <a:prstGeom prst="rect">
            <a:avLst/>
          </a:prstGeom>
          <a:noFill/>
        </p:spPr>
        <p:txBody>
          <a:bodyPr wrap="none" rtlCol="0">
            <a:spAutoFit/>
          </a:bodyPr>
          <a:lstStyle/>
          <a:p>
            <a:r>
              <a:rPr lang="en-US" sz="1200" dirty="0"/>
              <a:t>http://cronodon.com/images/Bacteria_dividing_3b.jpg</a:t>
            </a:r>
          </a:p>
        </p:txBody>
      </p:sp>
      <p:sp>
        <p:nvSpPr>
          <p:cNvPr id="6" name="Title 1"/>
          <p:cNvSpPr txBox="1">
            <a:spLocks/>
          </p:cNvSpPr>
          <p:nvPr/>
        </p:nvSpPr>
        <p:spPr>
          <a:xfrm>
            <a:off x="-8963" y="15972"/>
            <a:ext cx="9144000" cy="911875"/>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2800" dirty="0">
                <a:latin typeface="+mn-lt"/>
                <a:cs typeface="Arial"/>
              </a:rPr>
              <a:t>1.1 U.1 </a:t>
            </a:r>
            <a:r>
              <a:rPr lang="en-US" sz="2800" dirty="0"/>
              <a:t>According to the cell theory, living organisms are composed of cells.   </a:t>
            </a:r>
            <a:endParaRPr lang="en-US" sz="2400" dirty="0"/>
          </a:p>
        </p:txBody>
      </p:sp>
    </p:spTree>
    <p:extLst>
      <p:ext uri="{BB962C8B-B14F-4D97-AF65-F5344CB8AC3E}">
        <p14:creationId xmlns:p14="http://schemas.microsoft.com/office/powerpoint/2010/main" val="17063085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720445" y="3276599"/>
            <a:ext cx="5423555" cy="3182760"/>
            <a:chOff x="3585275" y="2393169"/>
            <a:chExt cx="5423555" cy="3182760"/>
          </a:xfrm>
        </p:grpSpPr>
        <p:pic>
          <p:nvPicPr>
            <p:cNvPr id="4" name="Picture 3" descr="Screen Shot 2014-04-26 at 19.29.41.png">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2359" y="2393169"/>
              <a:ext cx="3856471" cy="2922532"/>
            </a:xfrm>
            <a:prstGeom prst="rect">
              <a:avLst/>
            </a:prstGeom>
          </p:spPr>
        </p:pic>
        <p:sp>
          <p:nvSpPr>
            <p:cNvPr id="5" name="TextBox 4"/>
            <p:cNvSpPr txBox="1"/>
            <p:nvPr/>
          </p:nvSpPr>
          <p:spPr>
            <a:xfrm>
              <a:off x="3585275" y="5298930"/>
              <a:ext cx="5423555" cy="276999"/>
            </a:xfrm>
            <a:prstGeom prst="rect">
              <a:avLst/>
            </a:prstGeom>
            <a:solidFill>
              <a:schemeClr val="bg1"/>
            </a:solidFill>
          </p:spPr>
          <p:txBody>
            <a:bodyPr wrap="none" rtlCol="0">
              <a:spAutoFit/>
            </a:bodyPr>
            <a:lstStyle/>
            <a:p>
              <a:r>
                <a:rPr lang="en-US" sz="1200" dirty="0"/>
                <a:t>Virtual microscope: </a:t>
              </a:r>
              <a:r>
                <a:rPr lang="en-US" sz="1200" dirty="0">
                  <a:hlinkClick r:id="rId3"/>
                </a:rPr>
                <a:t>http://</a:t>
              </a:r>
              <a:r>
                <a:rPr lang="en-US" sz="1200" dirty="0" err="1">
                  <a:hlinkClick r:id="rId3"/>
                </a:rPr>
                <a:t>www.udel.edu</a:t>
              </a:r>
              <a:r>
                <a:rPr lang="en-US" sz="1200" dirty="0">
                  <a:hlinkClick r:id="rId3"/>
                </a:rPr>
                <a:t>/biology/</a:t>
              </a:r>
              <a:r>
                <a:rPr lang="en-US" sz="1200" dirty="0" err="1">
                  <a:hlinkClick r:id="rId3"/>
                </a:rPr>
                <a:t>ketcham</a:t>
              </a:r>
              <a:r>
                <a:rPr lang="en-US" sz="1200" dirty="0">
                  <a:hlinkClick r:id="rId3"/>
                </a:rPr>
                <a:t>/microscope/</a:t>
              </a:r>
              <a:r>
                <a:rPr lang="en-US" sz="1200" dirty="0" err="1">
                  <a:hlinkClick r:id="rId3"/>
                </a:rPr>
                <a:t>scope.html</a:t>
              </a:r>
              <a:endParaRPr lang="en-US" sz="1200" dirty="0"/>
            </a:p>
          </p:txBody>
        </p:sp>
      </p:grpSp>
      <p:grpSp>
        <p:nvGrpSpPr>
          <p:cNvPr id="11" name="Group 10"/>
          <p:cNvGrpSpPr/>
          <p:nvPr/>
        </p:nvGrpSpPr>
        <p:grpSpPr>
          <a:xfrm>
            <a:off x="120019" y="2633051"/>
            <a:ext cx="5995602" cy="4103307"/>
            <a:chOff x="196913" y="1907481"/>
            <a:chExt cx="5995602" cy="4103307"/>
          </a:xfrm>
        </p:grpSpPr>
        <p:grpSp>
          <p:nvGrpSpPr>
            <p:cNvPr id="9" name="Group 8"/>
            <p:cNvGrpSpPr/>
            <p:nvPr/>
          </p:nvGrpSpPr>
          <p:grpSpPr>
            <a:xfrm>
              <a:off x="196913" y="1907481"/>
              <a:ext cx="2367924" cy="3865008"/>
              <a:chOff x="196913" y="1633537"/>
              <a:chExt cx="2367924" cy="3865008"/>
            </a:xfrm>
          </p:grpSpPr>
          <p:pic>
            <p:nvPicPr>
              <p:cNvPr id="7" name="Picture 6" descr="Screen Shot 2014-04-27 at 14.26.49.png">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913" y="1633537"/>
                <a:ext cx="2367923" cy="391595"/>
              </a:xfrm>
              <a:prstGeom prst="rect">
                <a:avLst/>
              </a:prstGeom>
            </p:spPr>
          </p:pic>
          <p:pic>
            <p:nvPicPr>
              <p:cNvPr id="8" name="Picture 7" descr="Screen Shot 2014-04-27 at 14.26.37.png">
                <a:hlinkClick r:id="rId5"/>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6914" y="2012680"/>
                <a:ext cx="2367923" cy="3485865"/>
              </a:xfrm>
              <a:prstGeom prst="rect">
                <a:avLst/>
              </a:prstGeom>
            </p:spPr>
          </p:pic>
        </p:grpSp>
        <p:sp>
          <p:nvSpPr>
            <p:cNvPr id="10" name="TextBox 9"/>
            <p:cNvSpPr txBox="1"/>
            <p:nvPr/>
          </p:nvSpPr>
          <p:spPr>
            <a:xfrm>
              <a:off x="196913" y="5733789"/>
              <a:ext cx="5995602" cy="276999"/>
            </a:xfrm>
            <a:prstGeom prst="rect">
              <a:avLst/>
            </a:prstGeom>
            <a:solidFill>
              <a:schemeClr val="bg1"/>
            </a:solidFill>
          </p:spPr>
          <p:txBody>
            <a:bodyPr wrap="none" rtlCol="0">
              <a:spAutoFit/>
            </a:bodyPr>
            <a:lstStyle/>
            <a:p>
              <a:r>
                <a:rPr lang="en-US" sz="1200" dirty="0"/>
                <a:t>Learn about Microscopes: </a:t>
              </a:r>
              <a:r>
                <a:rPr lang="de-DE" sz="1200" dirty="0">
                  <a:hlinkClick r:id="rId5"/>
                </a:rPr>
                <a:t>http://www.wisc-online.com/</a:t>
              </a:r>
              <a:r>
                <a:rPr lang="de-DE" sz="1200" dirty="0" err="1">
                  <a:hlinkClick r:id="rId5"/>
                </a:rPr>
                <a:t>objects</a:t>
              </a:r>
              <a:r>
                <a:rPr lang="de-DE" sz="1200" dirty="0">
                  <a:hlinkClick r:id="rId5"/>
                </a:rPr>
                <a:t>/</a:t>
              </a:r>
              <a:r>
                <a:rPr lang="de-DE" sz="1200" dirty="0" err="1">
                  <a:hlinkClick r:id="rId5"/>
                </a:rPr>
                <a:t>ViewObject.aspx?ID</a:t>
              </a:r>
              <a:r>
                <a:rPr lang="de-DE" sz="1200" dirty="0">
                  <a:hlinkClick r:id="rId5"/>
                </a:rPr>
                <a:t>=BIO905</a:t>
              </a:r>
              <a:endParaRPr lang="en-US" sz="1200" dirty="0"/>
            </a:p>
          </p:txBody>
        </p:sp>
      </p:grpSp>
      <p:sp>
        <p:nvSpPr>
          <p:cNvPr id="13" name="Content Placeholder 2"/>
          <p:cNvSpPr>
            <a:spLocks noGrp="1"/>
          </p:cNvSpPr>
          <p:nvPr>
            <p:ph idx="1"/>
          </p:nvPr>
        </p:nvSpPr>
        <p:spPr>
          <a:xfrm>
            <a:off x="2872903" y="1900694"/>
            <a:ext cx="4701702" cy="956753"/>
          </a:xfrm>
          <a:solidFill>
            <a:srgbClr val="F7E8A7">
              <a:alpha val="78000"/>
            </a:srgbClr>
          </a:solidFill>
        </p:spPr>
        <p:txBody>
          <a:bodyPr>
            <a:normAutofit fontScale="92500" lnSpcReduction="10000"/>
          </a:bodyPr>
          <a:lstStyle/>
          <a:p>
            <a:pPr marL="0" indent="0">
              <a:buNone/>
            </a:pPr>
            <a:r>
              <a:rPr lang="en-US" sz="2000" dirty="0"/>
              <a:t>Microscopes are best learn through experience the below links are primarily for those without access to a microscope.</a:t>
            </a:r>
          </a:p>
        </p:txBody>
      </p:sp>
      <p:pic>
        <p:nvPicPr>
          <p:cNvPr id="3" name="Picture 2"/>
          <p:cNvPicPr>
            <a:picLocks noChangeAspect="1"/>
          </p:cNvPicPr>
          <p:nvPr/>
        </p:nvPicPr>
        <p:blipFill>
          <a:blip r:embed="rId8"/>
          <a:stretch>
            <a:fillRect/>
          </a:stretch>
        </p:blipFill>
        <p:spPr>
          <a:xfrm>
            <a:off x="2750867" y="3291573"/>
            <a:ext cx="3086638" cy="1903426"/>
          </a:xfrm>
          <a:prstGeom prst="rect">
            <a:avLst/>
          </a:prstGeom>
        </p:spPr>
      </p:pic>
      <p:sp>
        <p:nvSpPr>
          <p:cNvPr id="6" name="TextBox 5"/>
          <p:cNvSpPr txBox="1"/>
          <p:nvPr/>
        </p:nvSpPr>
        <p:spPr>
          <a:xfrm>
            <a:off x="2488506" y="5386043"/>
            <a:ext cx="3627115" cy="246221"/>
          </a:xfrm>
          <a:prstGeom prst="rect">
            <a:avLst/>
          </a:prstGeom>
          <a:noFill/>
        </p:spPr>
        <p:txBody>
          <a:bodyPr wrap="none" rtlCol="0">
            <a:spAutoFit/>
          </a:bodyPr>
          <a:lstStyle/>
          <a:p>
            <a:r>
              <a:rPr lang="en-US" sz="1000" dirty="0"/>
              <a:t>Source: </a:t>
            </a:r>
            <a:r>
              <a:rPr lang="hu-HU" sz="1000" dirty="0">
                <a:hlinkClick r:id="rId9"/>
              </a:rPr>
              <a:t>https://microbewiki.kenyon.edu/index.php/Dinoflagellata</a:t>
            </a:r>
            <a:endParaRPr lang="en-US" sz="1000" dirty="0"/>
          </a:p>
        </p:txBody>
      </p:sp>
      <p:sp>
        <p:nvSpPr>
          <p:cNvPr id="14" name="Title 1"/>
          <p:cNvSpPr>
            <a:spLocks noGrp="1"/>
          </p:cNvSpPr>
          <p:nvPr>
            <p:ph type="title"/>
          </p:nvPr>
        </p:nvSpPr>
        <p:spPr>
          <a:xfrm>
            <a:off x="0" y="14076"/>
            <a:ext cx="9144000" cy="1731872"/>
          </a:xfrm>
        </p:spPr>
        <p:txBody>
          <a:bodyPr>
            <a:noAutofit/>
          </a:bodyPr>
          <a:lstStyle/>
          <a:p>
            <a:pPr fontAlgn="ctr"/>
            <a:r>
              <a:rPr lang="en-US" sz="2400" dirty="0">
                <a:cs typeface="Arial"/>
              </a:rPr>
              <a:t>Use of a light microscope to investigate the structure of cells and tissues, with drawing of cells. Calculation of the magnification of drawings and the actual size of structures and </a:t>
            </a:r>
            <a:r>
              <a:rPr lang="en-US" sz="2400" dirty="0" err="1">
                <a:cs typeface="Arial"/>
              </a:rPr>
              <a:t>ultrastructures</a:t>
            </a:r>
            <a:r>
              <a:rPr lang="en-US" sz="2400" dirty="0">
                <a:cs typeface="Arial"/>
              </a:rPr>
              <a:t> shown in drawings or micrographs. </a:t>
            </a:r>
            <a:r>
              <a:rPr lang="en-US" sz="2400" b="1" dirty="0">
                <a:solidFill>
                  <a:srgbClr val="FF0000"/>
                </a:solidFill>
                <a:cs typeface="Arial"/>
              </a:rPr>
              <a:t>(Practical 1)</a:t>
            </a:r>
            <a:endParaRPr lang="en-US" sz="2400" dirty="0">
              <a:solidFill>
                <a:srgbClr val="000000"/>
              </a:solidFill>
              <a:cs typeface="Arial"/>
            </a:endParaRPr>
          </a:p>
        </p:txBody>
      </p:sp>
    </p:spTree>
    <p:extLst>
      <p:ext uri="{BB962C8B-B14F-4D97-AF65-F5344CB8AC3E}">
        <p14:creationId xmlns:p14="http://schemas.microsoft.com/office/powerpoint/2010/main" val="3505389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48" y="1599"/>
            <a:ext cx="9098279" cy="6499853"/>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2382080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271460"/>
          </a:xfrm>
          <a:prstGeom prst="rect">
            <a:avLst/>
          </a:prstGeom>
          <a:noFill/>
          <a:ln w="9525">
            <a:noFill/>
            <a:miter lim="800000"/>
            <a:headEnd/>
            <a:tailEnd/>
          </a:ln>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30468888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 y="143104"/>
            <a:ext cx="9140999" cy="6143950"/>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3786440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69" y="55465"/>
            <a:ext cx="9142350" cy="6715584"/>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5780" y="6390884"/>
            <a:ext cx="1949527" cy="467115"/>
          </a:xfrm>
          <a:prstGeom prst="rect">
            <a:avLst/>
          </a:prstGeom>
        </p:spPr>
      </p:pic>
    </p:spTree>
    <p:extLst>
      <p:ext uri="{BB962C8B-B14F-4D97-AF65-F5344CB8AC3E}">
        <p14:creationId xmlns:p14="http://schemas.microsoft.com/office/powerpoint/2010/main" val="19501980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10 at 19.49.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482" y="419100"/>
            <a:ext cx="8534400" cy="6383291"/>
          </a:xfrm>
          <a:prstGeom prst="rect">
            <a:avLst/>
          </a:prstGeom>
        </p:spPr>
      </p:pic>
      <p:sp>
        <p:nvSpPr>
          <p:cNvPr id="2" name="Title 1"/>
          <p:cNvSpPr>
            <a:spLocks noGrp="1"/>
          </p:cNvSpPr>
          <p:nvPr>
            <p:ph type="title"/>
          </p:nvPr>
        </p:nvSpPr>
        <p:spPr>
          <a:xfrm>
            <a:off x="0" y="4762"/>
            <a:ext cx="9144000" cy="414338"/>
          </a:xfrm>
        </p:spPr>
        <p:txBody>
          <a:bodyPr>
            <a:noAutofit/>
          </a:bodyPr>
          <a:lstStyle/>
          <a:p>
            <a:pPr fontAlgn="b"/>
            <a:r>
              <a:rPr lang="en-US" sz="1800" dirty="0">
                <a:latin typeface="Arial"/>
                <a:cs typeface="Arial"/>
              </a:rPr>
              <a:t>1.2 U.1 </a:t>
            </a:r>
            <a:r>
              <a:rPr lang="en-US" sz="1800" dirty="0">
                <a:solidFill>
                  <a:srgbClr val="000000"/>
                </a:solidFill>
                <a:latin typeface="Arial"/>
                <a:cs typeface="Arial"/>
              </a:rPr>
              <a:t>Prokaryotes have a simple cell structure without compartmentalization. </a:t>
            </a:r>
          </a:p>
        </p:txBody>
      </p:sp>
      <p:pic>
        <p:nvPicPr>
          <p:cNvPr id="7" name="Picture 6">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14356727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10 at 19.58.42.png"/>
          <p:cNvPicPr>
            <a:picLocks noChangeAspect="1"/>
          </p:cNvPicPr>
          <p:nvPr/>
        </p:nvPicPr>
        <p:blipFill rotWithShape="1">
          <a:blip r:embed="rId2">
            <a:extLst>
              <a:ext uri="{28A0092B-C50C-407E-A947-70E740481C1C}">
                <a14:useLocalDpi xmlns:a14="http://schemas.microsoft.com/office/drawing/2010/main"/>
              </a:ext>
            </a:extLst>
          </a:blip>
          <a:srcRect r="2151"/>
          <a:stretch/>
        </p:blipFill>
        <p:spPr>
          <a:xfrm>
            <a:off x="629021" y="930087"/>
            <a:ext cx="7694708" cy="5881749"/>
          </a:xfrm>
          <a:prstGeom prst="rect">
            <a:avLst/>
          </a:prstGeom>
        </p:spPr>
      </p:pic>
      <p:sp>
        <p:nvSpPr>
          <p:cNvPr id="2" name="Title 1"/>
          <p:cNvSpPr>
            <a:spLocks noGrp="1"/>
          </p:cNvSpPr>
          <p:nvPr>
            <p:ph type="title"/>
          </p:nvPr>
        </p:nvSpPr>
        <p:spPr>
          <a:xfrm>
            <a:off x="0" y="4761"/>
            <a:ext cx="9144000" cy="896192"/>
          </a:xfrm>
        </p:spPr>
        <p:txBody>
          <a:bodyPr>
            <a:noAutofit/>
          </a:bodyPr>
          <a:lstStyle/>
          <a:p>
            <a:pPr fontAlgn="b"/>
            <a:r>
              <a:rPr lang="en-US" sz="2800" dirty="0">
                <a:latin typeface="+mn-lt"/>
                <a:cs typeface="Arial"/>
              </a:rPr>
              <a:t>1.2 S.1 Drawing of the ultrastructure of prokaryotic cells based on electron micrographs.      </a:t>
            </a:r>
            <a:endParaRPr lang="en-US" sz="2800" dirty="0">
              <a:solidFill>
                <a:srgbClr val="000000"/>
              </a:solidFill>
              <a:latin typeface="+mn-lt"/>
              <a:cs typeface="Arial"/>
            </a:endParaRPr>
          </a:p>
        </p:txBody>
      </p:sp>
      <p:pic>
        <p:nvPicPr>
          <p:cNvPr id="7" name="Picture 6">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2653255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10 at 19.58.5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8300" y="443155"/>
            <a:ext cx="8509000" cy="6376745"/>
          </a:xfrm>
          <a:prstGeom prst="rect">
            <a:avLst/>
          </a:prstGeom>
        </p:spPr>
      </p:pic>
      <p:pic>
        <p:nvPicPr>
          <p:cNvPr id="7" name="Picture 6">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
        <p:nvSpPr>
          <p:cNvPr id="4" name="TextBox 3"/>
          <p:cNvSpPr txBox="1"/>
          <p:nvPr/>
        </p:nvSpPr>
        <p:spPr>
          <a:xfrm rot="21322460">
            <a:off x="4470401" y="901869"/>
            <a:ext cx="4254499" cy="923330"/>
          </a:xfrm>
          <a:prstGeom prst="rect">
            <a:avLst/>
          </a:prstGeom>
          <a:solidFill>
            <a:srgbClr val="FFFFFF"/>
          </a:solidFill>
          <a:ln w="38100" cmpd="sng">
            <a:solidFill>
              <a:schemeClr val="tx1"/>
            </a:solidFill>
          </a:ln>
          <a:effectLst/>
        </p:spPr>
        <p:txBody>
          <a:bodyPr wrap="square" rtlCol="0">
            <a:spAutoFit/>
          </a:bodyPr>
          <a:lstStyle/>
          <a:p>
            <a:r>
              <a:rPr lang="en-US" b="1" dirty="0">
                <a:solidFill>
                  <a:srgbClr val="FF0000"/>
                </a:solidFill>
              </a:rPr>
              <a:t>Warning:</a:t>
            </a:r>
            <a:r>
              <a:rPr lang="en-US" dirty="0"/>
              <a:t> only draw and label features you can clearly see – don</a:t>
            </a:r>
            <a:r>
              <a:rPr lang="fr-FR" dirty="0"/>
              <a:t>’</a:t>
            </a:r>
            <a:r>
              <a:rPr lang="en-US" dirty="0"/>
              <a:t>t put structures in because you think they should be there.</a:t>
            </a:r>
          </a:p>
        </p:txBody>
      </p:sp>
    </p:spTree>
    <p:extLst>
      <p:ext uri="{BB962C8B-B14F-4D97-AF65-F5344CB8AC3E}">
        <p14:creationId xmlns:p14="http://schemas.microsoft.com/office/powerpoint/2010/main" val="4242490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701688"/>
          </a:xfrm>
        </p:spPr>
        <p:txBody>
          <a:bodyPr>
            <a:noAutofit/>
          </a:bodyPr>
          <a:lstStyle/>
          <a:p>
            <a:pPr fontAlgn="b"/>
            <a:r>
              <a:rPr lang="en-US" sz="2400" dirty="0">
                <a:latin typeface="+mn-lt"/>
                <a:cs typeface="Arial"/>
              </a:rPr>
              <a:t>1.2 U.1 </a:t>
            </a:r>
            <a:r>
              <a:rPr lang="en-US" sz="2400" dirty="0">
                <a:solidFill>
                  <a:srgbClr val="000000"/>
                </a:solidFill>
                <a:latin typeface="+mn-lt"/>
                <a:cs typeface="Arial"/>
              </a:rPr>
              <a:t>Prokaryotes have a simple cell structure without compartmentalization</a:t>
            </a:r>
            <a:r>
              <a:rPr lang="en-US" sz="2400" dirty="0">
                <a:solidFill>
                  <a:srgbClr val="000000"/>
                </a:solidFill>
                <a:latin typeface="Arial"/>
                <a:cs typeface="Arial"/>
              </a:rPr>
              <a:t>.</a:t>
            </a:r>
          </a:p>
        </p:txBody>
      </p:sp>
      <p:sp>
        <p:nvSpPr>
          <p:cNvPr id="8" name="Rectangle 7"/>
          <p:cNvSpPr/>
          <p:nvPr/>
        </p:nvSpPr>
        <p:spPr>
          <a:xfrm>
            <a:off x="660400" y="6581001"/>
            <a:ext cx="6781800" cy="215444"/>
          </a:xfrm>
          <a:prstGeom prst="rect">
            <a:avLst/>
          </a:prstGeom>
        </p:spPr>
        <p:txBody>
          <a:bodyPr wrap="square">
            <a:spAutoFit/>
          </a:bodyPr>
          <a:lstStyle/>
          <a:p>
            <a:r>
              <a:rPr lang="en-AU" sz="800" dirty="0">
                <a:hlinkClick r:id="rId3"/>
              </a:rPr>
              <a:t>http://www.tokresource.org/tok_classes/biobiobio/biomenu/metathink/required_drawings/index.htm</a:t>
            </a:r>
            <a:endParaRPr lang="en-AU" sz="800" dirty="0"/>
          </a:p>
        </p:txBody>
      </p:sp>
      <p:pic>
        <p:nvPicPr>
          <p:cNvPr id="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810333"/>
            <a:ext cx="2895599" cy="204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tokresource.org/tok_classes/biobiobio/biomenu/metathink/required_drawings/prokaryote_500.jpg"/>
          <p:cNvPicPr>
            <a:picLocks noChangeAspect="1" noChangeArrowheads="1"/>
          </p:cNvPicPr>
          <p:nvPr/>
        </p:nvPicPr>
        <p:blipFill rotWithShape="1">
          <a:blip r:embed="rId6">
            <a:extLst>
              <a:ext uri="{28A0092B-C50C-407E-A947-70E740481C1C}">
                <a14:useLocalDpi xmlns:a14="http://schemas.microsoft.com/office/drawing/2010/main" val="0"/>
              </a:ext>
            </a:extLst>
          </a:blip>
          <a:srcRect l="5345"/>
          <a:stretch/>
        </p:blipFill>
        <p:spPr bwMode="auto">
          <a:xfrm>
            <a:off x="0" y="1143000"/>
            <a:ext cx="618490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706450"/>
            <a:ext cx="6184900" cy="400110"/>
          </a:xfrm>
          <a:prstGeom prst="rect">
            <a:avLst/>
          </a:prstGeom>
          <a:solidFill>
            <a:srgbClr val="FFFFFF"/>
          </a:solidFill>
          <a:ln w="38100" cmpd="sng">
            <a:noFill/>
          </a:ln>
          <a:effectLst/>
        </p:spPr>
        <p:txBody>
          <a:bodyPr wrap="square" rtlCol="0">
            <a:spAutoFit/>
          </a:bodyPr>
          <a:lstStyle/>
          <a:p>
            <a:pPr algn="ctr"/>
            <a:r>
              <a:rPr lang="en-US" sz="2000" b="1" dirty="0"/>
              <a:t>Ultrastructure of </a:t>
            </a:r>
            <a:r>
              <a:rPr lang="en-US" sz="2000" b="1" i="1" dirty="0"/>
              <a:t>E. coli</a:t>
            </a:r>
            <a:r>
              <a:rPr lang="en-US" sz="2000" b="1" dirty="0"/>
              <a:t> as an example of a prokaryote</a:t>
            </a:r>
            <a:endParaRPr lang="en-US" sz="2000" dirty="0"/>
          </a:p>
        </p:txBody>
      </p:sp>
      <p:pic>
        <p:nvPicPr>
          <p:cNvPr id="10" name="Picture 9">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307708"/>
            <a:ext cx="550292" cy="550292"/>
          </a:xfrm>
          <a:prstGeom prst="rect">
            <a:avLst/>
          </a:prstGeom>
        </p:spPr>
      </p:pic>
      <p:sp>
        <p:nvSpPr>
          <p:cNvPr id="11" name="TextBox 10"/>
          <p:cNvSpPr txBox="1"/>
          <p:nvPr/>
        </p:nvSpPr>
        <p:spPr>
          <a:xfrm>
            <a:off x="6184899" y="706450"/>
            <a:ext cx="2959099" cy="4031873"/>
          </a:xfrm>
          <a:prstGeom prst="rect">
            <a:avLst/>
          </a:prstGeom>
          <a:solidFill>
            <a:srgbClr val="F7E8A7"/>
          </a:solidFill>
          <a:ln w="38100" cmpd="sng">
            <a:noFill/>
          </a:ln>
          <a:effectLst/>
        </p:spPr>
        <p:txBody>
          <a:bodyPr wrap="square" rtlCol="0">
            <a:spAutoFit/>
          </a:bodyPr>
          <a:lstStyle/>
          <a:p>
            <a:pPr marL="285750" indent="-285750">
              <a:buFont typeface="Arial"/>
              <a:buChar char="•"/>
            </a:pPr>
            <a:endParaRPr lang="en-US" sz="1600" i="1" dirty="0"/>
          </a:p>
          <a:p>
            <a:pPr marL="285750" indent="-285750">
              <a:buFont typeface="Arial"/>
              <a:buChar char="•"/>
            </a:pPr>
            <a:r>
              <a:rPr lang="en-US" sz="1600" i="1" dirty="0"/>
              <a:t>E. Coli</a:t>
            </a:r>
            <a:r>
              <a:rPr lang="en-US" sz="1600" dirty="0"/>
              <a:t> is a model organism used in research and teaching. Some strains are toxic to humans and can cause food poisoning.</a:t>
            </a:r>
          </a:p>
          <a:p>
            <a:pPr marL="285750" indent="-285750">
              <a:buFont typeface="Arial"/>
              <a:buChar char="•"/>
            </a:pPr>
            <a:endParaRPr lang="en-US" sz="1600" dirty="0"/>
          </a:p>
          <a:p>
            <a:pPr marL="285750" indent="-285750">
              <a:buFont typeface="Arial"/>
              <a:buChar char="•"/>
            </a:pPr>
            <a:r>
              <a:rPr lang="en-US" sz="1600" dirty="0"/>
              <a:t>We refer to the cell parts/ultrastructure of prokaryotes rather than use the term organelle as very few structures in prokaryotes are regarded as organelles.</a:t>
            </a:r>
          </a:p>
          <a:p>
            <a:pPr marL="285750" indent="-285750">
              <a:buFont typeface="Arial"/>
              <a:buChar char="•"/>
            </a:pPr>
            <a:endParaRPr lang="en-US" sz="1600" dirty="0"/>
          </a:p>
          <a:p>
            <a:pPr marL="285750" indent="-285750">
              <a:buFont typeface="Arial"/>
              <a:buChar char="•"/>
            </a:pPr>
            <a:endParaRPr lang="en-US" sz="1600" dirty="0"/>
          </a:p>
          <a:p>
            <a:pPr marL="285750" indent="-285750">
              <a:buFont typeface="Arial"/>
              <a:buChar char="•"/>
            </a:pPr>
            <a:endParaRPr lang="en-US" sz="1600" dirty="0"/>
          </a:p>
        </p:txBody>
      </p:sp>
    </p:spTree>
    <p:extLst>
      <p:ext uri="{BB962C8B-B14F-4D97-AF65-F5344CB8AC3E}">
        <p14:creationId xmlns:p14="http://schemas.microsoft.com/office/powerpoint/2010/main" val="32607713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894" y="1019278"/>
            <a:ext cx="4270789" cy="5632311"/>
          </a:xfrm>
          <a:prstGeom prst="rect">
            <a:avLst/>
          </a:prstGeom>
          <a:solidFill>
            <a:srgbClr val="F7E8A7">
              <a:alpha val="75000"/>
            </a:srgbClr>
          </a:solidFill>
        </p:spPr>
        <p:txBody>
          <a:bodyPr wrap="square">
            <a:spAutoFit/>
          </a:bodyPr>
          <a:lstStyle/>
          <a:p>
            <a:r>
              <a:rPr lang="en-US" sz="2400" dirty="0">
                <a:latin typeface="Calibri"/>
                <a:cs typeface="Calibri"/>
              </a:rPr>
              <a:t>Prokaryotes reproduce asexually using the process of binary fission</a:t>
            </a:r>
          </a:p>
          <a:p>
            <a:pPr marL="342900" indent="-342900">
              <a:buFont typeface="Arial"/>
              <a:buChar char="•"/>
            </a:pPr>
            <a:r>
              <a:rPr lang="en-US" sz="2400" dirty="0">
                <a:latin typeface="Calibri"/>
                <a:cs typeface="Calibri"/>
              </a:rPr>
              <a:t>The two DNA loops attach to the membrane</a:t>
            </a:r>
          </a:p>
          <a:p>
            <a:pPr marL="342900" indent="-342900">
              <a:buFont typeface="Arial"/>
              <a:buChar char="•"/>
            </a:pPr>
            <a:r>
              <a:rPr lang="en-US" sz="2400" dirty="0">
                <a:latin typeface="Calibri"/>
                <a:cs typeface="Calibri"/>
              </a:rPr>
              <a:t>The membrane elongates and pinches off (cytokinesis) forming two separate cells</a:t>
            </a:r>
          </a:p>
          <a:p>
            <a:pPr marL="342900" indent="-342900">
              <a:buFont typeface="Arial"/>
              <a:buChar char="•"/>
            </a:pPr>
            <a:r>
              <a:rPr lang="en-US" sz="2400" dirty="0">
                <a:latin typeface="Calibri"/>
                <a:cs typeface="Calibri"/>
              </a:rPr>
              <a:t>The two daughter cells are genetically identically (clones)</a:t>
            </a:r>
          </a:p>
          <a:p>
            <a:pPr marL="342900" indent="-342900">
              <a:buFont typeface="Arial"/>
              <a:buChar char="•"/>
            </a:pPr>
            <a:r>
              <a:rPr lang="en-US" sz="2400" dirty="0">
                <a:latin typeface="Calibri"/>
                <a:cs typeface="Calibri"/>
              </a:rPr>
              <a:t>They have no proteins on there DNA. Making it impossible to make a chromosome and go through the process of mitosis.</a:t>
            </a:r>
          </a:p>
        </p:txBody>
      </p:sp>
      <p:sp>
        <p:nvSpPr>
          <p:cNvPr id="11" name="Title 1"/>
          <p:cNvSpPr txBox="1">
            <a:spLocks/>
          </p:cNvSpPr>
          <p:nvPr/>
        </p:nvSpPr>
        <p:spPr>
          <a:xfrm>
            <a:off x="0" y="4761"/>
            <a:ext cx="9144000" cy="100376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2800" dirty="0">
                <a:latin typeface="+mn-lt"/>
                <a:cs typeface="Arial"/>
              </a:rPr>
              <a:t>1.2 A.2 </a:t>
            </a:r>
            <a:r>
              <a:rPr lang="en-US" sz="2800" dirty="0">
                <a:solidFill>
                  <a:srgbClr val="000000"/>
                </a:solidFill>
                <a:latin typeface="+mn-lt"/>
                <a:cs typeface="Arial"/>
              </a:rPr>
              <a:t>Prokaryotes divide by binary fission.     </a:t>
            </a:r>
          </a:p>
        </p:txBody>
      </p:sp>
      <p:sp>
        <p:nvSpPr>
          <p:cNvPr id="10" name="Rectangle 9"/>
          <p:cNvSpPr/>
          <p:nvPr/>
        </p:nvSpPr>
        <p:spPr>
          <a:xfrm>
            <a:off x="4572000" y="6627190"/>
            <a:ext cx="4572000" cy="246221"/>
          </a:xfrm>
          <a:prstGeom prst="rect">
            <a:avLst/>
          </a:prstGeom>
        </p:spPr>
        <p:txBody>
          <a:bodyPr>
            <a:spAutoFit/>
          </a:bodyPr>
          <a:lstStyle/>
          <a:p>
            <a:pPr algn="r"/>
            <a:r>
              <a:rPr lang="en-US" sz="1000" dirty="0">
                <a:hlinkClick r:id="rId3"/>
              </a:rPr>
              <a:t>http://</a:t>
            </a:r>
            <a:r>
              <a:rPr lang="en-US" sz="1000" dirty="0" err="1">
                <a:hlinkClick r:id="rId3"/>
              </a:rPr>
              <a:t>cronodon.com</a:t>
            </a:r>
            <a:r>
              <a:rPr lang="en-US" sz="1000" dirty="0">
                <a:hlinkClick r:id="rId3"/>
              </a:rPr>
              <a:t>/images/Bacteria_dividing_3b.jpg</a:t>
            </a:r>
            <a:endParaRPr lang="en-US" sz="1000" dirty="0"/>
          </a:p>
        </p:txBody>
      </p:sp>
      <p:grpSp>
        <p:nvGrpSpPr>
          <p:cNvPr id="16" name="Group 15"/>
          <p:cNvGrpSpPr/>
          <p:nvPr/>
        </p:nvGrpSpPr>
        <p:grpSpPr>
          <a:xfrm>
            <a:off x="4876432" y="1187253"/>
            <a:ext cx="3574295" cy="2432051"/>
            <a:chOff x="4254500" y="718581"/>
            <a:chExt cx="3574295" cy="2432051"/>
          </a:xfrm>
        </p:grpSpPr>
        <p:pic>
          <p:nvPicPr>
            <p:cNvPr id="15" name="Picture 14" descr="Screen Shot 2014-08-19 at 19.48.32.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500" y="718581"/>
              <a:ext cx="3574295" cy="2432051"/>
            </a:xfrm>
            <a:prstGeom prst="rect">
              <a:avLst/>
            </a:prstGeom>
          </p:spPr>
        </p:pic>
        <p:sp>
          <p:nvSpPr>
            <p:cNvPr id="14" name="Rectangle 13"/>
            <p:cNvSpPr/>
            <p:nvPr/>
          </p:nvSpPr>
          <p:spPr>
            <a:xfrm>
              <a:off x="6030005" y="2895600"/>
              <a:ext cx="1736573" cy="246221"/>
            </a:xfrm>
            <a:prstGeom prst="rect">
              <a:avLst/>
            </a:prstGeom>
          </p:spPr>
          <p:txBody>
            <a:bodyPr wrap="none">
              <a:spAutoFit/>
            </a:bodyPr>
            <a:lstStyle/>
            <a:p>
              <a:r>
                <a:rPr lang="en-US" sz="1000" dirty="0">
                  <a:hlinkClick r:id="rId4"/>
                </a:rPr>
                <a:t>http://</a:t>
              </a:r>
              <a:r>
                <a:rPr lang="en-US" sz="1000" dirty="0" err="1">
                  <a:hlinkClick r:id="rId4"/>
                </a:rPr>
                <a:t>youtu.be</a:t>
              </a:r>
              <a:r>
                <a:rPr lang="en-US" sz="1000" dirty="0">
                  <a:hlinkClick r:id="rId4"/>
                </a:rPr>
                <a:t>/vTzH1P3aQjg</a:t>
              </a:r>
              <a:endParaRPr lang="en-US" sz="1000" dirty="0"/>
            </a:p>
          </p:txBody>
        </p:sp>
      </p:grpSp>
      <p:grpSp>
        <p:nvGrpSpPr>
          <p:cNvPr id="18" name="Group 17"/>
          <p:cNvGrpSpPr/>
          <p:nvPr/>
        </p:nvGrpSpPr>
        <p:grpSpPr>
          <a:xfrm>
            <a:off x="4289613" y="3850931"/>
            <a:ext cx="4854387" cy="2579625"/>
            <a:chOff x="34296" y="3506947"/>
            <a:chExt cx="4575804" cy="2377611"/>
          </a:xfrm>
        </p:grpSpPr>
        <p:sp>
          <p:nvSpPr>
            <p:cNvPr id="17" name="Rectangle 16"/>
            <p:cNvSpPr/>
            <p:nvPr/>
          </p:nvSpPr>
          <p:spPr>
            <a:xfrm>
              <a:off x="41904" y="3506947"/>
              <a:ext cx="4568196" cy="23776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34296" y="3618000"/>
              <a:ext cx="4525004" cy="2177658"/>
            </a:xfrm>
            <a:prstGeom prst="rect">
              <a:avLst/>
            </a:prstGeom>
          </p:spPr>
        </p:pic>
      </p:grpSp>
    </p:spTree>
    <p:extLst>
      <p:ext uri="{BB962C8B-B14F-4D97-AF65-F5344CB8AC3E}">
        <p14:creationId xmlns:p14="http://schemas.microsoft.com/office/powerpoint/2010/main" val="1129281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7433.it/wp-content/uploads/2012/07/volvox-gruenschwebalge_97049255.jpeg"/>
          <p:cNvPicPr>
            <a:picLocks noChangeAspect="1" noChangeArrowheads="1"/>
          </p:cNvPicPr>
          <p:nvPr/>
        </p:nvPicPr>
        <p:blipFill rotWithShape="1">
          <a:blip r:embed="rId2">
            <a:extLst>
              <a:ext uri="{28A0092B-C50C-407E-A947-70E740481C1C}">
                <a14:useLocalDpi xmlns:a14="http://schemas.microsoft.com/office/drawing/2010/main" val="0"/>
              </a:ext>
            </a:extLst>
          </a:blip>
          <a:srcRect l="4621" r="6250"/>
          <a:stretch/>
        </p:blipFill>
        <p:spPr bwMode="auto">
          <a:xfrm>
            <a:off x="16042" y="-2"/>
            <a:ext cx="9127958" cy="68488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42" y="5349449"/>
            <a:ext cx="8887326" cy="794668"/>
          </a:xfrm>
          <a:solidFill>
            <a:srgbClr val="F7E8A7">
              <a:alpha val="78000"/>
            </a:srgbClr>
          </a:solidFill>
        </p:spPr>
        <p:txBody>
          <a:bodyPr>
            <a:normAutofit fontScale="85000" lnSpcReduction="20000"/>
          </a:bodyPr>
          <a:lstStyle/>
          <a:p>
            <a:pPr marL="514350" indent="-514350">
              <a:buAutoNum type="arabicPeriod"/>
            </a:pPr>
            <a:r>
              <a:rPr lang="en-US" sz="2800" dirty="0"/>
              <a:t>All living things are composed of cells (or cell products)</a:t>
            </a:r>
          </a:p>
          <a:p>
            <a:pPr marL="0" indent="0">
              <a:buNone/>
            </a:pPr>
            <a:r>
              <a:rPr lang="en-US" sz="2800" dirty="0"/>
              <a:t>                 </a:t>
            </a:r>
            <a:r>
              <a:rPr lang="en-US" sz="2800" b="1" dirty="0"/>
              <a:t>Living organisms are composed of cells or cell products</a:t>
            </a:r>
          </a:p>
        </p:txBody>
      </p:sp>
      <p:sp>
        <p:nvSpPr>
          <p:cNvPr id="2" name="Rectangle 1"/>
          <p:cNvSpPr/>
          <p:nvPr/>
        </p:nvSpPr>
        <p:spPr>
          <a:xfrm>
            <a:off x="4463073" y="131145"/>
            <a:ext cx="4618903" cy="707886"/>
          </a:xfrm>
          <a:prstGeom prst="rect">
            <a:avLst/>
          </a:prstGeom>
        </p:spPr>
        <p:txBody>
          <a:bodyPr wrap="square">
            <a:spAutoFit/>
          </a:bodyPr>
          <a:lstStyle/>
          <a:p>
            <a:r>
              <a:rPr lang="en-US" sz="2000" b="1" i="1" dirty="0" err="1">
                <a:solidFill>
                  <a:schemeClr val="bg1"/>
                </a:solidFill>
              </a:rPr>
              <a:t>Volvox</a:t>
            </a:r>
            <a:r>
              <a:rPr lang="en-US" sz="2000" b="1" dirty="0">
                <a:solidFill>
                  <a:schemeClr val="bg1"/>
                </a:solidFill>
              </a:rPr>
              <a:t>, a type of green algae. It forms spherical colonies of up to 50,000 cells</a:t>
            </a:r>
          </a:p>
        </p:txBody>
      </p:sp>
    </p:spTree>
    <p:extLst>
      <p:ext uri="{BB962C8B-B14F-4D97-AF65-F5344CB8AC3E}">
        <p14:creationId xmlns:p14="http://schemas.microsoft.com/office/powerpoint/2010/main" val="40908836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874"/>
            <a:ext cx="9144000" cy="1470025"/>
          </a:xfrm>
        </p:spPr>
        <p:txBody>
          <a:bodyPr/>
          <a:lstStyle/>
          <a:p>
            <a:r>
              <a:rPr lang="en-US" dirty="0"/>
              <a:t> </a:t>
            </a:r>
            <a:r>
              <a:rPr lang="en-US" i="1" dirty="0" err="1"/>
              <a:t>Eucaryotes</a:t>
            </a:r>
            <a:r>
              <a:rPr lang="en-US" i="1" dirty="0"/>
              <a:t> </a:t>
            </a:r>
            <a:r>
              <a:rPr lang="en-US" dirty="0"/>
              <a:t> “those having a true nucleus,” </a:t>
            </a:r>
          </a:p>
        </p:txBody>
      </p:sp>
      <p:sp>
        <p:nvSpPr>
          <p:cNvPr id="4" name="TextBox 3"/>
          <p:cNvSpPr txBox="1"/>
          <p:nvPr/>
        </p:nvSpPr>
        <p:spPr>
          <a:xfrm>
            <a:off x="21807" y="1194900"/>
            <a:ext cx="9122193" cy="2677656"/>
          </a:xfrm>
          <a:prstGeom prst="rect">
            <a:avLst/>
          </a:prstGeom>
          <a:solidFill>
            <a:srgbClr val="F7E8A7"/>
          </a:solidFill>
        </p:spPr>
        <p:txBody>
          <a:bodyPr wrap="square" rtlCol="0">
            <a:spAutoFit/>
          </a:bodyPr>
          <a:lstStyle/>
          <a:p>
            <a:pPr marL="285750" indent="-285750">
              <a:buFont typeface="Arial" panose="020B0604020202020204" pitchFamily="34" charset="0"/>
              <a:buChar char="•"/>
            </a:pPr>
            <a:r>
              <a:rPr lang="en-US" sz="2400" dirty="0"/>
              <a:t>Eukaryotic cells are forms of life composed of mutually independent parts the maintain various vital process’</a:t>
            </a:r>
          </a:p>
          <a:p>
            <a:pPr marL="285750" indent="-285750">
              <a:buFont typeface="Arial" panose="020B0604020202020204" pitchFamily="34" charset="0"/>
              <a:buChar char="•"/>
            </a:pPr>
            <a:r>
              <a:rPr lang="en-US" sz="2400" dirty="0"/>
              <a:t>They area form of life consisting of animals, plants, fungus, protest, and </a:t>
            </a:r>
            <a:r>
              <a:rPr lang="en-US" sz="2400" dirty="0" err="1"/>
              <a:t>moneran</a:t>
            </a:r>
            <a:r>
              <a:rPr lang="en-US" sz="2400" dirty="0"/>
              <a:t>.</a:t>
            </a:r>
          </a:p>
          <a:p>
            <a:pPr marL="285750" indent="-285750">
              <a:buFont typeface="Arial" panose="020B0604020202020204" pitchFamily="34" charset="0"/>
              <a:buChar char="•"/>
            </a:pPr>
            <a:r>
              <a:rPr lang="en-US" sz="2400" dirty="0"/>
              <a:t>These cells contain membrane bound organelles, which dramatically increase the efficiency of all metabolic processes.</a:t>
            </a:r>
          </a:p>
          <a:p>
            <a:pPr marL="285750" indent="-285750">
              <a:buFont typeface="Arial" panose="020B0604020202020204" pitchFamily="34" charset="0"/>
              <a:buChar char="•"/>
            </a:pPr>
            <a:r>
              <a:rPr lang="en-US" sz="2400" dirty="0"/>
              <a:t>Any organized body system is composed of these cells</a:t>
            </a:r>
          </a:p>
        </p:txBody>
      </p:sp>
      <p:pic>
        <p:nvPicPr>
          <p:cNvPr id="4098" name="Picture 2" descr="http://www.shmoop.com/images/biology/biobook_cells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402" y="4084739"/>
            <a:ext cx="3408301" cy="25548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3"/>
          </p:cNvPr>
          <p:cNvPicPr>
            <a:picLocks noChangeAspect="1"/>
          </p:cNvPicPr>
          <p:nvPr/>
        </p:nvPicPr>
        <p:blipFill>
          <a:blip r:embed="rId4"/>
          <a:stretch>
            <a:fillRect/>
          </a:stretch>
        </p:blipFill>
        <p:spPr>
          <a:xfrm>
            <a:off x="5365404" y="4117213"/>
            <a:ext cx="2966588" cy="2522393"/>
          </a:xfrm>
          <a:prstGeom prst="rect">
            <a:avLst/>
          </a:prstGeom>
        </p:spPr>
      </p:pic>
    </p:spTree>
    <p:extLst>
      <p:ext uri="{BB962C8B-B14F-4D97-AF65-F5344CB8AC3E}">
        <p14:creationId xmlns:p14="http://schemas.microsoft.com/office/powerpoint/2010/main" val="3401015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rocklin.k12.ca.us/staff/dfix/zenith/handouts/organelles/lysosome_tem.jpg"/>
          <p:cNvPicPr>
            <a:picLocks noChangeAspect="1" noChangeArrowheads="1"/>
          </p:cNvPicPr>
          <p:nvPr/>
        </p:nvPicPr>
        <p:blipFill rotWithShape="1">
          <a:blip r:embed="rId2">
            <a:extLst>
              <a:ext uri="{28A0092B-C50C-407E-A947-70E740481C1C}">
                <a14:useLocalDpi xmlns:a14="http://schemas.microsoft.com/office/drawing/2010/main" val="0"/>
              </a:ext>
            </a:extLst>
          </a:blip>
          <a:srcRect l="28848" t="3096" r="20648" b="17431"/>
          <a:stretch/>
        </p:blipFill>
        <p:spPr bwMode="auto">
          <a:xfrm>
            <a:off x="4101353" y="712693"/>
            <a:ext cx="5029200" cy="6155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762"/>
            <a:ext cx="9144000" cy="707932"/>
          </a:xfrm>
        </p:spPr>
        <p:txBody>
          <a:bodyPr>
            <a:noAutofit/>
          </a:bodyPr>
          <a:lstStyle/>
          <a:p>
            <a:pPr fontAlgn="b"/>
            <a:r>
              <a:rPr lang="en-US" sz="2800" b="1" dirty="0">
                <a:latin typeface="+mn-lt"/>
                <a:cs typeface="Arial"/>
              </a:rPr>
              <a:t>1.2 U.2 Eukaryotes have a compartmentalized cell     </a:t>
            </a:r>
            <a:endParaRPr lang="en-US" sz="1800" b="1" dirty="0">
              <a:solidFill>
                <a:srgbClr val="000000"/>
              </a:solidFill>
              <a:latin typeface="+mn-lt"/>
              <a:cs typeface="Arial"/>
            </a:endParaRPr>
          </a:p>
        </p:txBody>
      </p:sp>
      <p:sp>
        <p:nvSpPr>
          <p:cNvPr id="3" name="Rectangle 2"/>
          <p:cNvSpPr/>
          <p:nvPr/>
        </p:nvSpPr>
        <p:spPr>
          <a:xfrm>
            <a:off x="8592" y="755852"/>
            <a:ext cx="4079314" cy="6063198"/>
          </a:xfrm>
          <a:prstGeom prst="rect">
            <a:avLst/>
          </a:prstGeom>
          <a:solidFill>
            <a:srgbClr val="F7E8A7">
              <a:alpha val="85000"/>
            </a:srgbClr>
          </a:solidFill>
        </p:spPr>
        <p:txBody>
          <a:bodyPr wrap="square">
            <a:spAutoFit/>
          </a:bodyPr>
          <a:lstStyle/>
          <a:p>
            <a:r>
              <a:rPr lang="en-US" sz="2000" dirty="0"/>
              <a:t>There are several advantages in being compartmentalized:</a:t>
            </a:r>
          </a:p>
          <a:p>
            <a:pPr marL="285750" indent="-285750">
              <a:buFont typeface="Arial"/>
              <a:buChar char="•"/>
            </a:pPr>
            <a:r>
              <a:rPr lang="en-US" sz="2000" b="1" dirty="0"/>
              <a:t>Efficiency of metabolism </a:t>
            </a:r>
            <a:r>
              <a:rPr lang="en-US" sz="2000" dirty="0"/>
              <a:t>- enzymes and substrates can localized and much more concentrated</a:t>
            </a:r>
          </a:p>
          <a:p>
            <a:pPr marL="285750" indent="-285750">
              <a:buFont typeface="Arial"/>
              <a:buChar char="•"/>
            </a:pPr>
            <a:r>
              <a:rPr lang="en-US" sz="2000" b="1" dirty="0"/>
              <a:t>Localized conditions </a:t>
            </a:r>
            <a:r>
              <a:rPr lang="en-US" sz="2000" dirty="0"/>
              <a:t>- pH and other such factors can be kept at optimal levels. The optimal pH level for one process in one part of the cell  </a:t>
            </a:r>
          </a:p>
          <a:p>
            <a:pPr marL="285750" indent="-285750">
              <a:buFont typeface="Arial"/>
              <a:buChar char="•"/>
            </a:pPr>
            <a:r>
              <a:rPr lang="en-US" sz="2000" b="1" dirty="0"/>
              <a:t>Toxic / damaging substances can be isolated</a:t>
            </a:r>
            <a:r>
              <a:rPr lang="en-US" sz="2000" dirty="0"/>
              <a:t>, e.g. digestive enzymes (that could digest the cell itself) are stored in lysosomes</a:t>
            </a:r>
          </a:p>
          <a:p>
            <a:pPr marL="285750" indent="-285750">
              <a:buFont typeface="Arial"/>
              <a:buChar char="•"/>
            </a:pPr>
            <a:r>
              <a:rPr lang="en-US" sz="2000" b="1" dirty="0"/>
              <a:t>Numbers and locations of organelles can be changed </a:t>
            </a:r>
            <a:r>
              <a:rPr lang="en-US" sz="2000" dirty="0"/>
              <a:t>dependent on the cell’s requirement.</a:t>
            </a:r>
            <a:endParaRPr lang="en-US" sz="800" dirty="0"/>
          </a:p>
          <a:p>
            <a:pPr marL="285750" indent="-285750">
              <a:buFont typeface="Arial"/>
              <a:buChar char="•"/>
            </a:pPr>
            <a:endParaRPr lang="en-US" sz="800" dirty="0"/>
          </a:p>
        </p:txBody>
      </p:sp>
    </p:spTree>
    <p:extLst>
      <p:ext uri="{BB962C8B-B14F-4D97-AF65-F5344CB8AC3E}">
        <p14:creationId xmlns:p14="http://schemas.microsoft.com/office/powerpoint/2010/main" val="3760357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798054"/>
          </a:xfrm>
        </p:spPr>
        <p:txBody>
          <a:bodyPr>
            <a:noAutofit/>
          </a:bodyPr>
          <a:lstStyle/>
          <a:p>
            <a:pPr fontAlgn="b"/>
            <a:r>
              <a:rPr lang="en-US" sz="2400" dirty="0">
                <a:latin typeface="+mn-lt"/>
                <a:cs typeface="Arial"/>
              </a:rPr>
              <a:t>1.2 A.1 Structure and function of organelles within exocrine gland cells of the pancreas and within palisade mesophyll cells of the leaf.  </a:t>
            </a:r>
            <a:endParaRPr lang="en-US" sz="1600" dirty="0">
              <a:solidFill>
                <a:srgbClr val="000000"/>
              </a:solidFill>
              <a:latin typeface="+mn-lt"/>
              <a:cs typeface="Arial"/>
            </a:endParaRPr>
          </a:p>
        </p:txBody>
      </p:sp>
      <p:pic>
        <p:nvPicPr>
          <p:cNvPr id="4" name="Picture 3"/>
          <p:cNvPicPr>
            <a:picLocks noChangeAspect="1"/>
          </p:cNvPicPr>
          <p:nvPr/>
        </p:nvPicPr>
        <p:blipFill>
          <a:blip r:embed="rId2"/>
          <a:stretch>
            <a:fillRect/>
          </a:stretch>
        </p:blipFill>
        <p:spPr>
          <a:xfrm>
            <a:off x="5218953" y="816261"/>
            <a:ext cx="2926080" cy="2911450"/>
          </a:xfrm>
          <a:prstGeom prst="rect">
            <a:avLst/>
          </a:prstGeom>
        </p:spPr>
      </p:pic>
      <p:sp>
        <p:nvSpPr>
          <p:cNvPr id="5" name="Rectangle 4"/>
          <p:cNvSpPr/>
          <p:nvPr/>
        </p:nvSpPr>
        <p:spPr>
          <a:xfrm>
            <a:off x="3302000" y="6611779"/>
            <a:ext cx="5842000"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/commons/5/57/</a:t>
            </a:r>
            <a:r>
              <a:rPr lang="en-US" sz="1000" dirty="0" err="1">
                <a:hlinkClick r:id="rId3"/>
              </a:rPr>
              <a:t>Micrograph_of_a_cell_nucleus.png</a:t>
            </a:r>
            <a:endParaRPr lang="en-US" sz="10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5425" y="3778250"/>
            <a:ext cx="3962400" cy="2433264"/>
          </a:xfrm>
          <a:prstGeom prst="rect">
            <a:avLst/>
          </a:prstGeom>
        </p:spPr>
      </p:pic>
      <p:sp>
        <p:nvSpPr>
          <p:cNvPr id="9" name="Rectangle 8"/>
          <p:cNvSpPr/>
          <p:nvPr/>
        </p:nvSpPr>
        <p:spPr>
          <a:xfrm>
            <a:off x="3136900" y="6365558"/>
            <a:ext cx="6007100" cy="246221"/>
          </a:xfrm>
          <a:prstGeom prst="rect">
            <a:avLst/>
          </a:prstGeom>
        </p:spPr>
        <p:txBody>
          <a:bodyPr wrap="square">
            <a:spAutoFit/>
          </a:bodyPr>
          <a:lstStyle/>
          <a:p>
            <a:pPr algn="r"/>
            <a:r>
              <a:rPr lang="en-US" sz="1000" dirty="0">
                <a:hlinkClick r:id="rId5"/>
              </a:rPr>
              <a:t>http://</a:t>
            </a:r>
            <a:r>
              <a:rPr lang="en-US" sz="1000" dirty="0" err="1">
                <a:hlinkClick r:id="rId5"/>
              </a:rPr>
              <a:t>courses.lumenlearning.net</a:t>
            </a:r>
            <a:r>
              <a:rPr lang="en-US" sz="1000" dirty="0">
                <a:hlinkClick r:id="rId5"/>
              </a:rPr>
              <a:t>/biology/</a:t>
            </a:r>
            <a:r>
              <a:rPr lang="en-US" sz="1000" dirty="0" err="1">
                <a:hlinkClick r:id="rId5"/>
              </a:rPr>
              <a:t>wp</a:t>
            </a:r>
            <a:r>
              <a:rPr lang="en-US" sz="1000" dirty="0">
                <a:hlinkClick r:id="rId5"/>
              </a:rPr>
              <a:t>-content/uploads/sites/5/2014/02/Figure_03_03_05.jpg</a:t>
            </a:r>
            <a:endParaRPr lang="en-US" sz="1000" dirty="0"/>
          </a:p>
        </p:txBody>
      </p:sp>
      <p:sp>
        <p:nvSpPr>
          <p:cNvPr id="6" name="Rectangle 5"/>
          <p:cNvSpPr/>
          <p:nvPr/>
        </p:nvSpPr>
        <p:spPr>
          <a:xfrm>
            <a:off x="24581" y="802816"/>
            <a:ext cx="4412949" cy="6063198"/>
          </a:xfrm>
          <a:prstGeom prst="rect">
            <a:avLst/>
          </a:prstGeom>
          <a:solidFill>
            <a:srgbClr val="F7E8A7"/>
          </a:solidFill>
        </p:spPr>
        <p:txBody>
          <a:bodyPr wrap="square">
            <a:spAutoFit/>
          </a:bodyPr>
          <a:lstStyle/>
          <a:p>
            <a:r>
              <a:rPr lang="en-AU" sz="2800" b="1" u="sng" dirty="0"/>
              <a:t>Nucleus</a:t>
            </a:r>
          </a:p>
          <a:p>
            <a:pPr marL="342900" indent="-342900">
              <a:buFont typeface="Arial"/>
              <a:buChar char="•"/>
            </a:pPr>
            <a:r>
              <a:rPr lang="en-AU" sz="2000" dirty="0"/>
              <a:t>Generally spherical with a double membrane</a:t>
            </a:r>
          </a:p>
          <a:p>
            <a:pPr marL="342900" indent="-342900">
              <a:buFont typeface="Arial"/>
              <a:buChar char="•"/>
            </a:pPr>
            <a:r>
              <a:rPr lang="en-AU" sz="2000" dirty="0"/>
              <a:t>Pores (holes) are present in the membrane</a:t>
            </a:r>
          </a:p>
          <a:p>
            <a:pPr marL="342900" indent="-342900">
              <a:buFont typeface="Arial"/>
              <a:buChar char="•"/>
            </a:pPr>
            <a:r>
              <a:rPr lang="en-AU" sz="2000" dirty="0"/>
              <a:t>Contains genetic information in the form of chromosomes (DNA and associated histone proteins)</a:t>
            </a:r>
          </a:p>
          <a:p>
            <a:pPr marL="342900" indent="-342900">
              <a:buFont typeface="Arial"/>
              <a:buChar char="•"/>
            </a:pPr>
            <a:r>
              <a:rPr lang="en-AU" sz="2000" dirty="0"/>
              <a:t>Uncoiled chromosomes are referred to as chromatin – they stain a dark colour and are concentrated at the edges of the nucleus</a:t>
            </a:r>
          </a:p>
          <a:p>
            <a:pPr marL="342900" indent="-342900">
              <a:buFont typeface="Arial"/>
              <a:buChar char="•"/>
            </a:pPr>
            <a:r>
              <a:rPr lang="en-AU" sz="2000" dirty="0"/>
              <a:t>mRNA is transcribed in the nucleus (prior to use in protein synthesis in the cytoplasm)</a:t>
            </a:r>
          </a:p>
          <a:p>
            <a:pPr marL="342900" indent="-342900">
              <a:buFont typeface="Arial"/>
              <a:buChar char="•"/>
            </a:pPr>
            <a:r>
              <a:rPr lang="en-AU" sz="2000" dirty="0"/>
              <a:t>mRNA leaves the nucleus via the pores</a:t>
            </a:r>
            <a:br>
              <a:rPr lang="en-AU" sz="2000" dirty="0"/>
            </a:br>
            <a:r>
              <a:rPr lang="en-AU" sz="2000" dirty="0"/>
              <a:t>(DNA is too large to move through the pores)</a:t>
            </a:r>
          </a:p>
        </p:txBody>
      </p:sp>
    </p:spTree>
    <p:extLst>
      <p:ext uri="{BB962C8B-B14F-4D97-AF65-F5344CB8AC3E}">
        <p14:creationId xmlns:p14="http://schemas.microsoft.com/office/powerpoint/2010/main" val="13294242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40343"/>
            <a:ext cx="3294528" cy="6755696"/>
          </a:xfrm>
          <a:prstGeom prst="rect">
            <a:avLst/>
          </a:prstGeom>
          <a:solidFill>
            <a:srgbClr val="F7E8A7"/>
          </a:solidFill>
        </p:spPr>
        <p:txBody>
          <a:bodyPr wrap="square">
            <a:spAutoFit/>
          </a:bodyPr>
          <a:lstStyle/>
          <a:p>
            <a:endParaRPr lang="en-AU" sz="900" b="1" u="sng" dirty="0"/>
          </a:p>
          <a:p>
            <a:r>
              <a:rPr lang="en-AU" sz="2800" b="1" u="sng" dirty="0"/>
              <a:t>Mitochondria</a:t>
            </a:r>
            <a:endParaRPr lang="en-AU" sz="2800" u="sng" dirty="0"/>
          </a:p>
          <a:p>
            <a:pPr marL="342900" indent="-342900">
              <a:buFont typeface="Arial" pitchFamily="34" charset="0"/>
              <a:buChar char="•"/>
            </a:pPr>
            <a:r>
              <a:rPr lang="en-AU" sz="2400" dirty="0"/>
              <a:t>Has a double membrane</a:t>
            </a:r>
          </a:p>
          <a:p>
            <a:pPr marL="342900" indent="-342900">
              <a:buFont typeface="Arial" pitchFamily="34" charset="0"/>
              <a:buChar char="•"/>
            </a:pPr>
            <a:r>
              <a:rPr lang="en-AU" sz="2400" dirty="0"/>
              <a:t>A smooth outer membrane and a folded inner membrane</a:t>
            </a:r>
          </a:p>
          <a:p>
            <a:pPr marL="342900" indent="-342900">
              <a:buFont typeface="Arial" pitchFamily="34" charset="0"/>
              <a:buChar char="•"/>
            </a:pPr>
            <a:r>
              <a:rPr lang="en-AU" sz="2400" dirty="0"/>
              <a:t>The folds are referred to as cristae</a:t>
            </a:r>
          </a:p>
          <a:p>
            <a:pPr marL="342900" indent="-342900">
              <a:buFont typeface="Arial" pitchFamily="34" charset="0"/>
              <a:buChar char="•"/>
            </a:pPr>
            <a:r>
              <a:rPr lang="en-AU" sz="2400" dirty="0"/>
              <a:t>Variable in shape</a:t>
            </a:r>
          </a:p>
          <a:p>
            <a:pPr marL="342900" indent="-342900">
              <a:buFont typeface="Arial" pitchFamily="34" charset="0"/>
              <a:buChar char="•"/>
            </a:pPr>
            <a:r>
              <a:rPr lang="en-AU" sz="2400" dirty="0"/>
              <a:t>Site of ATP production by aerobic respiration (if fat is used as a source of energy it is digested here)</a:t>
            </a:r>
          </a:p>
          <a:p>
            <a:pPr marL="342900" indent="-342900">
              <a:buFont typeface="Arial" pitchFamily="34" charset="0"/>
              <a:buChar char="•"/>
            </a:pPr>
            <a:endParaRPr lang="en-AU" sz="2400" dirty="0"/>
          </a:p>
          <a:p>
            <a:pPr marL="342900" indent="-342900">
              <a:buFont typeface="Arial" pitchFamily="34" charset="0"/>
              <a:buChar char="•"/>
            </a:pPr>
            <a:endParaRPr lang="en-AU" sz="2000" dirty="0"/>
          </a:p>
          <a:p>
            <a:pPr marL="342900" indent="-342900">
              <a:buFont typeface="Arial" pitchFamily="34" charset="0"/>
              <a:buChar char="•"/>
            </a:pPr>
            <a:endParaRPr lang="en-AU" sz="2000" dirty="0"/>
          </a:p>
        </p:txBody>
      </p:sp>
      <p:pic>
        <p:nvPicPr>
          <p:cNvPr id="10" name="Picture 2" descr="https://smartsite.ucdavis.edu/access/content/user/00002950/bis10v/week2/2webimages/figure-04-14-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250" y="40343"/>
            <a:ext cx="5110900" cy="333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50441" y="3542826"/>
            <a:ext cx="3424518" cy="3181948"/>
          </a:xfrm>
          <a:solidFill>
            <a:schemeClr val="accent1"/>
          </a:solidFill>
        </p:spPr>
      </p:pic>
    </p:spTree>
    <p:extLst>
      <p:ext uri="{BB962C8B-B14F-4D97-AF65-F5344CB8AC3E}">
        <p14:creationId xmlns:p14="http://schemas.microsoft.com/office/powerpoint/2010/main" val="34714243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328" y="13366"/>
            <a:ext cx="2837402" cy="6801862"/>
          </a:xfrm>
          <a:prstGeom prst="rect">
            <a:avLst/>
          </a:prstGeom>
          <a:solidFill>
            <a:srgbClr val="F7E8A7"/>
          </a:solidFill>
          <a:ln>
            <a:noFill/>
          </a:ln>
        </p:spPr>
        <p:txBody>
          <a:bodyPr wrap="square">
            <a:spAutoFit/>
          </a:bodyPr>
          <a:lstStyle/>
          <a:p>
            <a:endParaRPr lang="en-AU" sz="2000" b="1" dirty="0"/>
          </a:p>
          <a:p>
            <a:r>
              <a:rPr lang="en-AU" sz="2800" b="1" u="sng" dirty="0"/>
              <a:t>Free ribosomes</a:t>
            </a:r>
          </a:p>
          <a:p>
            <a:pPr marL="342900" indent="-342900">
              <a:buFont typeface="Arial"/>
              <a:buChar char="•"/>
            </a:pPr>
            <a:r>
              <a:rPr lang="en-AU" sz="2400" dirty="0"/>
              <a:t>80S Ribosomes (approx. 20nm diameter)</a:t>
            </a:r>
            <a:r>
              <a:rPr lang="en-AU" sz="2400" b="1" dirty="0"/>
              <a:t> </a:t>
            </a:r>
            <a:r>
              <a:rPr lang="en-AU" sz="2400" dirty="0"/>
              <a:t>- larger than the ribosomes found in prokaryotes</a:t>
            </a:r>
          </a:p>
          <a:p>
            <a:pPr marL="342900" indent="-342900">
              <a:buFont typeface="Arial"/>
              <a:buChar char="•"/>
            </a:pPr>
            <a:r>
              <a:rPr lang="en-AU" sz="2400" dirty="0"/>
              <a:t>No membrane</a:t>
            </a:r>
          </a:p>
          <a:p>
            <a:pPr marL="342900" indent="-342900">
              <a:buFont typeface="Arial"/>
              <a:buChar char="•"/>
            </a:pPr>
            <a:r>
              <a:rPr lang="en-AU" sz="2400" dirty="0"/>
              <a:t>These appear as dark granules in the cytoplasm</a:t>
            </a:r>
          </a:p>
          <a:p>
            <a:pPr marL="342900" indent="-342900">
              <a:buFont typeface="Arial"/>
              <a:buChar char="•"/>
            </a:pPr>
            <a:r>
              <a:rPr lang="en-AU" sz="2400" dirty="0"/>
              <a:t>Synthesizes proteins to function in the cytoplasm, for use within the cell, e.g. enzymes</a:t>
            </a:r>
            <a:endParaRPr lang="en-AU" sz="2000" dirty="0"/>
          </a:p>
        </p:txBody>
      </p:sp>
      <p:pic>
        <p:nvPicPr>
          <p:cNvPr id="3" name="Picture 2"/>
          <p:cNvPicPr>
            <a:picLocks noChangeAspect="1"/>
          </p:cNvPicPr>
          <p:nvPr/>
        </p:nvPicPr>
        <p:blipFill>
          <a:blip r:embed="rId2"/>
          <a:stretch>
            <a:fillRect/>
          </a:stretch>
        </p:blipFill>
        <p:spPr>
          <a:xfrm>
            <a:off x="2943412" y="28867"/>
            <a:ext cx="6146800" cy="3759200"/>
          </a:xfrm>
          <a:prstGeom prst="rect">
            <a:avLst/>
          </a:prstGeom>
        </p:spPr>
      </p:pic>
      <p:sp>
        <p:nvSpPr>
          <p:cNvPr id="4" name="Rectangle 3"/>
          <p:cNvSpPr/>
          <p:nvPr/>
        </p:nvSpPr>
        <p:spPr>
          <a:xfrm>
            <a:off x="4572000" y="3541846"/>
            <a:ext cx="4572000" cy="230832"/>
          </a:xfrm>
          <a:prstGeom prst="rect">
            <a:avLst/>
          </a:prstGeom>
        </p:spPr>
        <p:txBody>
          <a:bodyPr>
            <a:spAutoFit/>
          </a:bodyPr>
          <a:lstStyle/>
          <a:p>
            <a:pPr algn="r"/>
            <a:r>
              <a:rPr lang="en-US" sz="900" b="1" dirty="0"/>
              <a:t>http://</a:t>
            </a:r>
            <a:r>
              <a:rPr lang="en-US" sz="900" b="1" dirty="0" err="1"/>
              <a:t>www.cc.kochi-u.ac.jp</a:t>
            </a:r>
            <a:r>
              <a:rPr lang="en-US" sz="900" b="1" dirty="0"/>
              <a:t>/~</a:t>
            </a:r>
            <a:r>
              <a:rPr lang="en-US" sz="900" b="1" dirty="0" err="1"/>
              <a:t>tatataa</a:t>
            </a:r>
            <a:r>
              <a:rPr lang="en-US" sz="900" b="1" dirty="0"/>
              <a:t>/genetics/Q2013/ribosome2.jpg</a:t>
            </a:r>
          </a:p>
        </p:txBody>
      </p:sp>
      <p:pic>
        <p:nvPicPr>
          <p:cNvPr id="5" name="Picture 5"/>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6482"/>
          <a:stretch/>
        </p:blipFill>
        <p:spPr>
          <a:xfrm>
            <a:off x="4663138" y="3831478"/>
            <a:ext cx="2773083" cy="3013075"/>
          </a:xfrm>
        </p:spPr>
      </p:pic>
      <p:sp>
        <p:nvSpPr>
          <p:cNvPr id="2" name="TextBox 1"/>
          <p:cNvSpPr txBox="1"/>
          <p:nvPr/>
        </p:nvSpPr>
        <p:spPr>
          <a:xfrm>
            <a:off x="4383741" y="6360459"/>
            <a:ext cx="94129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222959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457" y="149890"/>
            <a:ext cx="5491702" cy="2985433"/>
          </a:xfrm>
          <a:prstGeom prst="rect">
            <a:avLst/>
          </a:prstGeom>
        </p:spPr>
        <p:txBody>
          <a:bodyPr wrap="square">
            <a:spAutoFit/>
          </a:bodyPr>
          <a:lstStyle/>
          <a:p>
            <a:r>
              <a:rPr lang="en-AU" sz="2800" b="1" u="sng" dirty="0"/>
              <a:t>Rough Endoplasmic Reticulum </a:t>
            </a:r>
            <a:r>
              <a:rPr lang="en-AU" sz="2000" dirty="0"/>
              <a:t>(</a:t>
            </a:r>
            <a:r>
              <a:rPr lang="en-AU" sz="2000" dirty="0" err="1"/>
              <a:t>rER</a:t>
            </a:r>
            <a:r>
              <a:rPr lang="en-AU" sz="2000" dirty="0"/>
              <a:t>)</a:t>
            </a:r>
          </a:p>
          <a:p>
            <a:pPr marL="342900" indent="-342900">
              <a:buFont typeface="Arial" pitchFamily="34" charset="0"/>
              <a:buChar char="•"/>
            </a:pPr>
            <a:r>
              <a:rPr lang="en-AU" sz="2000" dirty="0"/>
              <a:t>The consists of flattened membrane sacs, called cisternae</a:t>
            </a:r>
          </a:p>
          <a:p>
            <a:pPr marL="342900" indent="-342900">
              <a:buFont typeface="Arial" pitchFamily="34" charset="0"/>
              <a:buChar char="•"/>
            </a:pPr>
            <a:r>
              <a:rPr lang="en-AU" sz="2000" dirty="0"/>
              <a:t>Often located near to the nucleus</a:t>
            </a:r>
          </a:p>
          <a:p>
            <a:pPr marL="342900" indent="-342900">
              <a:buFont typeface="Arial" pitchFamily="34" charset="0"/>
              <a:buChar char="•"/>
            </a:pPr>
            <a:r>
              <a:rPr lang="en-AU" sz="2000" dirty="0"/>
              <a:t>80S Ribosomes are attached to the outside of the cisternae are ribosomes</a:t>
            </a:r>
          </a:p>
          <a:p>
            <a:pPr marL="342900" indent="-342900">
              <a:buFont typeface="Arial" pitchFamily="34" charset="0"/>
              <a:buChar char="•"/>
            </a:pPr>
            <a:r>
              <a:rPr lang="en-AU" sz="2000" dirty="0" err="1"/>
              <a:t>rER</a:t>
            </a:r>
            <a:r>
              <a:rPr lang="en-AU" sz="2000" dirty="0"/>
              <a:t> synthesizes proteins which are transported, by vesicles, to the </a:t>
            </a:r>
            <a:r>
              <a:rPr lang="en-AU" sz="2000" dirty="0" err="1"/>
              <a:t>golgi</a:t>
            </a:r>
            <a:r>
              <a:rPr lang="en-AU" sz="2000" dirty="0"/>
              <a:t> apparatus for modification before secretion outside the cell</a:t>
            </a:r>
          </a:p>
        </p:txBody>
      </p:sp>
      <p:pic>
        <p:nvPicPr>
          <p:cNvPr id="8" name="Picture 2" descr="Organelles within a liver cell"/>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923"/>
          <a:stretch/>
        </p:blipFill>
        <p:spPr bwMode="auto">
          <a:xfrm>
            <a:off x="5811059" y="129432"/>
            <a:ext cx="3130674" cy="32846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0524" y="3581395"/>
            <a:ext cx="3429000" cy="2308324"/>
          </a:xfrm>
          <a:prstGeom prst="rect">
            <a:avLst/>
          </a:prstGeom>
          <a:noFill/>
        </p:spPr>
        <p:txBody>
          <a:bodyPr wrap="square" rtlCol="0">
            <a:spAutoFit/>
          </a:bodyPr>
          <a:lstStyle/>
          <a:p>
            <a:r>
              <a:rPr lang="en-US" sz="2400" b="1" dirty="0"/>
              <a:t>Smooth Endoplasmic Reticulum</a:t>
            </a:r>
          </a:p>
          <a:p>
            <a:pPr marL="285750" indent="-285750">
              <a:buFont typeface="Arial"/>
              <a:buChar char="•"/>
            </a:pPr>
            <a:r>
              <a:rPr lang="en-US" sz="2400" dirty="0"/>
              <a:t>no ribosomes present</a:t>
            </a:r>
          </a:p>
          <a:p>
            <a:pPr marL="285750" indent="-285750">
              <a:buFont typeface="Arial"/>
              <a:buChar char="•"/>
            </a:pPr>
            <a:r>
              <a:rPr lang="en-US" sz="2400" dirty="0"/>
              <a:t>we are not studying this structure it this course</a:t>
            </a:r>
          </a:p>
        </p:txBody>
      </p:sp>
      <p:cxnSp>
        <p:nvCxnSpPr>
          <p:cNvPr id="4" name="Straight Arrow Connector 3"/>
          <p:cNvCxnSpPr/>
          <p:nvPr/>
        </p:nvCxnSpPr>
        <p:spPr>
          <a:xfrm flipV="1">
            <a:off x="3818965" y="3012213"/>
            <a:ext cx="2716306" cy="78487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284519" y="463138"/>
            <a:ext cx="928638" cy="8506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3436" t="2555" r="4345" b="35681"/>
          <a:stretch/>
        </p:blipFill>
        <p:spPr>
          <a:xfrm>
            <a:off x="4823464" y="3661217"/>
            <a:ext cx="3983799" cy="3116736"/>
          </a:xfrm>
        </p:spPr>
      </p:pic>
    </p:spTree>
    <p:extLst>
      <p:ext uri="{BB962C8B-B14F-4D97-AF65-F5344CB8AC3E}">
        <p14:creationId xmlns:p14="http://schemas.microsoft.com/office/powerpoint/2010/main" val="33096653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rocklin.k12.ca.us/staff/dfix/zenith/handouts/organelles/lysosome_tem.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04" t="19870" r="13798" b="5231"/>
          <a:stretch/>
        </p:blipFill>
        <p:spPr bwMode="auto">
          <a:xfrm>
            <a:off x="4652684" y="44922"/>
            <a:ext cx="3757886" cy="3508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80" y="15420"/>
            <a:ext cx="4172661" cy="6494085"/>
          </a:xfrm>
          <a:prstGeom prst="rect">
            <a:avLst/>
          </a:prstGeom>
          <a:solidFill>
            <a:srgbClr val="F7E8A7"/>
          </a:solidFill>
        </p:spPr>
        <p:txBody>
          <a:bodyPr wrap="square">
            <a:spAutoFit/>
          </a:bodyPr>
          <a:lstStyle/>
          <a:p>
            <a:r>
              <a:rPr lang="en-AU" sz="2800" b="1" u="sng" dirty="0"/>
              <a:t>Golgi apparatus</a:t>
            </a:r>
          </a:p>
          <a:p>
            <a:pPr marL="342900" indent="-342900">
              <a:buFont typeface="Arial"/>
              <a:buChar char="•"/>
            </a:pPr>
            <a:r>
              <a:rPr lang="en-AU" sz="2400" dirty="0"/>
              <a:t>This organelle also consists of flattened membrane sacs called cisternae, like </a:t>
            </a:r>
            <a:r>
              <a:rPr lang="en-AU" sz="2400" dirty="0" err="1"/>
              <a:t>rER</a:t>
            </a:r>
            <a:r>
              <a:rPr lang="en-AU" sz="2400" dirty="0"/>
              <a:t>.</a:t>
            </a:r>
          </a:p>
          <a:p>
            <a:pPr marL="342900" indent="-342900">
              <a:buFont typeface="Arial"/>
              <a:buChar char="•"/>
            </a:pPr>
            <a:r>
              <a:rPr lang="en-AU" sz="2400" dirty="0"/>
              <a:t>Different to </a:t>
            </a:r>
            <a:r>
              <a:rPr lang="en-AU" sz="2400" dirty="0" err="1"/>
              <a:t>rER</a:t>
            </a:r>
            <a:r>
              <a:rPr lang="en-AU" sz="2400" dirty="0"/>
              <a:t>:</a:t>
            </a:r>
          </a:p>
          <a:p>
            <a:pPr marL="800100" lvl="1" indent="-342900">
              <a:buFont typeface="Courier New"/>
              <a:buChar char="o"/>
            </a:pPr>
            <a:r>
              <a:rPr lang="en-AU" sz="2400" dirty="0"/>
              <a:t>No attached ribosomes</a:t>
            </a:r>
          </a:p>
          <a:p>
            <a:pPr marL="800100" lvl="1" indent="-342900">
              <a:buFont typeface="Courier New"/>
              <a:buChar char="o"/>
            </a:pPr>
            <a:r>
              <a:rPr lang="en-AU" sz="2400" dirty="0"/>
              <a:t>Often sited close to the plasma membrane</a:t>
            </a:r>
          </a:p>
          <a:p>
            <a:pPr marL="800100" lvl="1" indent="-342900">
              <a:buFont typeface="Courier New"/>
              <a:buChar char="o"/>
            </a:pPr>
            <a:r>
              <a:rPr lang="en-AU" sz="2400" dirty="0"/>
              <a:t>The cisternae are shorter and more curved that those of the </a:t>
            </a:r>
            <a:r>
              <a:rPr lang="en-AU" sz="2400" dirty="0" err="1"/>
              <a:t>rER</a:t>
            </a:r>
            <a:endParaRPr lang="en-AU" sz="2400" dirty="0"/>
          </a:p>
          <a:p>
            <a:pPr marL="342900" indent="-342900">
              <a:buFont typeface="Arial"/>
              <a:buChar char="•"/>
            </a:pPr>
            <a:r>
              <a:rPr lang="en-AU" sz="2400" dirty="0"/>
              <a:t>The Golgi apparatus processes (modifies) proteins from from the </a:t>
            </a:r>
            <a:r>
              <a:rPr lang="en-AU" sz="2400" dirty="0" err="1"/>
              <a:t>rER</a:t>
            </a:r>
            <a:r>
              <a:rPr lang="en-AU" sz="2400" dirty="0"/>
              <a:t>. The proteins are then repackaged in vesicles for secretion outside the cell.</a:t>
            </a:r>
          </a:p>
        </p:txBody>
      </p:sp>
      <p:cxnSp>
        <p:nvCxnSpPr>
          <p:cNvPr id="5" name="Straight Arrow Connector 4"/>
          <p:cNvCxnSpPr/>
          <p:nvPr/>
        </p:nvCxnSpPr>
        <p:spPr>
          <a:xfrm>
            <a:off x="3812583" y="1162373"/>
            <a:ext cx="1516061" cy="384039"/>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5497329" y="3472615"/>
            <a:ext cx="3509682" cy="276999"/>
          </a:xfrm>
          <a:prstGeom prst="rect">
            <a:avLst/>
          </a:prstGeom>
        </p:spPr>
        <p:txBody>
          <a:bodyPr wrap="square">
            <a:spAutoFit/>
          </a:bodyPr>
          <a:lstStyle/>
          <a:p>
            <a:pPr algn="r"/>
            <a:r>
              <a:rPr lang="en-AU" sz="1200" dirty="0">
                <a:hlinkClick r:id="rId3"/>
              </a:rPr>
              <a:t>http://commons.wikimedia.org/wiki/File:C_Golgi.jpg</a:t>
            </a:r>
            <a:endParaRPr lang="en-AU" sz="1200" dirty="0"/>
          </a:p>
        </p:txBody>
      </p:sp>
      <p:pic>
        <p:nvPicPr>
          <p:cNvPr id="9"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666" t="5035" r="58824" b="9147"/>
          <a:stretch/>
        </p:blipFill>
        <p:spPr>
          <a:xfrm>
            <a:off x="5046382" y="3657906"/>
            <a:ext cx="3196659" cy="3210458"/>
          </a:xfrm>
        </p:spPr>
      </p:pic>
    </p:spTree>
    <p:extLst>
      <p:ext uri="{BB962C8B-B14F-4D97-AF65-F5344CB8AC3E}">
        <p14:creationId xmlns:p14="http://schemas.microsoft.com/office/powerpoint/2010/main" val="24022682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314"/>
            <a:ext cx="5651500" cy="1323439"/>
          </a:xfrm>
          <a:prstGeom prst="rect">
            <a:avLst/>
          </a:prstGeom>
          <a:solidFill>
            <a:srgbClr val="F7E8A7"/>
          </a:solidFill>
        </p:spPr>
        <p:txBody>
          <a:bodyPr wrap="square">
            <a:spAutoFit/>
          </a:bodyPr>
          <a:lstStyle/>
          <a:p>
            <a:r>
              <a:rPr lang="en-AU" sz="2000" b="1" dirty="0"/>
              <a:t>Vesicles</a:t>
            </a:r>
          </a:p>
          <a:p>
            <a:pPr marL="342900" indent="-342900">
              <a:buFont typeface="Arial"/>
              <a:buChar char="•"/>
            </a:pPr>
            <a:r>
              <a:rPr lang="en-AU" sz="2000" dirty="0"/>
              <a:t>A single membrane with fluid inside</a:t>
            </a:r>
          </a:p>
          <a:p>
            <a:pPr marL="342900" indent="-342900">
              <a:buFont typeface="Arial"/>
              <a:buChar char="•"/>
            </a:pPr>
            <a:r>
              <a:rPr lang="en-AU" sz="2000" dirty="0"/>
              <a:t>Very small in size</a:t>
            </a:r>
          </a:p>
          <a:p>
            <a:pPr marL="342900" indent="-342900">
              <a:buFont typeface="Arial"/>
              <a:buChar char="•"/>
            </a:pPr>
            <a:r>
              <a:rPr lang="en-AU" sz="2000" dirty="0"/>
              <a:t>Used to transport materials inside of a cell</a:t>
            </a:r>
          </a:p>
        </p:txBody>
      </p:sp>
      <p:pic>
        <p:nvPicPr>
          <p:cNvPr id="8" name="Picture 2" descr="File:Golgi in the cytoplasm of a macrophage in the alveolus (lung) - TEM.jpg"/>
          <p:cNvPicPr>
            <a:picLocks noChangeAspect="1" noChangeArrowheads="1"/>
          </p:cNvPicPr>
          <p:nvPr/>
        </p:nvPicPr>
        <p:blipFill rotWithShape="1">
          <a:blip r:embed="rId2">
            <a:extLst>
              <a:ext uri="{28A0092B-C50C-407E-A947-70E740481C1C}">
                <a14:useLocalDpi xmlns:a14="http://schemas.microsoft.com/office/drawing/2010/main"/>
              </a:ext>
            </a:extLst>
          </a:blip>
          <a:srcRect t="-6662" r="39792" b="6662"/>
          <a:stretch/>
        </p:blipFill>
        <p:spPr bwMode="auto">
          <a:xfrm>
            <a:off x="5114290" y="-299253"/>
            <a:ext cx="3931920" cy="48978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714999" y="4393770"/>
            <a:ext cx="3455895" cy="230832"/>
          </a:xfrm>
          <a:prstGeom prst="rect">
            <a:avLst/>
          </a:prstGeom>
        </p:spPr>
        <p:txBody>
          <a:bodyPr wrap="square">
            <a:spAutoFit/>
          </a:bodyPr>
          <a:lstStyle/>
          <a:p>
            <a:pPr algn="r"/>
            <a:r>
              <a:rPr lang="en-AU" sz="900" b="1" dirty="0">
                <a:solidFill>
                  <a:schemeClr val="bg1"/>
                </a:solidFill>
              </a:rPr>
              <a:t>http://commons.wikimedia.org/wiki/File:C_Golgi.jpg</a:t>
            </a:r>
          </a:p>
        </p:txBody>
      </p:sp>
      <p:pic>
        <p:nvPicPr>
          <p:cNvPr id="10" name="Picture 2"/>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r="13251" b="15715"/>
          <a:stretch/>
        </p:blipFill>
        <p:spPr>
          <a:xfrm>
            <a:off x="331325" y="2301689"/>
            <a:ext cx="4782965" cy="4142229"/>
          </a:xfrm>
        </p:spPr>
      </p:pic>
      <p:cxnSp>
        <p:nvCxnSpPr>
          <p:cNvPr id="3" name="Straight Arrow Connector 2"/>
          <p:cNvCxnSpPr/>
          <p:nvPr/>
        </p:nvCxnSpPr>
        <p:spPr>
          <a:xfrm>
            <a:off x="4612341" y="658906"/>
            <a:ext cx="1775012" cy="914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1232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94" y="16406"/>
            <a:ext cx="4101354" cy="6863417"/>
          </a:xfrm>
          <a:prstGeom prst="rect">
            <a:avLst/>
          </a:prstGeom>
          <a:solidFill>
            <a:srgbClr val="F7E8A7"/>
          </a:solidFill>
        </p:spPr>
        <p:txBody>
          <a:bodyPr wrap="square">
            <a:spAutoFit/>
          </a:bodyPr>
          <a:lstStyle/>
          <a:p>
            <a:endParaRPr lang="en-AU" sz="2000" b="1" dirty="0"/>
          </a:p>
          <a:p>
            <a:r>
              <a:rPr lang="en-AU" sz="2800" b="1" u="sng" dirty="0"/>
              <a:t>Lysosomes</a:t>
            </a:r>
          </a:p>
          <a:p>
            <a:pPr marL="342900" indent="-342900">
              <a:buFont typeface="Arial"/>
              <a:buChar char="•"/>
            </a:pPr>
            <a:r>
              <a:rPr lang="en-AU" sz="2400" dirty="0"/>
              <a:t>Generally spherical with a single membrane</a:t>
            </a:r>
          </a:p>
          <a:p>
            <a:pPr marL="342900" indent="-342900">
              <a:buFont typeface="Arial"/>
              <a:buChar char="•"/>
            </a:pPr>
            <a:r>
              <a:rPr lang="en-AU" sz="2400" dirty="0"/>
              <a:t>Formed from Golgi vesicles.</a:t>
            </a:r>
          </a:p>
          <a:p>
            <a:pPr marL="342900" indent="-342900">
              <a:buFont typeface="Arial"/>
              <a:buChar char="•"/>
            </a:pPr>
            <a:r>
              <a:rPr lang="en-AU" sz="2400" dirty="0"/>
              <a:t>They contain digestive enzymes for breakdown of:</a:t>
            </a:r>
          </a:p>
          <a:p>
            <a:pPr marL="800100" lvl="1" indent="-342900">
              <a:buFont typeface="Courier New"/>
              <a:buChar char="o"/>
            </a:pPr>
            <a:r>
              <a:rPr lang="en-AU" sz="2400" dirty="0"/>
              <a:t>ingested food in vesicles</a:t>
            </a:r>
          </a:p>
          <a:p>
            <a:pPr marL="800100" lvl="1" indent="-342900">
              <a:buFont typeface="Courier New"/>
              <a:buChar char="o"/>
            </a:pPr>
            <a:r>
              <a:rPr lang="en-AU" sz="2400" dirty="0"/>
              <a:t>unwanted/damaged organelles</a:t>
            </a:r>
          </a:p>
          <a:p>
            <a:pPr marL="800100" lvl="1" indent="-342900">
              <a:buFont typeface="Courier New"/>
              <a:buChar char="o"/>
            </a:pPr>
            <a:r>
              <a:rPr lang="en-AU" sz="2400" dirty="0"/>
              <a:t>The cell itself</a:t>
            </a:r>
          </a:p>
          <a:p>
            <a:pPr marL="342900" indent="-342900">
              <a:buFont typeface="Arial"/>
              <a:buChar char="•"/>
            </a:pPr>
            <a:r>
              <a:rPr lang="en-AU" sz="2400" dirty="0"/>
              <a:t>High concentration of enzymes (a type of protein) cause this organelle to stain heavily and hence appear dark on micrographs</a:t>
            </a:r>
          </a:p>
          <a:p>
            <a:pPr marL="342900" indent="-342900">
              <a:buFont typeface="Arial"/>
              <a:buChar char="•"/>
            </a:pPr>
            <a:endParaRPr lang="en-AU" sz="2000" dirty="0"/>
          </a:p>
          <a:p>
            <a:pPr marL="342900" indent="-342900">
              <a:buFont typeface="Arial"/>
              <a:buChar char="•"/>
            </a:pPr>
            <a:endParaRPr lang="en-AU" sz="2000" dirty="0"/>
          </a:p>
          <a:p>
            <a:pPr marL="342900" indent="-342900">
              <a:buFont typeface="Arial"/>
              <a:buChar char="•"/>
            </a:pPr>
            <a:endParaRPr lang="en-AU" sz="2000" dirty="0"/>
          </a:p>
        </p:txBody>
      </p:sp>
      <p:sp>
        <p:nvSpPr>
          <p:cNvPr id="5" name="Rectangle 4"/>
          <p:cNvSpPr/>
          <p:nvPr/>
        </p:nvSpPr>
        <p:spPr>
          <a:xfrm>
            <a:off x="3263899" y="6611779"/>
            <a:ext cx="5880100" cy="246221"/>
          </a:xfrm>
          <a:prstGeom prst="rect">
            <a:avLst/>
          </a:prstGeom>
        </p:spPr>
        <p:txBody>
          <a:bodyPr wrap="square">
            <a:spAutoFit/>
          </a:bodyPr>
          <a:lstStyle/>
          <a:p>
            <a:pPr algn="r"/>
            <a:r>
              <a:rPr lang="en-US" sz="1000" dirty="0">
                <a:hlinkClick r:id="rId2"/>
              </a:rPr>
              <a:t>http://1.bp.blogspot.com/-</a:t>
            </a:r>
            <a:r>
              <a:rPr lang="en-US" sz="1000" dirty="0" err="1">
                <a:hlinkClick r:id="rId2"/>
              </a:rPr>
              <a:t>WGspbEtlkls</a:t>
            </a:r>
            <a:r>
              <a:rPr lang="en-US" sz="1000" dirty="0">
                <a:hlinkClick r:id="rId2"/>
              </a:rPr>
              <a:t>/TgCUbtp7_-I/</a:t>
            </a:r>
            <a:r>
              <a:rPr lang="en-US" sz="1000" dirty="0" err="1">
                <a:hlinkClick r:id="rId2"/>
              </a:rPr>
              <a:t>AAAAAAAAAJw</a:t>
            </a:r>
            <a:r>
              <a:rPr lang="en-US" sz="1000" dirty="0">
                <a:hlinkClick r:id="rId2"/>
              </a:rPr>
              <a:t>/SoIp2vXzH4E/s320/Figure+2-26.bmp</a:t>
            </a:r>
            <a:endParaRPr lang="en-US" sz="1000" dirty="0"/>
          </a:p>
        </p:txBody>
      </p:sp>
      <p:pic>
        <p:nvPicPr>
          <p:cNvPr id="7" name="Picture 2" descr="http://www.rocklin.k12.ca.us/staff/dfix/zenith/handouts/organelles/lysosome_tem.jpg"/>
          <p:cNvPicPr>
            <a:picLocks noChangeAspect="1" noChangeArrowheads="1"/>
          </p:cNvPicPr>
          <p:nvPr/>
        </p:nvPicPr>
        <p:blipFill rotWithShape="1">
          <a:blip r:embed="rId3">
            <a:extLst>
              <a:ext uri="{28A0092B-C50C-407E-A947-70E740481C1C}">
                <a14:useLocalDpi xmlns:a14="http://schemas.microsoft.com/office/drawing/2010/main" val="0"/>
              </a:ext>
            </a:extLst>
          </a:blip>
          <a:srcRect r="51501" b="35526"/>
          <a:stretch/>
        </p:blipFill>
        <p:spPr bwMode="auto">
          <a:xfrm>
            <a:off x="4230444" y="942664"/>
            <a:ext cx="4846320" cy="501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823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329" y="15420"/>
            <a:ext cx="3000260" cy="6740307"/>
          </a:xfrm>
          <a:prstGeom prst="rect">
            <a:avLst/>
          </a:prstGeom>
          <a:solidFill>
            <a:srgbClr val="F7E8A7"/>
          </a:solidFill>
        </p:spPr>
        <p:txBody>
          <a:bodyPr wrap="square">
            <a:spAutoFit/>
          </a:bodyPr>
          <a:lstStyle/>
          <a:p>
            <a:endParaRPr lang="en-AU" sz="2400" b="1" dirty="0"/>
          </a:p>
          <a:p>
            <a:r>
              <a:rPr lang="en-AU" sz="2800" b="1" u="sng" dirty="0"/>
              <a:t>Vacuoles</a:t>
            </a:r>
            <a:endParaRPr lang="en-AU" sz="2800" u="sng" dirty="0"/>
          </a:p>
          <a:p>
            <a:pPr marL="342900" indent="-342900">
              <a:buFont typeface="Arial"/>
              <a:buChar char="•"/>
            </a:pPr>
            <a:r>
              <a:rPr lang="en-AU" sz="2400" dirty="0"/>
              <a:t>Single membrane with fluid inside</a:t>
            </a:r>
          </a:p>
          <a:p>
            <a:pPr marL="342900" indent="-342900">
              <a:buFont typeface="Arial"/>
              <a:buChar char="•"/>
            </a:pPr>
            <a:r>
              <a:rPr lang="en-AU" sz="2400" dirty="0"/>
              <a:t>In Plant cells vacuoles are large and permanent, often occupying the majority of the cell volume</a:t>
            </a:r>
          </a:p>
          <a:p>
            <a:pPr marL="342900" indent="-342900">
              <a:buFont typeface="Arial"/>
              <a:buChar char="•"/>
            </a:pPr>
            <a:r>
              <a:rPr lang="en-AU" sz="2400" dirty="0"/>
              <a:t>In animals vacuoles are smaller and temporary and used for various reasons, e.g. to absorb food and digest it</a:t>
            </a:r>
          </a:p>
          <a:p>
            <a:pPr marL="342900" indent="-342900">
              <a:buFont typeface="Arial"/>
              <a:buChar char="•"/>
            </a:pPr>
            <a:endParaRPr lang="en-AU" sz="2400" dirty="0"/>
          </a:p>
        </p:txBody>
      </p:sp>
      <p:pic>
        <p:nvPicPr>
          <p:cNvPr id="5" name="Picture 4"/>
          <p:cNvPicPr>
            <a:picLocks noChangeAspect="1"/>
          </p:cNvPicPr>
          <p:nvPr/>
        </p:nvPicPr>
        <p:blipFill>
          <a:blip r:embed="rId2"/>
          <a:stretch>
            <a:fillRect/>
          </a:stretch>
        </p:blipFill>
        <p:spPr>
          <a:xfrm>
            <a:off x="3059314" y="593642"/>
            <a:ext cx="6035040" cy="4872104"/>
          </a:xfrm>
          <a:prstGeom prst="rect">
            <a:avLst/>
          </a:prstGeom>
        </p:spPr>
      </p:pic>
      <p:sp>
        <p:nvSpPr>
          <p:cNvPr id="8" name="Rectangle 7"/>
          <p:cNvSpPr/>
          <p:nvPr/>
        </p:nvSpPr>
        <p:spPr>
          <a:xfrm>
            <a:off x="2628900" y="5253632"/>
            <a:ext cx="6515100" cy="246221"/>
          </a:xfrm>
          <a:prstGeom prst="rect">
            <a:avLst/>
          </a:prstGeom>
        </p:spPr>
        <p:txBody>
          <a:bodyPr wrap="square">
            <a:spAutoFit/>
          </a:bodyPr>
          <a:lstStyle/>
          <a:p>
            <a:pPr algn="ctr"/>
            <a:r>
              <a:rPr lang="en-US" sz="1000" b="1" dirty="0"/>
              <a:t>http://</a:t>
            </a:r>
            <a:r>
              <a:rPr lang="en-US" sz="1000" b="1" dirty="0" err="1"/>
              <a:t>middletownhighschool.wikispaces.com</a:t>
            </a:r>
            <a:r>
              <a:rPr lang="en-US" sz="1000" b="1" dirty="0"/>
              <a:t>/file/view/ch13f20.jpg/173915407/ch13f20.jpg</a:t>
            </a:r>
          </a:p>
        </p:txBody>
      </p:sp>
    </p:spTree>
    <p:extLst>
      <p:ext uri="{BB962C8B-B14F-4D97-AF65-F5344CB8AC3E}">
        <p14:creationId xmlns:p14="http://schemas.microsoft.com/office/powerpoint/2010/main" val="1797416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3.bp.blogspot.com/-rntYZ80Rk9A/T8iabYBBVII/AAAAAAAAFXA/QXdXIzoWt_k/s1600/DSCN4167.JPG"/>
          <p:cNvPicPr>
            <a:picLocks noChangeAspect="1" noChangeArrowheads="1"/>
          </p:cNvPicPr>
          <p:nvPr/>
        </p:nvPicPr>
        <p:blipFill rotWithShape="1">
          <a:blip r:embed="rId3">
            <a:extLst>
              <a:ext uri="{28A0092B-C50C-407E-A947-70E740481C1C}">
                <a14:useLocalDpi xmlns:a14="http://schemas.microsoft.com/office/drawing/2010/main" val="0"/>
              </a:ext>
            </a:extLst>
          </a:blip>
          <a:srcRect t="8479" b="10985"/>
          <a:stretch/>
        </p:blipFill>
        <p:spPr bwMode="auto">
          <a:xfrm>
            <a:off x="16042" y="14071"/>
            <a:ext cx="9144000" cy="50702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102" y="5084324"/>
            <a:ext cx="9129939" cy="1780730"/>
          </a:xfrm>
          <a:solidFill>
            <a:srgbClr val="F7E8A7">
              <a:alpha val="78000"/>
            </a:srgbClr>
          </a:solidFill>
        </p:spPr>
        <p:txBody>
          <a:bodyPr>
            <a:normAutofit/>
          </a:bodyPr>
          <a:lstStyle/>
          <a:p>
            <a:pPr marL="0" indent="0">
              <a:buNone/>
            </a:pPr>
            <a:r>
              <a:rPr lang="en-US" sz="2800" dirty="0"/>
              <a:t>2. The cell is the smallest unit of life</a:t>
            </a:r>
          </a:p>
          <a:p>
            <a:pPr marL="400050" lvl="1" indent="0">
              <a:buNone/>
            </a:pPr>
            <a:r>
              <a:rPr kumimoji="1" lang="en-US" altLang="ja-JP" sz="2400" dirty="0">
                <a:solidFill>
                  <a:schemeClr val="tx1">
                    <a:lumMod val="85000"/>
                    <a:lumOff val="15000"/>
                  </a:schemeClr>
                </a:solidFill>
              </a:rPr>
              <a:t>Specialized structures within cells (organelles) carry out different functions. </a:t>
            </a:r>
            <a:r>
              <a:rPr kumimoji="1" lang="en-US" altLang="ja-JP" sz="2400" b="1" dirty="0">
                <a:solidFill>
                  <a:schemeClr val="tx1">
                    <a:lumMod val="85000"/>
                    <a:lumOff val="15000"/>
                  </a:schemeClr>
                </a:solidFill>
              </a:rPr>
              <a:t>Organelles cannot survive alone. </a:t>
            </a:r>
          </a:p>
          <a:p>
            <a:pPr marL="400050" lvl="1" indent="0">
              <a:buNone/>
            </a:pPr>
            <a:endParaRPr kumimoji="1" lang="en-US" altLang="ja-JP" sz="800" b="1" dirty="0">
              <a:solidFill>
                <a:schemeClr val="tx1">
                  <a:lumMod val="85000"/>
                  <a:lumOff val="15000"/>
                </a:schemeClr>
              </a:solidFill>
            </a:endParaRPr>
          </a:p>
          <a:p>
            <a:pPr marL="400050" lvl="1" indent="0">
              <a:buNone/>
            </a:pPr>
            <a:endParaRPr kumimoji="1" lang="en-US" altLang="ja-JP" sz="800" b="1" dirty="0">
              <a:solidFill>
                <a:schemeClr val="tx1">
                  <a:lumMod val="85000"/>
                  <a:lumOff val="15000"/>
                </a:schemeClr>
              </a:solidFill>
            </a:endParaRPr>
          </a:p>
          <a:p>
            <a:pPr marL="400050" lvl="1" indent="0">
              <a:buNone/>
            </a:pPr>
            <a:r>
              <a:rPr kumimoji="1" lang="en-US" altLang="ja-JP" sz="800" b="1" dirty="0">
                <a:solidFill>
                  <a:schemeClr val="tx1">
                    <a:lumMod val="85000"/>
                    <a:lumOff val="15000"/>
                  </a:schemeClr>
                </a:solidFill>
              </a:rPr>
              <a:t>http://3.bp.blogspot.com/-rntYZ80Rk9A/T8iabYBBVII/AAAAAAAAFXA/QXdXIzoWt_k/s1600/DSCN4167.JPG</a:t>
            </a:r>
          </a:p>
        </p:txBody>
      </p:sp>
    </p:spTree>
    <p:extLst>
      <p:ext uri="{BB962C8B-B14F-4D97-AF65-F5344CB8AC3E}">
        <p14:creationId xmlns:p14="http://schemas.microsoft.com/office/powerpoint/2010/main" val="39221839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17" y="9368"/>
            <a:ext cx="5016634" cy="2739211"/>
          </a:xfrm>
          <a:prstGeom prst="rect">
            <a:avLst/>
          </a:prstGeom>
          <a:solidFill>
            <a:srgbClr val="F7E8A7"/>
          </a:solidFill>
        </p:spPr>
        <p:txBody>
          <a:bodyPr wrap="square">
            <a:spAutoFit/>
          </a:bodyPr>
          <a:lstStyle/>
          <a:p>
            <a:r>
              <a:rPr lang="en-AU" sz="2800" b="1" u="sng" dirty="0"/>
              <a:t>Flagellum</a:t>
            </a:r>
            <a:r>
              <a:rPr lang="en-AU" sz="2800" b="1" dirty="0"/>
              <a:t> (Flagella pl.)</a:t>
            </a:r>
          </a:p>
          <a:p>
            <a:pPr marL="342900" indent="-342900">
              <a:buFont typeface="Arial"/>
              <a:buChar char="•"/>
            </a:pPr>
            <a:r>
              <a:rPr lang="en-AU" sz="2400" dirty="0"/>
              <a:t>Thin projection (usually singular) from the cell surface.</a:t>
            </a:r>
          </a:p>
          <a:p>
            <a:pPr marL="342900" indent="-342900">
              <a:buFont typeface="Arial"/>
              <a:buChar char="•"/>
            </a:pPr>
            <a:r>
              <a:rPr lang="en-AU" sz="2400" dirty="0"/>
              <a:t>Contain microtubules</a:t>
            </a:r>
          </a:p>
          <a:p>
            <a:pPr marL="342900" indent="-342900">
              <a:buFont typeface="Arial"/>
              <a:buChar char="•"/>
            </a:pPr>
            <a:r>
              <a:rPr lang="en-AU" sz="2400" dirty="0"/>
              <a:t>Used to move the cell</a:t>
            </a:r>
          </a:p>
          <a:p>
            <a:pPr marL="342900" indent="-342900">
              <a:buFont typeface="Arial"/>
              <a:buChar char="•"/>
            </a:pPr>
            <a:endParaRPr lang="en-AU" sz="2400" dirty="0"/>
          </a:p>
          <a:p>
            <a:pPr marL="342900" indent="-342900">
              <a:buFont typeface="Arial"/>
              <a:buChar char="•"/>
            </a:pPr>
            <a:endParaRPr lang="en-AU" sz="2400" dirty="0"/>
          </a:p>
        </p:txBody>
      </p:sp>
      <p:pic>
        <p:nvPicPr>
          <p:cNvPr id="3" name="Picture 2"/>
          <p:cNvPicPr>
            <a:picLocks noChangeAspect="1"/>
          </p:cNvPicPr>
          <p:nvPr/>
        </p:nvPicPr>
        <p:blipFill>
          <a:blip r:embed="rId2"/>
          <a:stretch>
            <a:fillRect/>
          </a:stretch>
        </p:blipFill>
        <p:spPr>
          <a:xfrm>
            <a:off x="5334000" y="863600"/>
            <a:ext cx="3810000" cy="5130800"/>
          </a:xfrm>
          <a:prstGeom prst="rect">
            <a:avLst/>
          </a:prstGeom>
        </p:spPr>
      </p:pic>
      <p:sp>
        <p:nvSpPr>
          <p:cNvPr id="5" name="Rectangle 4"/>
          <p:cNvSpPr/>
          <p:nvPr/>
        </p:nvSpPr>
        <p:spPr>
          <a:xfrm>
            <a:off x="5188702" y="5960864"/>
            <a:ext cx="4001791" cy="246221"/>
          </a:xfrm>
          <a:prstGeom prst="rect">
            <a:avLst/>
          </a:prstGeom>
        </p:spPr>
        <p:txBody>
          <a:bodyPr wrap="square">
            <a:spAutoFit/>
          </a:bodyPr>
          <a:lstStyle/>
          <a:p>
            <a:pPr algn="r"/>
            <a:r>
              <a:rPr lang="en-US" sz="1000" b="1" dirty="0"/>
              <a:t>http://</a:t>
            </a:r>
            <a:r>
              <a:rPr lang="en-US" sz="1000" b="1" dirty="0" err="1"/>
              <a:t>medicine.utah.edu</a:t>
            </a:r>
            <a:r>
              <a:rPr lang="en-US" sz="1000" b="1" dirty="0"/>
              <a:t>/surgery/</a:t>
            </a:r>
            <a:r>
              <a:rPr lang="en-US" sz="1000" b="1" dirty="0" err="1"/>
              <a:t>andrology</a:t>
            </a:r>
            <a:r>
              <a:rPr lang="en-US" sz="1000" b="1" dirty="0"/>
              <a:t>/images/P29SERIES2-4.JPG</a:t>
            </a:r>
          </a:p>
        </p:txBody>
      </p:sp>
      <p:sp>
        <p:nvSpPr>
          <p:cNvPr id="8" name="TextBox 7"/>
          <p:cNvSpPr txBox="1"/>
          <p:nvPr/>
        </p:nvSpPr>
        <p:spPr>
          <a:xfrm rot="1340780">
            <a:off x="6803460" y="840916"/>
            <a:ext cx="2255696" cy="461665"/>
          </a:xfrm>
          <a:prstGeom prst="rect">
            <a:avLst/>
          </a:prstGeom>
          <a:solidFill>
            <a:schemeClr val="accent2">
              <a:lumMod val="60000"/>
              <a:lumOff val="40000"/>
            </a:schemeClr>
          </a:solidFill>
          <a:ln w="38100" cmpd="sng">
            <a:solidFill>
              <a:schemeClr val="accent2">
                <a:lumMod val="75000"/>
              </a:schemeClr>
            </a:solidFill>
          </a:ln>
        </p:spPr>
        <p:txBody>
          <a:bodyPr wrap="none" rtlCol="0">
            <a:spAutoFit/>
          </a:bodyPr>
          <a:lstStyle/>
          <a:p>
            <a:r>
              <a:rPr lang="en-US" sz="2400" dirty="0"/>
              <a:t>ANIMALS ONLY*</a:t>
            </a:r>
          </a:p>
        </p:txBody>
      </p:sp>
      <p:pic>
        <p:nvPicPr>
          <p:cNvPr id="11266" name="Picture 2" descr="http://biologos.org/uploads/static-content/flagella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3948"/>
          <a:stretch/>
        </p:blipFill>
        <p:spPr bwMode="auto">
          <a:xfrm rot="10800000">
            <a:off x="4818" y="3118198"/>
            <a:ext cx="5214882" cy="23241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788356" y="1975556"/>
            <a:ext cx="691014" cy="230469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3429" y="5653437"/>
            <a:ext cx="4557658" cy="230832"/>
          </a:xfrm>
          <a:prstGeom prst="rect">
            <a:avLst/>
          </a:prstGeom>
          <a:noFill/>
        </p:spPr>
        <p:txBody>
          <a:bodyPr wrap="none" rtlCol="0">
            <a:spAutoFit/>
          </a:bodyPr>
          <a:lstStyle/>
          <a:p>
            <a:r>
              <a:rPr lang="en-US" sz="900" b="1" dirty="0"/>
              <a:t>http://biologos.org/blog/self-assembly-of-the-bacterial-flagellum-no-intelligence-required</a:t>
            </a:r>
          </a:p>
        </p:txBody>
      </p:sp>
    </p:spTree>
    <p:extLst>
      <p:ext uri="{BB962C8B-B14F-4D97-AF65-F5344CB8AC3E}">
        <p14:creationId xmlns:p14="http://schemas.microsoft.com/office/powerpoint/2010/main" val="16524715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cademic.brooklyn.cuny.edu/biology/bio4fv/page/cilia1006.JPG"/>
          <p:cNvPicPr>
            <a:picLocks noChangeAspect="1" noChangeArrowheads="1"/>
          </p:cNvPicPr>
          <p:nvPr/>
        </p:nvPicPr>
        <p:blipFill rotWithShape="1">
          <a:blip r:embed="rId2">
            <a:extLst>
              <a:ext uri="{28A0092B-C50C-407E-A947-70E740481C1C}">
                <a14:useLocalDpi xmlns:a14="http://schemas.microsoft.com/office/drawing/2010/main" val="0"/>
              </a:ext>
            </a:extLst>
          </a:blip>
          <a:srcRect l="7902"/>
          <a:stretch/>
        </p:blipFill>
        <p:spPr bwMode="auto">
          <a:xfrm>
            <a:off x="4277530" y="1071748"/>
            <a:ext cx="4800187" cy="4586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365" y="16772"/>
            <a:ext cx="4024744" cy="2739211"/>
          </a:xfrm>
          <a:prstGeom prst="rect">
            <a:avLst/>
          </a:prstGeom>
          <a:solidFill>
            <a:srgbClr val="F7E8A7"/>
          </a:solidFill>
        </p:spPr>
        <p:txBody>
          <a:bodyPr wrap="square">
            <a:spAutoFit/>
          </a:bodyPr>
          <a:lstStyle/>
          <a:p>
            <a:r>
              <a:rPr lang="en-AU" sz="2800" b="1" u="sng" dirty="0"/>
              <a:t>Cilia</a:t>
            </a:r>
          </a:p>
          <a:p>
            <a:pPr marL="342900" indent="-342900">
              <a:buFont typeface="Arial"/>
              <a:buChar char="•"/>
            </a:pPr>
            <a:r>
              <a:rPr lang="en-AU" sz="2400" dirty="0"/>
              <a:t>Thin projections from the cell surface.</a:t>
            </a:r>
          </a:p>
          <a:p>
            <a:pPr marL="342900" indent="-342900">
              <a:buFont typeface="Arial"/>
              <a:buChar char="•"/>
            </a:pPr>
            <a:r>
              <a:rPr lang="en-AU" sz="2400" dirty="0"/>
              <a:t>Contain microtubules</a:t>
            </a:r>
          </a:p>
          <a:p>
            <a:pPr marL="342900" indent="-342900">
              <a:buFont typeface="Arial"/>
              <a:buChar char="•"/>
            </a:pPr>
            <a:r>
              <a:rPr lang="en-AU" sz="2400" dirty="0"/>
              <a:t>Used to either move the cell or to move the fluids next to the cell</a:t>
            </a:r>
          </a:p>
        </p:txBody>
      </p:sp>
      <p:sp>
        <p:nvSpPr>
          <p:cNvPr id="10" name="Rectangle 9"/>
          <p:cNvSpPr/>
          <p:nvPr/>
        </p:nvSpPr>
        <p:spPr>
          <a:xfrm>
            <a:off x="5377912" y="5799063"/>
            <a:ext cx="3363132" cy="400110"/>
          </a:xfrm>
          <a:prstGeom prst="rect">
            <a:avLst/>
          </a:prstGeom>
        </p:spPr>
        <p:txBody>
          <a:bodyPr wrap="square">
            <a:spAutoFit/>
          </a:bodyPr>
          <a:lstStyle/>
          <a:p>
            <a:pPr algn="r"/>
            <a:r>
              <a:rPr lang="en-US" sz="1000" dirty="0"/>
              <a:t>https://releasingthetruth.wordpress.com/2013/03/28/the-amazing-cilium-and-bacterial-flagellum/</a:t>
            </a:r>
          </a:p>
        </p:txBody>
      </p:sp>
      <p:sp>
        <p:nvSpPr>
          <p:cNvPr id="7" name="TextBox 6"/>
          <p:cNvSpPr txBox="1"/>
          <p:nvPr/>
        </p:nvSpPr>
        <p:spPr>
          <a:xfrm rot="1340780">
            <a:off x="6803460" y="840916"/>
            <a:ext cx="2255696" cy="461665"/>
          </a:xfrm>
          <a:prstGeom prst="rect">
            <a:avLst/>
          </a:prstGeom>
          <a:solidFill>
            <a:schemeClr val="accent2">
              <a:lumMod val="60000"/>
              <a:lumOff val="40000"/>
            </a:schemeClr>
          </a:solidFill>
          <a:ln w="38100" cmpd="sng">
            <a:solidFill>
              <a:schemeClr val="accent2">
                <a:lumMod val="75000"/>
              </a:schemeClr>
            </a:solidFill>
          </a:ln>
        </p:spPr>
        <p:txBody>
          <a:bodyPr wrap="none" rtlCol="0">
            <a:spAutoFit/>
          </a:bodyPr>
          <a:lstStyle/>
          <a:p>
            <a:r>
              <a:rPr lang="en-US" sz="2400" dirty="0"/>
              <a:t>ANIMALS ONLY*</a:t>
            </a:r>
          </a:p>
        </p:txBody>
      </p:sp>
      <p:pic>
        <p:nvPicPr>
          <p:cNvPr id="12292" name="Picture 4" descr="http://www.biologydiscussion.com/wp-content/uploads/2013/08/66.jpg"/>
          <p:cNvPicPr>
            <a:picLocks noChangeAspect="1" noChangeArrowheads="1"/>
          </p:cNvPicPr>
          <p:nvPr/>
        </p:nvPicPr>
        <p:blipFill rotWithShape="1">
          <a:blip r:embed="rId3">
            <a:extLst>
              <a:ext uri="{28A0092B-C50C-407E-A947-70E740481C1C}">
                <a14:useLocalDpi xmlns:a14="http://schemas.microsoft.com/office/drawing/2010/main" val="0"/>
              </a:ext>
            </a:extLst>
          </a:blip>
          <a:srcRect r="51224"/>
          <a:stretch/>
        </p:blipFill>
        <p:spPr bwMode="auto">
          <a:xfrm>
            <a:off x="737117" y="2780824"/>
            <a:ext cx="2834640" cy="40749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462" y="6592272"/>
            <a:ext cx="4110421" cy="246221"/>
          </a:xfrm>
          <a:prstGeom prst="rect">
            <a:avLst/>
          </a:prstGeom>
          <a:noFill/>
        </p:spPr>
        <p:txBody>
          <a:bodyPr wrap="none" rtlCol="0">
            <a:spAutoFit/>
          </a:bodyPr>
          <a:lstStyle/>
          <a:p>
            <a:r>
              <a:rPr lang="en-US" sz="1000" b="1" dirty="0"/>
              <a:t>http://www.biologydiscussion.com/wp-content/uploads/2013/08/66.jpg</a:t>
            </a:r>
          </a:p>
        </p:txBody>
      </p:sp>
    </p:spTree>
    <p:extLst>
      <p:ext uri="{BB962C8B-B14F-4D97-AF65-F5344CB8AC3E}">
        <p14:creationId xmlns:p14="http://schemas.microsoft.com/office/powerpoint/2010/main" val="7413844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994"/>
            <a:ext cx="5491702" cy="4585871"/>
          </a:xfrm>
          <a:prstGeom prst="rect">
            <a:avLst/>
          </a:prstGeom>
          <a:solidFill>
            <a:srgbClr val="F7E8A7"/>
          </a:solidFill>
        </p:spPr>
        <p:txBody>
          <a:bodyPr wrap="square">
            <a:spAutoFit/>
          </a:bodyPr>
          <a:lstStyle/>
          <a:p>
            <a:r>
              <a:rPr lang="en-AU" sz="2800" b="1" u="sng" dirty="0"/>
              <a:t>Microtubules</a:t>
            </a:r>
          </a:p>
          <a:p>
            <a:pPr marL="342900" indent="-342900">
              <a:buFont typeface="Arial"/>
              <a:buChar char="•"/>
            </a:pPr>
            <a:r>
              <a:rPr lang="en-AU" sz="2400" dirty="0"/>
              <a:t>Small cylindrical fibres called microtubules</a:t>
            </a:r>
          </a:p>
          <a:p>
            <a:pPr marL="342900" indent="-342900">
              <a:buFont typeface="Arial"/>
              <a:buChar char="•"/>
            </a:pPr>
            <a:r>
              <a:rPr lang="en-AU" sz="2400" dirty="0"/>
              <a:t>Have a variety of functions, e.g. part of the structure of flagella and they play a role in cell division</a:t>
            </a:r>
          </a:p>
          <a:p>
            <a:endParaRPr lang="en-AU" sz="2000" dirty="0"/>
          </a:p>
          <a:p>
            <a:r>
              <a:rPr lang="en-AU" sz="2800" b="1" u="sng" dirty="0"/>
              <a:t>Centrioles</a:t>
            </a:r>
            <a:endParaRPr lang="en-AU" sz="2800" u="sng" dirty="0"/>
          </a:p>
          <a:p>
            <a:pPr marL="342900" indent="-342900">
              <a:buFont typeface="Arial"/>
              <a:buChar char="•"/>
            </a:pPr>
            <a:r>
              <a:rPr lang="en-AU" sz="2400" dirty="0"/>
              <a:t>Consist of two groups of nine triple microtubules</a:t>
            </a:r>
          </a:p>
          <a:p>
            <a:pPr marL="342900" indent="-342900">
              <a:buFont typeface="Arial"/>
              <a:buChar char="•"/>
            </a:pPr>
            <a:r>
              <a:rPr lang="en-AU" sz="2400" dirty="0"/>
              <a:t>Are mainly found in animal cells, not present in vascular plants or fungi.</a:t>
            </a:r>
            <a:endParaRPr lang="en-AU" sz="2400" dirty="0">
              <a:effectLst/>
            </a:endParaRPr>
          </a:p>
        </p:txBody>
      </p:sp>
      <p:pic>
        <p:nvPicPr>
          <p:cNvPr id="3" name="Picture 2"/>
          <p:cNvPicPr>
            <a:picLocks noChangeAspect="1"/>
          </p:cNvPicPr>
          <p:nvPr/>
        </p:nvPicPr>
        <p:blipFill>
          <a:blip r:embed="rId2"/>
          <a:stretch>
            <a:fillRect/>
          </a:stretch>
        </p:blipFill>
        <p:spPr>
          <a:xfrm>
            <a:off x="5956300" y="929816"/>
            <a:ext cx="3187700" cy="2552700"/>
          </a:xfrm>
          <a:prstGeom prst="rect">
            <a:avLst/>
          </a:prstGeom>
        </p:spPr>
      </p:pic>
      <p:sp>
        <p:nvSpPr>
          <p:cNvPr id="5" name="Rectangle 4"/>
          <p:cNvSpPr/>
          <p:nvPr/>
        </p:nvSpPr>
        <p:spPr>
          <a:xfrm>
            <a:off x="2445798" y="6611779"/>
            <a:ext cx="6698202" cy="246221"/>
          </a:xfrm>
          <a:prstGeom prst="rect">
            <a:avLst/>
          </a:prstGeom>
        </p:spPr>
        <p:txBody>
          <a:bodyPr wrap="square">
            <a:spAutoFit/>
          </a:bodyPr>
          <a:lstStyle/>
          <a:p>
            <a:pPr algn="r"/>
            <a:r>
              <a:rPr lang="en-US" sz="1000" dirty="0">
                <a:hlinkClick r:id="rId3"/>
              </a:rPr>
              <a:t>https://encrypted-tbn1.gstatic.com/</a:t>
            </a:r>
            <a:r>
              <a:rPr lang="en-US" sz="1000" dirty="0" err="1">
                <a:hlinkClick r:id="rId3"/>
              </a:rPr>
              <a:t>images?q</a:t>
            </a:r>
            <a:r>
              <a:rPr lang="en-US" sz="1000" dirty="0">
                <a:hlinkClick r:id="rId3"/>
              </a:rPr>
              <a:t>=tbn:ANd9GcSrrSOHTtgbp2fiBrTjBtL1sBOhi0i5z0pf4oWpQ9EdTqr_-IN9OQ</a:t>
            </a:r>
            <a:endParaRPr lang="en-US" sz="1000" dirty="0"/>
          </a:p>
        </p:txBody>
      </p:sp>
    </p:spTree>
    <p:extLst>
      <p:ext uri="{BB962C8B-B14F-4D97-AF65-F5344CB8AC3E}">
        <p14:creationId xmlns:p14="http://schemas.microsoft.com/office/powerpoint/2010/main" val="24964339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81" y="811652"/>
            <a:ext cx="5491702" cy="3570208"/>
          </a:xfrm>
          <a:prstGeom prst="rect">
            <a:avLst/>
          </a:prstGeom>
          <a:solidFill>
            <a:srgbClr val="F7E8A7"/>
          </a:solidFill>
        </p:spPr>
        <p:txBody>
          <a:bodyPr wrap="square">
            <a:spAutoFit/>
          </a:bodyPr>
          <a:lstStyle/>
          <a:p>
            <a:r>
              <a:rPr lang="en-AU" sz="2800" b="1" u="sng" dirty="0"/>
              <a:t>Chloroplast</a:t>
            </a:r>
          </a:p>
          <a:p>
            <a:pPr marL="342900" indent="-342900">
              <a:buFont typeface="Arial"/>
              <a:buChar char="•"/>
            </a:pPr>
            <a:r>
              <a:rPr lang="en-AU" b="1" dirty="0"/>
              <a:t>Many, but not all, plant cells </a:t>
            </a:r>
            <a:r>
              <a:rPr lang="en-AU" dirty="0"/>
              <a:t>contain chloroplasts</a:t>
            </a:r>
          </a:p>
          <a:p>
            <a:pPr marL="342900" indent="-342900">
              <a:buFont typeface="Arial"/>
              <a:buChar char="•"/>
            </a:pPr>
            <a:r>
              <a:rPr lang="en-AU" dirty="0"/>
              <a:t>A double membrane surrounds the chloroplast</a:t>
            </a:r>
          </a:p>
          <a:p>
            <a:pPr marL="342900" indent="-342900">
              <a:buFont typeface="Arial"/>
              <a:buChar char="•"/>
            </a:pPr>
            <a:r>
              <a:rPr lang="en-AU" dirty="0"/>
              <a:t>Inside are stacks of thylakoids</a:t>
            </a:r>
          </a:p>
          <a:p>
            <a:pPr marL="342900" indent="-342900">
              <a:buFont typeface="Arial"/>
              <a:buChar char="•"/>
            </a:pPr>
            <a:r>
              <a:rPr lang="en-AU" dirty="0"/>
              <a:t>Each thylakoid is a disc composed of a flattened membrane</a:t>
            </a:r>
          </a:p>
          <a:p>
            <a:pPr marL="342900" indent="-342900">
              <a:buFont typeface="Arial"/>
              <a:buChar char="•"/>
            </a:pPr>
            <a:r>
              <a:rPr lang="en-AU" dirty="0"/>
              <a:t>The shape of chloroplasts is variable but is usually ovoid</a:t>
            </a:r>
          </a:p>
          <a:p>
            <a:pPr marL="342900" indent="-342900">
              <a:buFont typeface="Arial"/>
              <a:buChar char="•"/>
            </a:pPr>
            <a:r>
              <a:rPr lang="en-AU" dirty="0"/>
              <a:t>The site of photosynthesis and hence where glucose is produced.</a:t>
            </a:r>
          </a:p>
          <a:p>
            <a:pPr marL="342900" indent="-342900">
              <a:buFont typeface="Arial"/>
              <a:buChar char="•"/>
            </a:pPr>
            <a:r>
              <a:rPr lang="en-AU" dirty="0"/>
              <a:t>Starch grains maybe present if photosynthesis is happening quickly</a:t>
            </a:r>
          </a:p>
        </p:txBody>
      </p:sp>
      <p:sp>
        <p:nvSpPr>
          <p:cNvPr id="3" name="TextBox 2"/>
          <p:cNvSpPr txBox="1"/>
          <p:nvPr/>
        </p:nvSpPr>
        <p:spPr>
          <a:xfrm rot="1340780">
            <a:off x="7057807" y="1272271"/>
            <a:ext cx="1892615" cy="461665"/>
          </a:xfrm>
          <a:prstGeom prst="rect">
            <a:avLst/>
          </a:prstGeom>
          <a:solidFill>
            <a:schemeClr val="accent3">
              <a:lumMod val="75000"/>
            </a:schemeClr>
          </a:solidFill>
          <a:ln w="38100" cmpd="sng">
            <a:solidFill>
              <a:srgbClr val="FFFF00"/>
            </a:solidFill>
          </a:ln>
        </p:spPr>
        <p:txBody>
          <a:bodyPr wrap="none" rtlCol="0">
            <a:spAutoFit/>
          </a:bodyPr>
          <a:lstStyle/>
          <a:p>
            <a:r>
              <a:rPr lang="en-US" sz="2400" dirty="0"/>
              <a:t>PLANTS ONLY</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862" y="4454987"/>
            <a:ext cx="4021138" cy="2156792"/>
          </a:xfrm>
          <a:prstGeom prst="rect">
            <a:avLst/>
          </a:prstGeom>
        </p:spPr>
      </p:pic>
      <p:sp>
        <p:nvSpPr>
          <p:cNvPr id="9" name="Rectangle 8"/>
          <p:cNvSpPr/>
          <p:nvPr/>
        </p:nvSpPr>
        <p:spPr>
          <a:xfrm>
            <a:off x="4572000" y="6386493"/>
            <a:ext cx="4572000" cy="246221"/>
          </a:xfrm>
          <a:prstGeom prst="rect">
            <a:avLst/>
          </a:prstGeom>
        </p:spPr>
        <p:txBody>
          <a:bodyPr>
            <a:spAutoFit/>
          </a:bodyPr>
          <a:lstStyle/>
          <a:p>
            <a:pPr algn="r"/>
            <a:r>
              <a:rPr lang="en-US" sz="1000" dirty="0">
                <a:hlinkClick r:id="rId3"/>
              </a:rPr>
              <a:t>https://</a:t>
            </a:r>
            <a:r>
              <a:rPr lang="en-US" sz="1000" dirty="0" err="1">
                <a:hlinkClick r:id="rId3"/>
              </a:rPr>
              <a:t>benchprep.com</a:t>
            </a:r>
            <a:r>
              <a:rPr lang="en-US" sz="1000" dirty="0">
                <a:hlinkClick r:id="rId3"/>
              </a:rPr>
              <a:t>/blog/</a:t>
            </a:r>
            <a:r>
              <a:rPr lang="en-US" sz="1000" dirty="0" err="1">
                <a:hlinkClick r:id="rId3"/>
              </a:rPr>
              <a:t>wp</a:t>
            </a:r>
            <a:r>
              <a:rPr lang="en-US" sz="1000" dirty="0">
                <a:hlinkClick r:id="rId3"/>
              </a:rPr>
              <a:t>-content/uploads/2012/08/chloroplast2.jpg</a:t>
            </a:r>
            <a:endParaRPr lang="en-US" sz="1000" dirty="0"/>
          </a:p>
        </p:txBody>
      </p:sp>
      <p:pic>
        <p:nvPicPr>
          <p:cNvPr id="10" name="Picture 9"/>
          <p:cNvPicPr>
            <a:picLocks noChangeAspect="1"/>
          </p:cNvPicPr>
          <p:nvPr/>
        </p:nvPicPr>
        <p:blipFill>
          <a:blip r:embed="rId4"/>
          <a:stretch>
            <a:fillRect/>
          </a:stretch>
        </p:blipFill>
        <p:spPr>
          <a:xfrm>
            <a:off x="5846314" y="2146300"/>
            <a:ext cx="3048000" cy="2667000"/>
          </a:xfrm>
          <a:prstGeom prst="rect">
            <a:avLst/>
          </a:prstGeom>
        </p:spPr>
      </p:pic>
      <p:sp>
        <p:nvSpPr>
          <p:cNvPr id="11" name="Rectangle 10"/>
          <p:cNvSpPr/>
          <p:nvPr/>
        </p:nvSpPr>
        <p:spPr>
          <a:xfrm>
            <a:off x="3378200" y="6632714"/>
            <a:ext cx="5765800" cy="246221"/>
          </a:xfrm>
          <a:prstGeom prst="rect">
            <a:avLst/>
          </a:prstGeom>
        </p:spPr>
        <p:txBody>
          <a:bodyPr wrap="square">
            <a:spAutoFit/>
          </a:bodyPr>
          <a:lstStyle/>
          <a:p>
            <a:pPr algn="r"/>
            <a:r>
              <a:rPr lang="en-US" sz="1000" dirty="0">
                <a:hlinkClick r:id="rId5"/>
              </a:rPr>
              <a:t>http://</a:t>
            </a:r>
            <a:r>
              <a:rPr lang="en-US" sz="1000" dirty="0" err="1">
                <a:hlinkClick r:id="rId5"/>
              </a:rPr>
              <a:t>www.biology.arizona.edu</a:t>
            </a:r>
            <a:r>
              <a:rPr lang="en-US" sz="1000" dirty="0">
                <a:hlinkClick r:id="rId5"/>
              </a:rPr>
              <a:t>/biochemistry/</a:t>
            </a:r>
            <a:r>
              <a:rPr lang="en-US" sz="1000" dirty="0" err="1">
                <a:hlinkClick r:id="rId5"/>
              </a:rPr>
              <a:t>problem_sets</a:t>
            </a:r>
            <a:r>
              <a:rPr lang="en-US" sz="1000" dirty="0">
                <a:hlinkClick r:id="rId5"/>
              </a:rPr>
              <a:t>/photosynthesis_1/graphics/</a:t>
            </a:r>
            <a:r>
              <a:rPr lang="en-US" sz="1000" dirty="0" err="1">
                <a:hlinkClick r:id="rId5"/>
              </a:rPr>
              <a:t>chloroplast.GIF</a:t>
            </a:r>
            <a:endParaRPr lang="en-US" sz="1000" dirty="0"/>
          </a:p>
        </p:txBody>
      </p:sp>
      <p:sp>
        <p:nvSpPr>
          <p:cNvPr id="12" name="Title 1"/>
          <p:cNvSpPr>
            <a:spLocks noGrp="1"/>
          </p:cNvSpPr>
          <p:nvPr>
            <p:ph type="title"/>
          </p:nvPr>
        </p:nvSpPr>
        <p:spPr>
          <a:xfrm>
            <a:off x="0" y="4762"/>
            <a:ext cx="9144000" cy="798054"/>
          </a:xfrm>
        </p:spPr>
        <p:txBody>
          <a:bodyPr>
            <a:noAutofit/>
          </a:bodyPr>
          <a:lstStyle/>
          <a:p>
            <a:pPr fontAlgn="b"/>
            <a:r>
              <a:rPr lang="en-US" sz="2400" dirty="0">
                <a:latin typeface="+mn-lt"/>
                <a:cs typeface="Arial"/>
              </a:rPr>
              <a:t>1.2 A.1 Structure and function of organelles within exocrine gland cells of the pancreas and within palisade mesophyll cells of the leaf.</a:t>
            </a:r>
            <a:endParaRPr lang="en-US" sz="2400" dirty="0">
              <a:solidFill>
                <a:srgbClr val="000000"/>
              </a:solidFill>
              <a:latin typeface="+mn-lt"/>
              <a:cs typeface="Arial"/>
            </a:endParaRPr>
          </a:p>
        </p:txBody>
      </p:sp>
    </p:spTree>
    <p:extLst>
      <p:ext uri="{BB962C8B-B14F-4D97-AF65-F5344CB8AC3E}">
        <p14:creationId xmlns:p14="http://schemas.microsoft.com/office/powerpoint/2010/main" val="8291123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2422" y="796677"/>
            <a:ext cx="5491702" cy="6063198"/>
          </a:xfrm>
          <a:prstGeom prst="rect">
            <a:avLst/>
          </a:prstGeom>
          <a:solidFill>
            <a:srgbClr val="F7E8A7"/>
          </a:solidFill>
        </p:spPr>
        <p:txBody>
          <a:bodyPr wrap="square">
            <a:spAutoFit/>
          </a:bodyPr>
          <a:lstStyle/>
          <a:p>
            <a:r>
              <a:rPr lang="en-AU" sz="2800" b="1" u="sng" dirty="0"/>
              <a:t>Cell wall</a:t>
            </a:r>
          </a:p>
          <a:p>
            <a:pPr marL="342900" indent="-342900">
              <a:buFont typeface="Arial"/>
              <a:buChar char="•"/>
            </a:pPr>
            <a:r>
              <a:rPr lang="en-US" sz="2400" dirty="0"/>
              <a:t>an </a:t>
            </a:r>
            <a:r>
              <a:rPr lang="en-US" sz="2400" u="sng" dirty="0"/>
              <a:t>extracellular component </a:t>
            </a:r>
            <a:r>
              <a:rPr lang="en-US" sz="2400" dirty="0"/>
              <a:t>not an organelle.</a:t>
            </a:r>
          </a:p>
          <a:p>
            <a:pPr marL="342900" indent="-342900">
              <a:buFont typeface="Arial"/>
              <a:buChar char="•"/>
            </a:pPr>
            <a:r>
              <a:rPr lang="en-US" sz="2400" u="sng" dirty="0"/>
              <a:t>secreted by </a:t>
            </a:r>
            <a:r>
              <a:rPr lang="en-US" sz="2400" b="1" u="sng" dirty="0"/>
              <a:t>all plant cells </a:t>
            </a:r>
            <a:r>
              <a:rPr lang="en-US" sz="2400" dirty="0"/>
              <a:t>(fungi and some </a:t>
            </a:r>
            <a:r>
              <a:rPr lang="en-US" sz="2400" dirty="0" err="1"/>
              <a:t>protists</a:t>
            </a:r>
            <a:r>
              <a:rPr lang="en-US" sz="2400" dirty="0"/>
              <a:t> also secrete cell walls).</a:t>
            </a:r>
          </a:p>
          <a:p>
            <a:pPr marL="342900" indent="-342900">
              <a:buFont typeface="Arial"/>
              <a:buChar char="•"/>
            </a:pPr>
            <a:r>
              <a:rPr lang="en-US" sz="2400" dirty="0"/>
              <a:t>Plant cell walls consist mainly of </a:t>
            </a:r>
            <a:r>
              <a:rPr lang="en-US" sz="2400" b="1" dirty="0"/>
              <a:t>cellulose</a:t>
            </a:r>
            <a:r>
              <a:rPr lang="en-US" sz="2400" dirty="0"/>
              <a:t> which is:</a:t>
            </a:r>
          </a:p>
          <a:p>
            <a:pPr marL="800100" lvl="1" indent="-342900">
              <a:buFont typeface="Courier New"/>
              <a:buChar char="o"/>
            </a:pPr>
            <a:r>
              <a:rPr lang="en-US" sz="2400" dirty="0"/>
              <a:t>Permeable - does not affect transport in and out of the cell</a:t>
            </a:r>
          </a:p>
          <a:p>
            <a:pPr marL="800100" lvl="1" indent="-342900">
              <a:buFont typeface="Courier New"/>
              <a:buChar char="o"/>
            </a:pPr>
            <a:r>
              <a:rPr lang="en-US" sz="2400" dirty="0"/>
              <a:t>Strong – gives support to the cell and prevent the plasma membrane bursting when under pressure</a:t>
            </a:r>
          </a:p>
          <a:p>
            <a:pPr marL="800100" lvl="1" indent="-342900">
              <a:buFont typeface="Courier New"/>
              <a:buChar char="o"/>
            </a:pPr>
            <a:r>
              <a:rPr lang="en-US" sz="2400" dirty="0"/>
              <a:t>Hard to digest –resistant to being broken down, therefore lasts along time without the need for replacement/maintenance</a:t>
            </a:r>
          </a:p>
        </p:txBody>
      </p:sp>
      <p:sp>
        <p:nvSpPr>
          <p:cNvPr id="3" name="TextBox 2"/>
          <p:cNvSpPr txBox="1"/>
          <p:nvPr/>
        </p:nvSpPr>
        <p:spPr>
          <a:xfrm rot="1340780">
            <a:off x="7044188" y="460415"/>
            <a:ext cx="1892615" cy="461665"/>
          </a:xfrm>
          <a:prstGeom prst="rect">
            <a:avLst/>
          </a:prstGeom>
          <a:solidFill>
            <a:schemeClr val="accent3">
              <a:lumMod val="75000"/>
            </a:schemeClr>
          </a:solidFill>
          <a:ln w="38100" cmpd="sng">
            <a:solidFill>
              <a:srgbClr val="FFFF00"/>
            </a:solidFill>
          </a:ln>
        </p:spPr>
        <p:txBody>
          <a:bodyPr wrap="none" rtlCol="0">
            <a:spAutoFit/>
          </a:bodyPr>
          <a:lstStyle/>
          <a:p>
            <a:r>
              <a:rPr lang="en-US" sz="2400" dirty="0"/>
              <a:t>PLANTS ONLY</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7258"/>
          <a:stretch/>
        </p:blipFill>
        <p:spPr>
          <a:xfrm>
            <a:off x="128337" y="1046832"/>
            <a:ext cx="3393794" cy="4826000"/>
          </a:xfrm>
          <a:prstGeom prst="rect">
            <a:avLst/>
          </a:prstGeom>
        </p:spPr>
      </p:pic>
      <p:sp>
        <p:nvSpPr>
          <p:cNvPr id="7" name="Rectangle 6"/>
          <p:cNvSpPr/>
          <p:nvPr/>
        </p:nvSpPr>
        <p:spPr>
          <a:xfrm>
            <a:off x="304800" y="6005324"/>
            <a:ext cx="2643678" cy="400110"/>
          </a:xfrm>
          <a:prstGeom prst="rect">
            <a:avLst/>
          </a:prstGeom>
        </p:spPr>
        <p:txBody>
          <a:bodyPr wrap="square">
            <a:spAutoFit/>
          </a:bodyPr>
          <a:lstStyle/>
          <a:p>
            <a:pPr algn="r"/>
            <a:r>
              <a:rPr lang="en-US" sz="1000" b="1" dirty="0"/>
              <a:t>http://www.oncoursesystems.com/images/user/9341/10845583/01-03_PlantCell(L-Large</a:t>
            </a:r>
            <a:r>
              <a:rPr lang="en-US" sz="1000" dirty="0"/>
              <a:t>)</a:t>
            </a:r>
          </a:p>
        </p:txBody>
      </p:sp>
    </p:spTree>
    <p:extLst>
      <p:ext uri="{BB962C8B-B14F-4D97-AF65-F5344CB8AC3E}">
        <p14:creationId xmlns:p14="http://schemas.microsoft.com/office/powerpoint/2010/main" val="2077548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843148"/>
          </a:xfrm>
        </p:spPr>
        <p:txBody>
          <a:bodyPr>
            <a:normAutofit/>
          </a:bodyPr>
          <a:lstStyle/>
          <a:p>
            <a:r>
              <a:rPr lang="en-US" altLang="en-US" sz="3200" b="1" dirty="0">
                <a:solidFill>
                  <a:schemeClr val="tx1"/>
                </a:solidFill>
                <a:latin typeface="+mn-lt"/>
                <a:cs typeface="Tahoma" panose="020B0604030504040204" pitchFamily="34" charset="0"/>
              </a:rPr>
              <a:t>Two Types of Eukaryotic Cells:</a:t>
            </a:r>
            <a:endParaRPr lang="en-US" altLang="en-US" sz="3600" b="1" dirty="0">
              <a:solidFill>
                <a:schemeClr val="tx1"/>
              </a:solidFill>
              <a:latin typeface="+mn-lt"/>
              <a:cs typeface="Tahoma" panose="020B0604030504040204" pitchFamily="34" charset="0"/>
            </a:endParaRPr>
          </a:p>
        </p:txBody>
      </p:sp>
      <p:sp>
        <p:nvSpPr>
          <p:cNvPr id="19459" name="Rectangle 3"/>
          <p:cNvSpPr>
            <a:spLocks noGrp="1" noChangeArrowheads="1"/>
          </p:cNvSpPr>
          <p:nvPr>
            <p:ph type="body" sz="half" idx="1"/>
          </p:nvPr>
        </p:nvSpPr>
        <p:spPr>
          <a:xfrm>
            <a:off x="143494" y="990600"/>
            <a:ext cx="4191000" cy="5638800"/>
          </a:xfrm>
          <a:solidFill>
            <a:srgbClr val="F7E8A7">
              <a:alpha val="78000"/>
            </a:srgbClr>
          </a:solidFill>
          <a:ln w="57150">
            <a:solidFill>
              <a:schemeClr val="accent3">
                <a:lumMod val="75000"/>
              </a:schemeClr>
            </a:solidFill>
          </a:ln>
        </p:spPr>
        <p:txBody>
          <a:bodyPr/>
          <a:lstStyle/>
          <a:p>
            <a:pPr marL="0" indent="0">
              <a:buNone/>
            </a:pPr>
            <a:r>
              <a:rPr lang="en-US" altLang="en-US" sz="2400" b="1" u="sng" dirty="0">
                <a:cs typeface="Tahoma" panose="020B0604030504040204" pitchFamily="34" charset="0"/>
              </a:rPr>
              <a:t>Plant Cells</a:t>
            </a:r>
          </a:p>
          <a:p>
            <a:r>
              <a:rPr lang="en-US" altLang="en-US" sz="2400" dirty="0">
                <a:cs typeface="Tahoma" panose="020B0604030504040204" pitchFamily="34" charset="0"/>
              </a:rPr>
              <a:t>Cell wall is present.</a:t>
            </a:r>
          </a:p>
          <a:p>
            <a:r>
              <a:rPr lang="en-US" altLang="en-US" sz="2400" dirty="0">
                <a:cs typeface="Tahoma" panose="020B0604030504040204" pitchFamily="34" charset="0"/>
              </a:rPr>
              <a:t>Chloroplasts containing the green pigment, chlorophyll – are present.</a:t>
            </a:r>
          </a:p>
          <a:p>
            <a:r>
              <a:rPr lang="en-US" altLang="en-US" sz="2400" dirty="0">
                <a:cs typeface="Tahoma" panose="020B0604030504040204" pitchFamily="34" charset="0"/>
              </a:rPr>
              <a:t>Autotrophs – can make their own food.</a:t>
            </a:r>
          </a:p>
          <a:p>
            <a:r>
              <a:rPr lang="en-US" altLang="en-US" sz="2400" dirty="0">
                <a:cs typeface="Tahoma" panose="020B0604030504040204" pitchFamily="34" charset="0"/>
              </a:rPr>
              <a:t>Cells are angular shaped.</a:t>
            </a:r>
          </a:p>
          <a:p>
            <a:r>
              <a:rPr lang="en-US" altLang="en-US" sz="2400" dirty="0">
                <a:cs typeface="Tahoma" panose="020B0604030504040204" pitchFamily="34" charset="0"/>
              </a:rPr>
              <a:t>Large central vacuole is present.</a:t>
            </a:r>
          </a:p>
          <a:p>
            <a:r>
              <a:rPr lang="en-US" altLang="en-US" sz="2400" dirty="0">
                <a:cs typeface="Tahoma" panose="020B0604030504040204" pitchFamily="34" charset="0"/>
              </a:rPr>
              <a:t>Centrioles absent.</a:t>
            </a:r>
          </a:p>
          <a:p>
            <a:r>
              <a:rPr lang="en-US" altLang="en-US" sz="2400" dirty="0" err="1">
                <a:cs typeface="Tahoma" panose="020B0604030504040204" pitchFamily="34" charset="0"/>
              </a:rPr>
              <a:t>Flagellae</a:t>
            </a:r>
            <a:r>
              <a:rPr lang="en-US" altLang="en-US" sz="2400" dirty="0">
                <a:cs typeface="Tahoma" panose="020B0604030504040204" pitchFamily="34" charset="0"/>
              </a:rPr>
              <a:t> are uncommon.</a:t>
            </a:r>
          </a:p>
          <a:p>
            <a:endParaRPr lang="en-US" altLang="en-US" sz="2400" dirty="0">
              <a:cs typeface="Tahoma" panose="020B0604030504040204" pitchFamily="34" charset="0"/>
            </a:endParaRPr>
          </a:p>
        </p:txBody>
      </p:sp>
      <p:sp>
        <p:nvSpPr>
          <p:cNvPr id="19460" name="Rectangle 4"/>
          <p:cNvSpPr>
            <a:spLocks noGrp="1" noChangeArrowheads="1"/>
          </p:cNvSpPr>
          <p:nvPr>
            <p:ph type="body" sz="half" idx="2"/>
          </p:nvPr>
        </p:nvSpPr>
        <p:spPr>
          <a:xfrm>
            <a:off x="4541322" y="990600"/>
            <a:ext cx="4448300" cy="5638800"/>
          </a:xfrm>
          <a:solidFill>
            <a:srgbClr val="F7E8A7">
              <a:alpha val="78000"/>
            </a:srgbClr>
          </a:solidFill>
          <a:ln w="57150">
            <a:solidFill>
              <a:schemeClr val="accent3">
                <a:lumMod val="75000"/>
              </a:schemeClr>
            </a:solidFill>
          </a:ln>
        </p:spPr>
        <p:txBody>
          <a:bodyPr/>
          <a:lstStyle/>
          <a:p>
            <a:pPr marL="0" indent="0">
              <a:lnSpc>
                <a:spcPct val="90000"/>
              </a:lnSpc>
              <a:buNone/>
            </a:pPr>
            <a:r>
              <a:rPr lang="en-US" altLang="en-US" sz="2400" b="1" u="sng" dirty="0">
                <a:cs typeface="Tahoma" panose="020B0604030504040204" pitchFamily="34" charset="0"/>
              </a:rPr>
              <a:t>Animal Cells</a:t>
            </a:r>
          </a:p>
          <a:p>
            <a:pPr>
              <a:lnSpc>
                <a:spcPct val="90000"/>
              </a:lnSpc>
            </a:pPr>
            <a:r>
              <a:rPr lang="en-US" altLang="en-US" sz="2400" dirty="0">
                <a:cs typeface="Tahoma" panose="020B0604030504040204" pitchFamily="34" charset="0"/>
              </a:rPr>
              <a:t>Cell wall is absent.</a:t>
            </a:r>
          </a:p>
          <a:p>
            <a:pPr>
              <a:lnSpc>
                <a:spcPct val="90000"/>
              </a:lnSpc>
            </a:pPr>
            <a:r>
              <a:rPr lang="en-US" altLang="en-US" sz="2400" dirty="0">
                <a:cs typeface="Tahoma" panose="020B0604030504040204" pitchFamily="34" charset="0"/>
              </a:rPr>
              <a:t>Chloroplasts are absent.</a:t>
            </a:r>
          </a:p>
          <a:p>
            <a:pPr>
              <a:lnSpc>
                <a:spcPct val="90000"/>
              </a:lnSpc>
            </a:pPr>
            <a:r>
              <a:rPr lang="en-US" altLang="en-US" sz="2400" dirty="0">
                <a:cs typeface="Tahoma" panose="020B0604030504040204" pitchFamily="34" charset="0"/>
              </a:rPr>
              <a:t>Heterotrophs – depend on other organisms for food.</a:t>
            </a:r>
          </a:p>
          <a:p>
            <a:pPr>
              <a:lnSpc>
                <a:spcPct val="90000"/>
              </a:lnSpc>
            </a:pPr>
            <a:r>
              <a:rPr lang="en-US" altLang="en-US" sz="2400" dirty="0">
                <a:cs typeface="Tahoma" panose="020B0604030504040204" pitchFamily="34" charset="0"/>
              </a:rPr>
              <a:t>Cells are rounded and not very regular.</a:t>
            </a:r>
          </a:p>
          <a:p>
            <a:pPr>
              <a:lnSpc>
                <a:spcPct val="90000"/>
              </a:lnSpc>
            </a:pPr>
            <a:r>
              <a:rPr lang="en-US" altLang="en-US" sz="2400" dirty="0">
                <a:cs typeface="Tahoma" panose="020B0604030504040204" pitchFamily="34" charset="0"/>
              </a:rPr>
              <a:t>Vacuoles are small and scattered.</a:t>
            </a:r>
          </a:p>
          <a:p>
            <a:pPr>
              <a:lnSpc>
                <a:spcPct val="90000"/>
              </a:lnSpc>
            </a:pPr>
            <a:r>
              <a:rPr lang="en-US" altLang="en-US" sz="2400" dirty="0">
                <a:cs typeface="Tahoma" panose="020B0604030504040204" pitchFamily="34" charset="0"/>
              </a:rPr>
              <a:t>Centrioles are present.</a:t>
            </a:r>
          </a:p>
          <a:p>
            <a:pPr>
              <a:lnSpc>
                <a:spcPct val="90000"/>
              </a:lnSpc>
            </a:pPr>
            <a:r>
              <a:rPr lang="en-US" altLang="en-US" sz="2400" dirty="0" err="1">
                <a:cs typeface="Tahoma" panose="020B0604030504040204" pitchFamily="34" charset="0"/>
              </a:rPr>
              <a:t>Flagellae</a:t>
            </a:r>
            <a:r>
              <a:rPr lang="en-US" altLang="en-US" sz="2400" dirty="0">
                <a:cs typeface="Tahoma" panose="020B0604030504040204" pitchFamily="34" charset="0"/>
              </a:rPr>
              <a:t> may be present.</a:t>
            </a:r>
          </a:p>
          <a:p>
            <a:pPr>
              <a:lnSpc>
                <a:spcPct val="90000"/>
              </a:lnSpc>
            </a:pPr>
            <a:endParaRPr lang="en-US" altLang="en-US" sz="2800" dirty="0">
              <a:cs typeface="Tahoma" panose="020B0604030504040204" pitchFamily="34" charset="0"/>
            </a:endParaRPr>
          </a:p>
        </p:txBody>
      </p:sp>
    </p:spTree>
    <p:extLst>
      <p:ext uri="{BB962C8B-B14F-4D97-AF65-F5344CB8AC3E}">
        <p14:creationId xmlns:p14="http://schemas.microsoft.com/office/powerpoint/2010/main" val="2804266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6600064" presetClass="entr" presetSubtype="96646228" fill="hold" grpId="0" nodeType="afterEffect">
                                  <p:stCondLst>
                                    <p:cond delay="0"/>
                                  </p:stCondLst>
                                  <p:childTnLst>
                                    <p:set>
                                      <p:cBhvr>
                                        <p:cTn id="6" dur="1" fill="hold">
                                          <p:stCondLst>
                                            <p:cond delay="499"/>
                                          </p:stCondLst>
                                        </p:cTn>
                                        <p:tgtEl>
                                          <p:spTgt spid="19458"/>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9459">
                                            <p:txEl>
                                              <p:pRg st="0" end="0"/>
                                            </p:txEl>
                                          </p:spTgt>
                                        </p:tgtEl>
                                        <p:attrNameLst>
                                          <p:attrName>style.visibility</p:attrName>
                                        </p:attrNameLst>
                                      </p:cBhvr>
                                      <p:to>
                                        <p:strVal val="visible"/>
                                      </p:to>
                                    </p:set>
                                    <p:anim calcmode="lin" valueType="num">
                                      <p:cBhvr additive="base">
                                        <p:cTn id="10"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anim calcmode="lin" valueType="num">
                                      <p:cBhvr additive="base">
                                        <p:cTn id="15"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9459">
                                            <p:txEl>
                                              <p:pRg st="2" end="2"/>
                                            </p:txEl>
                                          </p:spTgt>
                                        </p:tgtEl>
                                        <p:attrNameLst>
                                          <p:attrName>style.visibility</p:attrName>
                                        </p:attrNameLst>
                                      </p:cBhvr>
                                      <p:to>
                                        <p:strVal val="visible"/>
                                      </p:to>
                                    </p:set>
                                    <p:anim calcmode="lin" valueType="num">
                                      <p:cBhvr additive="base">
                                        <p:cTn id="20"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9459">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9459">
                                            <p:txEl>
                                              <p:pRg st="4" end="4"/>
                                            </p:txEl>
                                          </p:spTgt>
                                        </p:tgtEl>
                                        <p:attrNameLst>
                                          <p:attrName>style.visibility</p:attrName>
                                        </p:attrNameLst>
                                      </p:cBhvr>
                                      <p:to>
                                        <p:strVal val="visible"/>
                                      </p:to>
                                    </p:set>
                                    <p:anim calcmode="lin" valueType="num">
                                      <p:cBhvr additive="base">
                                        <p:cTn id="30" dur="500" fill="hold"/>
                                        <p:tgtEl>
                                          <p:spTgt spid="19459">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59">
                                            <p:txEl>
                                              <p:pRg st="4" end="4"/>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9459">
                                            <p:txEl>
                                              <p:pRg st="5" end="5"/>
                                            </p:txEl>
                                          </p:spTgt>
                                        </p:tgtEl>
                                        <p:attrNameLst>
                                          <p:attrName>style.visibility</p:attrName>
                                        </p:attrNameLst>
                                      </p:cBhvr>
                                      <p:to>
                                        <p:strVal val="visible"/>
                                      </p:to>
                                    </p:set>
                                    <p:anim calcmode="lin" valueType="num">
                                      <p:cBhvr additive="base">
                                        <p:cTn id="35" dur="500" fill="hold"/>
                                        <p:tgtEl>
                                          <p:spTgt spid="19459">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459">
                                            <p:txEl>
                                              <p:pRg st="5" end="5"/>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19459">
                                            <p:txEl>
                                              <p:pRg st="6" end="6"/>
                                            </p:txEl>
                                          </p:spTgt>
                                        </p:tgtEl>
                                        <p:attrNameLst>
                                          <p:attrName>style.visibility</p:attrName>
                                        </p:attrNameLst>
                                      </p:cBhvr>
                                      <p:to>
                                        <p:strVal val="visible"/>
                                      </p:to>
                                    </p:set>
                                    <p:anim calcmode="lin" valueType="num">
                                      <p:cBhvr additive="base">
                                        <p:cTn id="40" dur="500" fill="hold"/>
                                        <p:tgtEl>
                                          <p:spTgt spid="19459">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9459">
                                            <p:txEl>
                                              <p:pRg st="6" end="6"/>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19459">
                                            <p:txEl>
                                              <p:pRg st="7" end="7"/>
                                            </p:txEl>
                                          </p:spTgt>
                                        </p:tgtEl>
                                        <p:attrNameLst>
                                          <p:attrName>style.visibility</p:attrName>
                                        </p:attrNameLst>
                                      </p:cBhvr>
                                      <p:to>
                                        <p:strVal val="visible"/>
                                      </p:to>
                                    </p:set>
                                    <p:anim calcmode="lin" valueType="num">
                                      <p:cBhvr additive="base">
                                        <p:cTn id="45" dur="500" fill="hold"/>
                                        <p:tgtEl>
                                          <p:spTgt spid="19459">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9459">
                                            <p:txEl>
                                              <p:pRg st="7" end="7"/>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4500"/>
                            </p:stCondLst>
                            <p:childTnLst>
                              <p:par>
                                <p:cTn id="48" presetID="2" presetClass="entr" presetSubtype="2" fill="hold" grpId="0" nodeType="afterEffect">
                                  <p:stCondLst>
                                    <p:cond delay="0"/>
                                  </p:stCondLst>
                                  <p:childTnLst>
                                    <p:set>
                                      <p:cBhvr>
                                        <p:cTn id="49" dur="1" fill="hold">
                                          <p:stCondLst>
                                            <p:cond delay="0"/>
                                          </p:stCondLst>
                                        </p:cTn>
                                        <p:tgtEl>
                                          <p:spTgt spid="19460">
                                            <p:txEl>
                                              <p:pRg st="0" end="0"/>
                                            </p:txEl>
                                          </p:spTgt>
                                        </p:tgtEl>
                                        <p:attrNameLst>
                                          <p:attrName>style.visibility</p:attrName>
                                        </p:attrNameLst>
                                      </p:cBhvr>
                                      <p:to>
                                        <p:strVal val="visible"/>
                                      </p:to>
                                    </p:set>
                                    <p:anim calcmode="lin" valueType="num">
                                      <p:cBhvr additive="base">
                                        <p:cTn id="50" dur="500" fill="hold"/>
                                        <p:tgtEl>
                                          <p:spTgt spid="1946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19460">
                                            <p:txEl>
                                              <p:pRg st="1" end="1"/>
                                            </p:txEl>
                                          </p:spTgt>
                                        </p:tgtEl>
                                        <p:attrNameLst>
                                          <p:attrName>style.visibility</p:attrName>
                                        </p:attrNameLst>
                                      </p:cBhvr>
                                      <p:to>
                                        <p:strVal val="visible"/>
                                      </p:to>
                                    </p:set>
                                    <p:anim calcmode="lin" valueType="num">
                                      <p:cBhvr additive="base">
                                        <p:cTn id="55" dur="500" fill="hold"/>
                                        <p:tgtEl>
                                          <p:spTgt spid="1946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500"/>
                            </p:stCondLst>
                            <p:childTnLst>
                              <p:par>
                                <p:cTn id="58" presetID="2" presetClass="entr" presetSubtype="2" fill="hold" grpId="0" nodeType="afterEffect">
                                  <p:stCondLst>
                                    <p:cond delay="0"/>
                                  </p:stCondLst>
                                  <p:childTnLst>
                                    <p:set>
                                      <p:cBhvr>
                                        <p:cTn id="59" dur="1" fill="hold">
                                          <p:stCondLst>
                                            <p:cond delay="0"/>
                                          </p:stCondLst>
                                        </p:cTn>
                                        <p:tgtEl>
                                          <p:spTgt spid="19460">
                                            <p:txEl>
                                              <p:pRg st="2" end="2"/>
                                            </p:txEl>
                                          </p:spTgt>
                                        </p:tgtEl>
                                        <p:attrNameLst>
                                          <p:attrName>style.visibility</p:attrName>
                                        </p:attrNameLst>
                                      </p:cBhvr>
                                      <p:to>
                                        <p:strVal val="visible"/>
                                      </p:to>
                                    </p:set>
                                    <p:anim calcmode="lin" valueType="num">
                                      <p:cBhvr additive="base">
                                        <p:cTn id="60" dur="500" fill="hold"/>
                                        <p:tgtEl>
                                          <p:spTgt spid="19460">
                                            <p:txEl>
                                              <p:pRg st="2" end="2"/>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9460">
                                            <p:txEl>
                                              <p:pRg st="2" end="2"/>
                                            </p:txEl>
                                          </p:spTgt>
                                        </p:tgtEl>
                                        <p:attrNameLst>
                                          <p:attrName>ppt_y</p:attrName>
                                        </p:attrNameLst>
                                      </p:cBhvr>
                                      <p:tavLst>
                                        <p:tav tm="0">
                                          <p:val>
                                            <p:strVal val="#ppt_y"/>
                                          </p:val>
                                        </p:tav>
                                        <p:tav tm="100000">
                                          <p:val>
                                            <p:strVal val="#ppt_y"/>
                                          </p:val>
                                        </p:tav>
                                      </p:tavLst>
                                    </p:anim>
                                  </p:childTnLst>
                                </p:cTn>
                              </p:par>
                            </p:childTnLst>
                          </p:cTn>
                        </p:par>
                        <p:par>
                          <p:cTn id="62" fill="hold" nodeType="afterGroup">
                            <p:stCondLst>
                              <p:cond delay="6000"/>
                            </p:stCondLst>
                            <p:childTnLst>
                              <p:par>
                                <p:cTn id="63" presetID="2" presetClass="entr" presetSubtype="2" fill="hold" grpId="0" nodeType="afterEffect">
                                  <p:stCondLst>
                                    <p:cond delay="0"/>
                                  </p:stCondLst>
                                  <p:childTnLst>
                                    <p:set>
                                      <p:cBhvr>
                                        <p:cTn id="64" dur="1" fill="hold">
                                          <p:stCondLst>
                                            <p:cond delay="0"/>
                                          </p:stCondLst>
                                        </p:cTn>
                                        <p:tgtEl>
                                          <p:spTgt spid="19460">
                                            <p:txEl>
                                              <p:pRg st="3" end="3"/>
                                            </p:txEl>
                                          </p:spTgt>
                                        </p:tgtEl>
                                        <p:attrNameLst>
                                          <p:attrName>style.visibility</p:attrName>
                                        </p:attrNameLst>
                                      </p:cBhvr>
                                      <p:to>
                                        <p:strVal val="visible"/>
                                      </p:to>
                                    </p:set>
                                    <p:anim calcmode="lin" valueType="num">
                                      <p:cBhvr additive="base">
                                        <p:cTn id="65" dur="500" fill="hold"/>
                                        <p:tgtEl>
                                          <p:spTgt spid="19460">
                                            <p:txEl>
                                              <p:pRg st="3" end="3"/>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6500"/>
                            </p:stCondLst>
                            <p:childTnLst>
                              <p:par>
                                <p:cTn id="68" presetID="2" presetClass="entr" presetSubtype="2" fill="hold" grpId="0" nodeType="afterEffect">
                                  <p:stCondLst>
                                    <p:cond delay="0"/>
                                  </p:stCondLst>
                                  <p:childTnLst>
                                    <p:set>
                                      <p:cBhvr>
                                        <p:cTn id="69" dur="1" fill="hold">
                                          <p:stCondLst>
                                            <p:cond delay="0"/>
                                          </p:stCondLst>
                                        </p:cTn>
                                        <p:tgtEl>
                                          <p:spTgt spid="19460">
                                            <p:txEl>
                                              <p:pRg st="4" end="4"/>
                                            </p:txEl>
                                          </p:spTgt>
                                        </p:tgtEl>
                                        <p:attrNameLst>
                                          <p:attrName>style.visibility</p:attrName>
                                        </p:attrNameLst>
                                      </p:cBhvr>
                                      <p:to>
                                        <p:strVal val="visible"/>
                                      </p:to>
                                    </p:set>
                                    <p:anim calcmode="lin" valueType="num">
                                      <p:cBhvr additive="base">
                                        <p:cTn id="70" dur="500" fill="hold"/>
                                        <p:tgtEl>
                                          <p:spTgt spid="19460">
                                            <p:txEl>
                                              <p:pRg st="4" end="4"/>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7000"/>
                            </p:stCondLst>
                            <p:childTnLst>
                              <p:par>
                                <p:cTn id="73" presetID="2" presetClass="entr" presetSubtype="2" fill="hold" grpId="0" nodeType="afterEffect">
                                  <p:stCondLst>
                                    <p:cond delay="0"/>
                                  </p:stCondLst>
                                  <p:childTnLst>
                                    <p:set>
                                      <p:cBhvr>
                                        <p:cTn id="74" dur="1" fill="hold">
                                          <p:stCondLst>
                                            <p:cond delay="0"/>
                                          </p:stCondLst>
                                        </p:cTn>
                                        <p:tgtEl>
                                          <p:spTgt spid="19460">
                                            <p:txEl>
                                              <p:pRg st="5" end="5"/>
                                            </p:txEl>
                                          </p:spTgt>
                                        </p:tgtEl>
                                        <p:attrNameLst>
                                          <p:attrName>style.visibility</p:attrName>
                                        </p:attrNameLst>
                                      </p:cBhvr>
                                      <p:to>
                                        <p:strVal val="visible"/>
                                      </p:to>
                                    </p:set>
                                    <p:anim calcmode="lin" valueType="num">
                                      <p:cBhvr additive="base">
                                        <p:cTn id="75" dur="500" fill="hold"/>
                                        <p:tgtEl>
                                          <p:spTgt spid="19460">
                                            <p:txEl>
                                              <p:pRg st="5" end="5"/>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7500"/>
                            </p:stCondLst>
                            <p:childTnLst>
                              <p:par>
                                <p:cTn id="78" presetID="2" presetClass="entr" presetSubtype="2" fill="hold" grpId="0" nodeType="afterEffect">
                                  <p:stCondLst>
                                    <p:cond delay="0"/>
                                  </p:stCondLst>
                                  <p:childTnLst>
                                    <p:set>
                                      <p:cBhvr>
                                        <p:cTn id="79" dur="1" fill="hold">
                                          <p:stCondLst>
                                            <p:cond delay="0"/>
                                          </p:stCondLst>
                                        </p:cTn>
                                        <p:tgtEl>
                                          <p:spTgt spid="19460">
                                            <p:txEl>
                                              <p:pRg st="6" end="6"/>
                                            </p:txEl>
                                          </p:spTgt>
                                        </p:tgtEl>
                                        <p:attrNameLst>
                                          <p:attrName>style.visibility</p:attrName>
                                        </p:attrNameLst>
                                      </p:cBhvr>
                                      <p:to>
                                        <p:strVal val="visible"/>
                                      </p:to>
                                    </p:set>
                                    <p:anim calcmode="lin" valueType="num">
                                      <p:cBhvr additive="base">
                                        <p:cTn id="80" dur="500" fill="hold"/>
                                        <p:tgtEl>
                                          <p:spTgt spid="19460">
                                            <p:txEl>
                                              <p:pRg st="6" end="6"/>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8000"/>
                            </p:stCondLst>
                            <p:childTnLst>
                              <p:par>
                                <p:cTn id="83" presetID="2" presetClass="entr" presetSubtype="2" fill="hold" grpId="0" nodeType="afterEffect">
                                  <p:stCondLst>
                                    <p:cond delay="0"/>
                                  </p:stCondLst>
                                  <p:childTnLst>
                                    <p:set>
                                      <p:cBhvr>
                                        <p:cTn id="84" dur="1" fill="hold">
                                          <p:stCondLst>
                                            <p:cond delay="0"/>
                                          </p:stCondLst>
                                        </p:cTn>
                                        <p:tgtEl>
                                          <p:spTgt spid="19460">
                                            <p:txEl>
                                              <p:pRg st="7" end="7"/>
                                            </p:txEl>
                                          </p:spTgt>
                                        </p:tgtEl>
                                        <p:attrNameLst>
                                          <p:attrName>style.visibility</p:attrName>
                                        </p:attrNameLst>
                                      </p:cBhvr>
                                      <p:to>
                                        <p:strVal val="visible"/>
                                      </p:to>
                                    </p:set>
                                    <p:anim calcmode="lin" valueType="num">
                                      <p:cBhvr additive="base">
                                        <p:cTn id="85" dur="500" fill="hold"/>
                                        <p:tgtEl>
                                          <p:spTgt spid="19460">
                                            <p:txEl>
                                              <p:pRg st="7" end="7"/>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autoUpdateAnimBg="0"/>
      <p:bldP spid="19459" grpId="0" build="p" autoUpdateAnimBg="0" advAuto="0"/>
      <p:bldP spid="19460" grpId="0" build="p" autoUpdateAnimBg="0"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800" y="744538"/>
            <a:ext cx="875665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93899"/>
            <a:ext cx="1625600" cy="389501"/>
          </a:xfrm>
          <a:prstGeom prst="rect">
            <a:avLst/>
          </a:prstGeom>
        </p:spPr>
      </p:pic>
      <p:sp>
        <p:nvSpPr>
          <p:cNvPr id="5" name="TextBox 4"/>
          <p:cNvSpPr txBox="1"/>
          <p:nvPr/>
        </p:nvSpPr>
        <p:spPr>
          <a:xfrm>
            <a:off x="4433888" y="5264329"/>
            <a:ext cx="4189412" cy="461665"/>
          </a:xfrm>
          <a:prstGeom prst="rect">
            <a:avLst/>
          </a:prstGeom>
          <a:solidFill>
            <a:srgbClr val="FFFFFF"/>
          </a:solidFill>
          <a:ln>
            <a:solidFill>
              <a:srgbClr val="E46C0A"/>
            </a:solidFill>
          </a:ln>
        </p:spPr>
        <p:txBody>
          <a:bodyPr wrap="square" rtlCol="0">
            <a:spAutoFit/>
          </a:bodyPr>
          <a:lstStyle/>
          <a:p>
            <a:r>
              <a:rPr lang="en-US" sz="1200" b="1" dirty="0"/>
              <a:t>This is a good drawing, but the nucleus should show a double membrane and small pores (gaps) in the membrane.</a:t>
            </a:r>
          </a:p>
        </p:txBody>
      </p:sp>
    </p:spTree>
    <p:extLst>
      <p:ext uri="{BB962C8B-B14F-4D97-AF65-F5344CB8AC3E}">
        <p14:creationId xmlns:p14="http://schemas.microsoft.com/office/powerpoint/2010/main" val="2227156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342900"/>
            <a:ext cx="8712200" cy="6350000"/>
          </a:xfrm>
          <a:prstGeom prst="rect">
            <a:avLst/>
          </a:prstGeom>
        </p:spPr>
      </p:pic>
      <p:sp>
        <p:nvSpPr>
          <p:cNvPr id="5" name="TextBox 4"/>
          <p:cNvSpPr txBox="1"/>
          <p:nvPr/>
        </p:nvSpPr>
        <p:spPr>
          <a:xfrm>
            <a:off x="215900" y="876300"/>
            <a:ext cx="1079500" cy="1631216"/>
          </a:xfrm>
          <a:prstGeom prst="rect">
            <a:avLst/>
          </a:prstGeom>
          <a:noFill/>
        </p:spPr>
        <p:txBody>
          <a:bodyPr wrap="square" rtlCol="0">
            <a:spAutoFit/>
          </a:bodyPr>
          <a:lstStyle/>
          <a:p>
            <a:r>
              <a:rPr lang="en-US" sz="1600" u="sng" dirty="0">
                <a:latin typeface="Chalkboard"/>
                <a:cs typeface="Chalkboard"/>
              </a:rPr>
              <a:t>Vesicle</a:t>
            </a:r>
          </a:p>
          <a:p>
            <a:r>
              <a:rPr lang="en-US" sz="1400" i="1" dirty="0">
                <a:latin typeface="Chalkboard"/>
                <a:cs typeface="Chalkboard"/>
              </a:rPr>
              <a:t>membrane sac containing proteins ready for secretion </a:t>
            </a:r>
          </a:p>
        </p:txBody>
      </p:sp>
      <p:cxnSp>
        <p:nvCxnSpPr>
          <p:cNvPr id="7" name="Straight Connector 6"/>
          <p:cNvCxnSpPr/>
          <p:nvPr/>
        </p:nvCxnSpPr>
        <p:spPr>
          <a:xfrm flipH="1" flipV="1">
            <a:off x="1066800" y="1104900"/>
            <a:ext cx="774708" cy="6604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60800" y="6611779"/>
            <a:ext cx="5283200" cy="246221"/>
          </a:xfrm>
          <a:prstGeom prst="rect">
            <a:avLst/>
          </a:prstGeom>
        </p:spPr>
        <p:txBody>
          <a:bodyPr wrap="square">
            <a:spAutoFit/>
          </a:bodyPr>
          <a:lstStyle/>
          <a:p>
            <a:pPr algn="r"/>
            <a:r>
              <a:rPr lang="en-US" sz="1000" dirty="0">
                <a:hlinkClick r:id="rId3"/>
              </a:rPr>
              <a:t>http://</a:t>
            </a:r>
            <a:r>
              <a:rPr lang="en-US" sz="1000" dirty="0" err="1">
                <a:hlinkClick r:id="rId3"/>
              </a:rPr>
              <a:t>www.tokresource.org</a:t>
            </a:r>
            <a:r>
              <a:rPr lang="en-US" sz="1000" dirty="0">
                <a:hlinkClick r:id="rId3"/>
              </a:rPr>
              <a:t>/</a:t>
            </a:r>
            <a:r>
              <a:rPr lang="en-US" sz="1000" dirty="0" err="1">
                <a:hlinkClick r:id="rId3"/>
              </a:rPr>
              <a:t>tok_classes</a:t>
            </a:r>
            <a:r>
              <a:rPr lang="en-US" sz="1000" dirty="0">
                <a:hlinkClick r:id="rId3"/>
              </a:rPr>
              <a:t>/</a:t>
            </a:r>
            <a:r>
              <a:rPr lang="en-US" sz="1000" dirty="0" err="1">
                <a:hlinkClick r:id="rId3"/>
              </a:rPr>
              <a:t>biobiobio</a:t>
            </a:r>
            <a:r>
              <a:rPr lang="en-US" sz="1000" dirty="0">
                <a:hlinkClick r:id="rId3"/>
              </a:rPr>
              <a:t>/</a:t>
            </a:r>
            <a:r>
              <a:rPr lang="en-US" sz="1000" dirty="0" err="1">
                <a:hlinkClick r:id="rId3"/>
              </a:rPr>
              <a:t>biomenu</a:t>
            </a:r>
            <a:r>
              <a:rPr lang="en-US" sz="1000" dirty="0">
                <a:hlinkClick r:id="rId3"/>
              </a:rPr>
              <a:t>/</a:t>
            </a:r>
            <a:r>
              <a:rPr lang="en-US" sz="1000" dirty="0" err="1">
                <a:hlinkClick r:id="rId3"/>
              </a:rPr>
              <a:t>eukaryotic_cells</a:t>
            </a:r>
            <a:r>
              <a:rPr lang="en-US" sz="1000" dirty="0">
                <a:hlinkClick r:id="rId3"/>
              </a:rPr>
              <a:t>/liver_cell_500.jpg</a:t>
            </a:r>
            <a:endParaRPr lang="en-US" sz="1000" dirty="0"/>
          </a:p>
        </p:txBody>
      </p:sp>
      <p:sp>
        <p:nvSpPr>
          <p:cNvPr id="13" name="TextBox 12"/>
          <p:cNvSpPr txBox="1"/>
          <p:nvPr/>
        </p:nvSpPr>
        <p:spPr>
          <a:xfrm rot="190852">
            <a:off x="4636400" y="5844799"/>
            <a:ext cx="3709480" cy="276999"/>
          </a:xfrm>
          <a:prstGeom prst="rect">
            <a:avLst/>
          </a:prstGeom>
          <a:solidFill>
            <a:srgbClr val="FFFFFF"/>
          </a:solidFill>
          <a:ln>
            <a:solidFill>
              <a:schemeClr val="accent6">
                <a:lumMod val="75000"/>
              </a:schemeClr>
            </a:solidFill>
          </a:ln>
        </p:spPr>
        <p:txBody>
          <a:bodyPr wrap="square" rtlCol="0">
            <a:spAutoFit/>
          </a:bodyPr>
          <a:lstStyle/>
          <a:p>
            <a:r>
              <a:rPr lang="en-US" sz="1200" b="1" dirty="0"/>
              <a:t>This drawing is a better diagram, but lack a scale bar.</a:t>
            </a:r>
          </a:p>
        </p:txBody>
      </p:sp>
    </p:spTree>
    <p:extLst>
      <p:ext uri="{BB962C8B-B14F-4D97-AF65-F5344CB8AC3E}">
        <p14:creationId xmlns:p14="http://schemas.microsoft.com/office/powerpoint/2010/main" val="14261384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748"/>
          <a:stretch/>
        </p:blipFill>
        <p:spPr>
          <a:xfrm>
            <a:off x="2006601" y="804928"/>
            <a:ext cx="7137400" cy="6065772"/>
          </a:xfrm>
          <a:prstGeom prst="rect">
            <a:avLst/>
          </a:prstGeom>
        </p:spPr>
      </p:pic>
      <p:sp>
        <p:nvSpPr>
          <p:cNvPr id="2" name="Title 1"/>
          <p:cNvSpPr>
            <a:spLocks noGrp="1"/>
          </p:cNvSpPr>
          <p:nvPr>
            <p:ph type="title"/>
          </p:nvPr>
        </p:nvSpPr>
        <p:spPr>
          <a:xfrm>
            <a:off x="0" y="4762"/>
            <a:ext cx="9144000" cy="800166"/>
          </a:xfrm>
        </p:spPr>
        <p:txBody>
          <a:bodyPr>
            <a:noAutofit/>
          </a:bodyPr>
          <a:lstStyle/>
          <a:p>
            <a:pPr fontAlgn="b"/>
            <a:r>
              <a:rPr lang="en-US" sz="2400" dirty="0">
                <a:latin typeface="+mn-lt"/>
                <a:cs typeface="Arial"/>
              </a:rPr>
              <a:t>1.2 S.2 Drawing of the ultrastructure of eukaryotic cells based on electron micrographs.</a:t>
            </a:r>
            <a:endParaRPr lang="en-US" sz="2400" dirty="0">
              <a:solidFill>
                <a:srgbClr val="000000"/>
              </a:solidFill>
              <a:latin typeface="+mn-lt"/>
              <a:cs typeface="Arial"/>
            </a:endParaRPr>
          </a:p>
        </p:txBody>
      </p:sp>
      <p:sp>
        <p:nvSpPr>
          <p:cNvPr id="3" name="TextBox 2"/>
          <p:cNvSpPr txBox="1"/>
          <p:nvPr/>
        </p:nvSpPr>
        <p:spPr>
          <a:xfrm>
            <a:off x="23233" y="1063626"/>
            <a:ext cx="1935867" cy="4524316"/>
          </a:xfrm>
          <a:prstGeom prst="rect">
            <a:avLst/>
          </a:prstGeom>
          <a:solidFill>
            <a:srgbClr val="F7E8A7"/>
          </a:solidFill>
          <a:ln>
            <a:solidFill>
              <a:schemeClr val="tx1"/>
            </a:solidFill>
          </a:ln>
        </p:spPr>
        <p:txBody>
          <a:bodyPr wrap="square" rtlCol="0">
            <a:spAutoFit/>
          </a:bodyPr>
          <a:lstStyle/>
          <a:p>
            <a:r>
              <a:rPr lang="en-US" dirty="0"/>
              <a:t>Draw a single palisade mesophyll cell from the image below. You should be able to label the following structures:</a:t>
            </a:r>
          </a:p>
          <a:p>
            <a:pPr marL="285750" indent="-285750">
              <a:buFont typeface="Arial"/>
              <a:buChar char="•"/>
            </a:pPr>
            <a:r>
              <a:rPr lang="en-US" dirty="0"/>
              <a:t>cell wall</a:t>
            </a:r>
          </a:p>
          <a:p>
            <a:pPr marL="285750" indent="-285750">
              <a:buFont typeface="Arial"/>
              <a:buChar char="•"/>
            </a:pPr>
            <a:r>
              <a:rPr lang="en-US" dirty="0"/>
              <a:t>plasma membrane</a:t>
            </a:r>
          </a:p>
          <a:p>
            <a:pPr marL="285750" indent="-285750">
              <a:buFont typeface="Arial"/>
              <a:buChar char="•"/>
            </a:pPr>
            <a:r>
              <a:rPr lang="en-US" dirty="0"/>
              <a:t>chloroplasts</a:t>
            </a:r>
          </a:p>
          <a:p>
            <a:pPr marL="285750" indent="-285750">
              <a:buFont typeface="Arial"/>
              <a:buChar char="•"/>
            </a:pPr>
            <a:r>
              <a:rPr lang="en-US" dirty="0"/>
              <a:t>vacuole</a:t>
            </a:r>
          </a:p>
          <a:p>
            <a:pPr marL="285750" indent="-285750">
              <a:buFont typeface="Arial"/>
              <a:buChar char="•"/>
            </a:pPr>
            <a:r>
              <a:rPr lang="en-US" dirty="0"/>
              <a:t>nucleus</a:t>
            </a:r>
          </a:p>
          <a:p>
            <a:pPr marL="285750" indent="-285750">
              <a:buFont typeface="Arial"/>
              <a:buChar char="•"/>
            </a:pPr>
            <a:r>
              <a:rPr lang="en-US" dirty="0"/>
              <a:t>cytoplasm</a:t>
            </a:r>
          </a:p>
          <a:p>
            <a:pPr marL="285750" indent="-285750">
              <a:buFont typeface="Arial"/>
              <a:buChar char="•"/>
            </a:pPr>
            <a:r>
              <a:rPr lang="en-US" dirty="0"/>
              <a:t>mitochondria</a:t>
            </a:r>
          </a:p>
        </p:txBody>
      </p:sp>
      <p:sp>
        <p:nvSpPr>
          <p:cNvPr id="8" name="Rectangle 7"/>
          <p:cNvSpPr/>
          <p:nvPr/>
        </p:nvSpPr>
        <p:spPr>
          <a:xfrm>
            <a:off x="4572000" y="6611779"/>
            <a:ext cx="4572000" cy="246221"/>
          </a:xfrm>
          <a:prstGeom prst="rect">
            <a:avLst/>
          </a:prstGeom>
        </p:spPr>
        <p:txBody>
          <a:bodyPr>
            <a:spAutoFit/>
          </a:bodyPr>
          <a:lstStyle/>
          <a:p>
            <a:pPr algn="r"/>
            <a:r>
              <a:rPr lang="en-US" sz="1000" dirty="0">
                <a:hlinkClick r:id="rId3"/>
              </a:rPr>
              <a:t>http://www.lifesci.sussex.ac.uk/home/</a:t>
            </a:r>
            <a:r>
              <a:rPr lang="en-US" sz="1000" dirty="0" err="1">
                <a:hlinkClick r:id="rId3"/>
              </a:rPr>
              <a:t>Julian_Thorpe</a:t>
            </a:r>
            <a:r>
              <a:rPr lang="en-US" sz="1000" dirty="0">
                <a:hlinkClick r:id="rId3"/>
              </a:rPr>
              <a:t>/TEM19.htm</a:t>
            </a:r>
            <a:endParaRPr lang="en-US" sz="1000" dirty="0"/>
          </a:p>
        </p:txBody>
      </p:sp>
    </p:spTree>
    <p:extLst>
      <p:ext uri="{BB962C8B-B14F-4D97-AF65-F5344CB8AC3E}">
        <p14:creationId xmlns:p14="http://schemas.microsoft.com/office/powerpoint/2010/main" val="29612354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38994" r="16667" b="4799"/>
          <a:stretch/>
        </p:blipFill>
        <p:spPr>
          <a:xfrm>
            <a:off x="0" y="887506"/>
            <a:ext cx="9144000" cy="5937156"/>
          </a:xfrm>
          <a:prstGeom prst="rect">
            <a:avLst/>
          </a:prstGeom>
        </p:spPr>
      </p:pic>
      <p:sp>
        <p:nvSpPr>
          <p:cNvPr id="2" name="Title 1"/>
          <p:cNvSpPr>
            <a:spLocks noGrp="1"/>
          </p:cNvSpPr>
          <p:nvPr>
            <p:ph type="title"/>
          </p:nvPr>
        </p:nvSpPr>
        <p:spPr>
          <a:xfrm>
            <a:off x="0" y="4762"/>
            <a:ext cx="9144000" cy="882744"/>
          </a:xfrm>
        </p:spPr>
        <p:txBody>
          <a:bodyPr>
            <a:noAutofit/>
          </a:bodyPr>
          <a:lstStyle/>
          <a:p>
            <a:pPr fontAlgn="b"/>
            <a:r>
              <a:rPr lang="en-US" sz="2800" dirty="0">
                <a:latin typeface="+mn-lt"/>
                <a:cs typeface="Arial"/>
              </a:rPr>
              <a:t>1.2 S.2 Drawing of the ultrastructure of eukaryotic cells based on electron micrographs.    </a:t>
            </a:r>
            <a:endParaRPr lang="en-US" sz="2800" dirty="0">
              <a:solidFill>
                <a:srgbClr val="000000"/>
              </a:solidFill>
              <a:latin typeface="+mn-lt"/>
              <a:cs typeface="Arial"/>
            </a:endParaRPr>
          </a:p>
        </p:txBody>
      </p:sp>
      <p:sp>
        <p:nvSpPr>
          <p:cNvPr id="7" name="TextBox 6"/>
          <p:cNvSpPr txBox="1"/>
          <p:nvPr/>
        </p:nvSpPr>
        <p:spPr>
          <a:xfrm>
            <a:off x="-6183" y="3712178"/>
            <a:ext cx="2672467" cy="3139321"/>
          </a:xfrm>
          <a:prstGeom prst="rect">
            <a:avLst/>
          </a:prstGeom>
          <a:solidFill>
            <a:srgbClr val="F7E8A7"/>
          </a:solidFill>
          <a:ln>
            <a:solidFill>
              <a:schemeClr val="tx1"/>
            </a:solidFill>
          </a:ln>
        </p:spPr>
        <p:txBody>
          <a:bodyPr wrap="square" rtlCol="0">
            <a:spAutoFit/>
          </a:bodyPr>
          <a:lstStyle/>
          <a:p>
            <a:r>
              <a:rPr lang="en-US" dirty="0"/>
              <a:t>Draw a pancreas exocrine cell from the image to the right. You should be able to label the following structures:</a:t>
            </a:r>
          </a:p>
          <a:p>
            <a:pPr marL="285750" indent="-285750">
              <a:buFont typeface="Arial"/>
              <a:buChar char="•"/>
            </a:pPr>
            <a:r>
              <a:rPr lang="en-US" dirty="0"/>
              <a:t>plasma membrane</a:t>
            </a:r>
          </a:p>
          <a:p>
            <a:pPr marL="285750" indent="-285750">
              <a:buFont typeface="Arial"/>
              <a:buChar char="•"/>
            </a:pPr>
            <a:r>
              <a:rPr lang="en-US" dirty="0"/>
              <a:t>mitochondria</a:t>
            </a:r>
          </a:p>
          <a:p>
            <a:pPr marL="285750" indent="-285750">
              <a:buFont typeface="Arial"/>
              <a:buChar char="•"/>
            </a:pPr>
            <a:r>
              <a:rPr lang="en-US" dirty="0" err="1"/>
              <a:t>rER</a:t>
            </a:r>
            <a:endParaRPr lang="en-US" dirty="0"/>
          </a:p>
          <a:p>
            <a:pPr marL="285750" indent="-285750">
              <a:buFont typeface="Arial"/>
              <a:buChar char="•"/>
            </a:pPr>
            <a:r>
              <a:rPr lang="en-US" dirty="0"/>
              <a:t>Nucleus</a:t>
            </a:r>
          </a:p>
          <a:p>
            <a:pPr marL="285750" indent="-285750">
              <a:buFont typeface="Arial"/>
              <a:buChar char="•"/>
            </a:pPr>
            <a:r>
              <a:rPr lang="en-US" dirty="0"/>
              <a:t>Secretory granules (dark spheres)</a:t>
            </a:r>
          </a:p>
        </p:txBody>
      </p:sp>
      <p:sp>
        <p:nvSpPr>
          <p:cNvPr id="5" name="Rectangle 4"/>
          <p:cNvSpPr/>
          <p:nvPr/>
        </p:nvSpPr>
        <p:spPr>
          <a:xfrm>
            <a:off x="2717800" y="6624935"/>
            <a:ext cx="6438900" cy="246221"/>
          </a:xfrm>
          <a:prstGeom prst="rect">
            <a:avLst/>
          </a:prstGeom>
        </p:spPr>
        <p:txBody>
          <a:bodyPr wrap="square">
            <a:spAutoFit/>
          </a:bodyPr>
          <a:lstStyle/>
          <a:p>
            <a:pPr algn="r"/>
            <a:r>
              <a:rPr lang="en-US" sz="1000" dirty="0">
                <a:hlinkClick r:id="rId3"/>
              </a:rPr>
              <a:t>http://</a:t>
            </a:r>
            <a:r>
              <a:rPr lang="en-US" sz="1000" dirty="0" err="1">
                <a:hlinkClick r:id="rId3"/>
              </a:rPr>
              <a:t>medcell.med.yale.edu</a:t>
            </a:r>
            <a:r>
              <a:rPr lang="en-US" sz="1000" dirty="0">
                <a:hlinkClick r:id="rId3"/>
              </a:rPr>
              <a:t>/</a:t>
            </a:r>
            <a:r>
              <a:rPr lang="en-US" sz="1000" dirty="0" err="1">
                <a:hlinkClick r:id="rId3"/>
              </a:rPr>
              <a:t>systems_cell_biology_old</a:t>
            </a:r>
            <a:r>
              <a:rPr lang="en-US" sz="1000" dirty="0">
                <a:hlinkClick r:id="rId3"/>
              </a:rPr>
              <a:t>/</a:t>
            </a:r>
            <a:r>
              <a:rPr lang="en-US" sz="1000" dirty="0" err="1">
                <a:hlinkClick r:id="rId3"/>
              </a:rPr>
              <a:t>liver_and_pancreas</a:t>
            </a:r>
            <a:r>
              <a:rPr lang="en-US" sz="1000" dirty="0">
                <a:hlinkClick r:id="rId3"/>
              </a:rPr>
              <a:t>/images/</a:t>
            </a:r>
            <a:r>
              <a:rPr lang="en-US" sz="1000" dirty="0" err="1">
                <a:hlinkClick r:id="rId3"/>
              </a:rPr>
              <a:t>exocrine_pancreas_em.jpg</a:t>
            </a:r>
            <a:endParaRPr lang="en-US" sz="1000" dirty="0"/>
          </a:p>
        </p:txBody>
      </p:sp>
    </p:spTree>
    <p:extLst>
      <p:ext uri="{BB962C8B-B14F-4D97-AF65-F5344CB8AC3E}">
        <p14:creationId xmlns:p14="http://schemas.microsoft.com/office/powerpoint/2010/main" val="177938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668"/>
            <a:ext cx="3507007" cy="6882064"/>
          </a:xfrm>
          <a:solidFill>
            <a:srgbClr val="F7E8A7">
              <a:alpha val="78000"/>
            </a:srgbClr>
          </a:solidFill>
        </p:spPr>
        <p:txBody>
          <a:bodyPr>
            <a:normAutofit/>
          </a:bodyPr>
          <a:lstStyle/>
          <a:p>
            <a:pPr marL="0" indent="0">
              <a:buNone/>
            </a:pPr>
            <a:r>
              <a:rPr lang="en-US" sz="2800" b="1" dirty="0"/>
              <a:t>3. Cells only arise from pre-existing cells:</a:t>
            </a:r>
          </a:p>
          <a:p>
            <a:r>
              <a:rPr lang="en-US" sz="2400" b="1" dirty="0"/>
              <a:t>Cells multiply through division</a:t>
            </a:r>
          </a:p>
          <a:p>
            <a:r>
              <a:rPr lang="en-US" sz="2400" dirty="0"/>
              <a:t>All life evolved from simpler ancestors</a:t>
            </a:r>
          </a:p>
          <a:p>
            <a:r>
              <a:rPr lang="en-US" sz="2400" dirty="0"/>
              <a:t>Mitosis results in genetically identical diploid daughter cells</a:t>
            </a:r>
          </a:p>
          <a:p>
            <a:r>
              <a:rPr lang="en-US" sz="2400" dirty="0"/>
              <a:t>Meiosis generates haploid gametes (sex cells)</a:t>
            </a:r>
          </a:p>
        </p:txBody>
      </p:sp>
      <p:pic>
        <p:nvPicPr>
          <p:cNvPr id="1026" name="Picture 2" descr="http://cx.aos.ask.com/question/aq/700px-700px/why-do-cells-divide_462b38a6-0721-4835-9cbd-e4b9e1a0fb59.jpg"/>
          <p:cNvPicPr>
            <a:picLocks noChangeAspect="1" noChangeArrowheads="1"/>
          </p:cNvPicPr>
          <p:nvPr/>
        </p:nvPicPr>
        <p:blipFill rotWithShape="1">
          <a:blip r:embed="rId2">
            <a:extLst>
              <a:ext uri="{28A0092B-C50C-407E-A947-70E740481C1C}">
                <a14:useLocalDpi xmlns:a14="http://schemas.microsoft.com/office/drawing/2010/main" val="0"/>
              </a:ext>
            </a:extLst>
          </a:blip>
          <a:srcRect l="10864" r="12337"/>
          <a:stretch/>
        </p:blipFill>
        <p:spPr bwMode="auto">
          <a:xfrm rot="5400000">
            <a:off x="2597115" y="895048"/>
            <a:ext cx="6882064" cy="5043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48707" y="6387354"/>
            <a:ext cx="2783541" cy="507831"/>
          </a:xfrm>
          <a:prstGeom prst="rect">
            <a:avLst/>
          </a:prstGeom>
          <a:noFill/>
        </p:spPr>
        <p:txBody>
          <a:bodyPr wrap="square" rtlCol="0">
            <a:spAutoFit/>
          </a:bodyPr>
          <a:lstStyle/>
          <a:p>
            <a:r>
              <a:rPr lang="en-US" sz="900" b="1" dirty="0"/>
              <a:t>http://cx.aos.ask.com/question/aq/700px-700px/why-do-cells-divide_462b38a6-0721-4835-9cbd-e4b9e1a0fb59.jpg</a:t>
            </a:r>
          </a:p>
        </p:txBody>
      </p:sp>
    </p:spTree>
    <p:extLst>
      <p:ext uri="{BB962C8B-B14F-4D97-AF65-F5344CB8AC3E}">
        <p14:creationId xmlns:p14="http://schemas.microsoft.com/office/powerpoint/2010/main" val="12307249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
            <a:ext cx="9144000" cy="879583"/>
          </a:xfrm>
        </p:spPr>
        <p:txBody>
          <a:bodyPr>
            <a:noAutofit/>
          </a:bodyPr>
          <a:lstStyle/>
          <a:p>
            <a:pPr fontAlgn="b"/>
            <a:r>
              <a:rPr lang="en-US" sz="2800" dirty="0">
                <a:latin typeface="+mn-lt"/>
                <a:cs typeface="Arial"/>
              </a:rPr>
              <a:t>1.2 S.3 Interpretation of electron micrographs to identify organelles and deduce the function of specialized cells.   </a:t>
            </a:r>
            <a:endParaRPr lang="en-US" sz="1800" dirty="0">
              <a:solidFill>
                <a:srgbClr val="000000"/>
              </a:solidFill>
              <a:latin typeface="+mn-lt"/>
              <a:cs typeface="Arial"/>
            </a:endParaRP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884345"/>
            <a:ext cx="8910638" cy="579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34079786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75" y="693738"/>
            <a:ext cx="895985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3463339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 electron micrograph of a mouse liver cell"/>
          <p:cNvPicPr>
            <a:picLocks noChangeAspect="1" noChangeArrowheads="1"/>
          </p:cNvPicPr>
          <p:nvPr/>
        </p:nvPicPr>
        <p:blipFill rotWithShape="1">
          <a:blip r:embed="rId2">
            <a:extLst>
              <a:ext uri="{28A0092B-C50C-407E-A947-70E740481C1C}">
                <a14:useLocalDpi xmlns:a14="http://schemas.microsoft.com/office/drawing/2010/main"/>
              </a:ext>
            </a:extLst>
          </a:blip>
          <a:srcRect l="2068" t="2086" r="1439" b="4268"/>
          <a:stretch/>
        </p:blipFill>
        <p:spPr bwMode="auto">
          <a:xfrm>
            <a:off x="12451" y="119075"/>
            <a:ext cx="9144000" cy="6716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571" y="40897"/>
            <a:ext cx="3907865" cy="1323439"/>
          </a:xfrm>
          <a:prstGeom prst="rect">
            <a:avLst/>
          </a:prstGeom>
          <a:solidFill>
            <a:srgbClr val="F7E8A7"/>
          </a:solidFill>
          <a:ln>
            <a:solidFill>
              <a:srgbClr val="000000"/>
            </a:solidFill>
          </a:ln>
        </p:spPr>
        <p:txBody>
          <a:bodyPr wrap="square" rtlCol="0">
            <a:spAutoFit/>
          </a:bodyPr>
          <a:lstStyle/>
          <a:p>
            <a:r>
              <a:rPr lang="en-US" sz="2000" b="1" dirty="0"/>
              <a:t>What organelles can you identify? </a:t>
            </a:r>
            <a:r>
              <a:rPr lang="en-US" sz="2000" dirty="0"/>
              <a:t>Think about the role of the organelles that occur most common and deduce the function of the cell.</a:t>
            </a:r>
          </a:p>
        </p:txBody>
      </p:sp>
    </p:spTree>
    <p:extLst>
      <p:ext uri="{BB962C8B-B14F-4D97-AF65-F5344CB8AC3E}">
        <p14:creationId xmlns:p14="http://schemas.microsoft.com/office/powerpoint/2010/main" val="23864721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 electron micrograph of a mouse liver cell"/>
          <p:cNvPicPr>
            <a:picLocks noChangeAspect="1" noChangeArrowheads="1"/>
          </p:cNvPicPr>
          <p:nvPr/>
        </p:nvPicPr>
        <p:blipFill rotWithShape="1">
          <a:blip r:embed="rId2">
            <a:extLst>
              <a:ext uri="{28A0092B-C50C-407E-A947-70E740481C1C}">
                <a14:useLocalDpi xmlns:a14="http://schemas.microsoft.com/office/drawing/2010/main"/>
              </a:ext>
            </a:extLst>
          </a:blip>
          <a:srcRect b="5134"/>
          <a:stretch/>
        </p:blipFill>
        <p:spPr bwMode="auto">
          <a:xfrm>
            <a:off x="-100473" y="207427"/>
            <a:ext cx="9235440" cy="66304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4155141" cy="5016758"/>
          </a:xfrm>
          <a:prstGeom prst="rect">
            <a:avLst/>
          </a:prstGeom>
          <a:solidFill>
            <a:srgbClr val="F7E8A7"/>
          </a:solidFill>
          <a:ln>
            <a:solidFill>
              <a:schemeClr val="tx1"/>
            </a:solidFill>
          </a:ln>
        </p:spPr>
        <p:txBody>
          <a:bodyPr wrap="square" rtlCol="0">
            <a:spAutoFit/>
          </a:bodyPr>
          <a:lstStyle/>
          <a:p>
            <a:r>
              <a:rPr lang="en-US" b="1" u="sng" dirty="0"/>
              <a:t>Evidence &amp; conclusions:</a:t>
            </a:r>
          </a:p>
          <a:p>
            <a:pPr marL="285750" indent="-285750">
              <a:buFont typeface="Arial"/>
              <a:buChar char="•"/>
            </a:pPr>
            <a:r>
              <a:rPr lang="en-US" b="1" dirty="0"/>
              <a:t>Nucleus present</a:t>
            </a:r>
          </a:p>
          <a:p>
            <a:pPr marL="285750" indent="-285750">
              <a:buFont typeface="Arial"/>
              <a:buChar char="•"/>
            </a:pPr>
            <a:r>
              <a:rPr lang="en-US" b="1" dirty="0"/>
              <a:t>No cell wall – this is an animal cell</a:t>
            </a:r>
          </a:p>
          <a:p>
            <a:pPr marL="285750" indent="-285750">
              <a:buFont typeface="Arial"/>
              <a:buChar char="•"/>
            </a:pPr>
            <a:r>
              <a:rPr lang="en-US" b="1" dirty="0" err="1"/>
              <a:t>rER</a:t>
            </a:r>
            <a:r>
              <a:rPr lang="en-US" b="1" dirty="0"/>
              <a:t> is present and dominates the cell – lots of protein product is made for secretion</a:t>
            </a:r>
          </a:p>
          <a:p>
            <a:pPr marL="285750" indent="-285750">
              <a:buFont typeface="Arial"/>
              <a:buChar char="•"/>
            </a:pPr>
            <a:r>
              <a:rPr lang="en-US" b="1" dirty="0"/>
              <a:t>Lots of mitochondria – the synthesis of protein requires energy – this a metabolically active cell</a:t>
            </a:r>
          </a:p>
          <a:p>
            <a:pPr marL="285750" indent="-285750">
              <a:buFont typeface="Arial"/>
              <a:buChar char="•"/>
            </a:pPr>
            <a:r>
              <a:rPr lang="en-US" b="1" dirty="0"/>
              <a:t>Lots of secretory granules/vesicles near the inside border</a:t>
            </a:r>
          </a:p>
          <a:p>
            <a:pPr marL="285750" indent="-285750">
              <a:buFont typeface="Arial"/>
              <a:buChar char="•"/>
            </a:pPr>
            <a:r>
              <a:rPr lang="en-US" b="1" dirty="0"/>
              <a:t>Likely to be a cell that specializes in secreting a protein product, possibly a hormone or enzyme</a:t>
            </a:r>
          </a:p>
          <a:p>
            <a:pPr marL="285750" indent="-285750">
              <a:buFont typeface="Arial"/>
              <a:buChar char="•"/>
            </a:pPr>
            <a:endParaRPr lang="en-US" dirty="0">
              <a:solidFill>
                <a:schemeClr val="accent6">
                  <a:lumMod val="75000"/>
                </a:schemeClr>
              </a:solidFill>
            </a:endParaRPr>
          </a:p>
          <a:p>
            <a:pPr marL="285750" indent="-285750">
              <a:buFont typeface="Arial"/>
              <a:buChar char="•"/>
            </a:pPr>
            <a:r>
              <a:rPr lang="en-US" b="1" dirty="0"/>
              <a:t>This is: a mammalian exocrine secretory cell from the pancreas</a:t>
            </a:r>
          </a:p>
          <a:p>
            <a:endParaRPr lang="en-US" sz="1400" dirty="0">
              <a:solidFill>
                <a:srgbClr val="000090"/>
              </a:solidFill>
            </a:endParaRPr>
          </a:p>
        </p:txBody>
      </p:sp>
    </p:spTree>
    <p:extLst>
      <p:ext uri="{BB962C8B-B14F-4D97-AF65-F5344CB8AC3E}">
        <p14:creationId xmlns:p14="http://schemas.microsoft.com/office/powerpoint/2010/main" val="40014627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11576" r="10977"/>
          <a:stretch/>
        </p:blipFill>
        <p:spPr>
          <a:xfrm>
            <a:off x="26894" y="13996"/>
            <a:ext cx="9117106" cy="6791763"/>
          </a:xfrm>
          <a:prstGeom prst="rect">
            <a:avLst/>
          </a:prstGeom>
        </p:spPr>
      </p:pic>
      <p:sp>
        <p:nvSpPr>
          <p:cNvPr id="6" name="Rectangle 5"/>
          <p:cNvSpPr/>
          <p:nvPr/>
        </p:nvSpPr>
        <p:spPr>
          <a:xfrm>
            <a:off x="2540000" y="6620014"/>
            <a:ext cx="6604000" cy="246221"/>
          </a:xfrm>
          <a:prstGeom prst="rect">
            <a:avLst/>
          </a:prstGeom>
        </p:spPr>
        <p:txBody>
          <a:bodyPr wrap="square">
            <a:spAutoFit/>
          </a:bodyPr>
          <a:lstStyle/>
          <a:p>
            <a:pPr algn="r"/>
            <a:r>
              <a:rPr lang="en-US" sz="1000" dirty="0">
                <a:hlinkClick r:id="rId3"/>
              </a:rPr>
              <a:t>http://</a:t>
            </a:r>
            <a:r>
              <a:rPr lang="en-US" sz="1000" dirty="0" err="1">
                <a:hlinkClick r:id="rId3"/>
              </a:rPr>
              <a:t>bcrc.bio.umass.edu</a:t>
            </a:r>
            <a:r>
              <a:rPr lang="en-US" sz="1000" dirty="0">
                <a:hlinkClick r:id="rId3"/>
              </a:rPr>
              <a:t>/histology/files/images/Pseudostratified%20Columnar%20Ciliated%20Epithelium1.jpg</a:t>
            </a:r>
            <a:endParaRPr lang="en-US" sz="1000" dirty="0"/>
          </a:p>
        </p:txBody>
      </p:sp>
      <p:sp>
        <p:nvSpPr>
          <p:cNvPr id="7" name="TextBox 6"/>
          <p:cNvSpPr txBox="1"/>
          <p:nvPr/>
        </p:nvSpPr>
        <p:spPr>
          <a:xfrm>
            <a:off x="0" y="14878"/>
            <a:ext cx="3907865" cy="1323439"/>
          </a:xfrm>
          <a:prstGeom prst="rect">
            <a:avLst/>
          </a:prstGeom>
          <a:solidFill>
            <a:srgbClr val="F7E8A7"/>
          </a:solidFill>
          <a:ln>
            <a:solidFill>
              <a:srgbClr val="000000"/>
            </a:solidFill>
          </a:ln>
        </p:spPr>
        <p:txBody>
          <a:bodyPr wrap="square" rtlCol="0">
            <a:spAutoFit/>
          </a:bodyPr>
          <a:lstStyle/>
          <a:p>
            <a:r>
              <a:rPr lang="en-US" sz="2000" b="1" dirty="0"/>
              <a:t>What organelles can you identify? </a:t>
            </a:r>
            <a:r>
              <a:rPr lang="en-US" sz="2000" dirty="0"/>
              <a:t>Think about the role of the organelles that occur most common and deduce the function of the cell.</a:t>
            </a:r>
          </a:p>
        </p:txBody>
      </p:sp>
    </p:spTree>
    <p:extLst>
      <p:ext uri="{BB962C8B-B14F-4D97-AF65-F5344CB8AC3E}">
        <p14:creationId xmlns:p14="http://schemas.microsoft.com/office/powerpoint/2010/main" val="37174296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1576" r="10977"/>
          <a:stretch/>
        </p:blipFill>
        <p:spPr>
          <a:xfrm>
            <a:off x="26894" y="13996"/>
            <a:ext cx="9117106" cy="6791763"/>
          </a:xfrm>
          <a:prstGeom prst="rect">
            <a:avLst/>
          </a:prstGeom>
        </p:spPr>
      </p:pic>
      <p:sp>
        <p:nvSpPr>
          <p:cNvPr id="6" name="Rectangle 5"/>
          <p:cNvSpPr/>
          <p:nvPr/>
        </p:nvSpPr>
        <p:spPr>
          <a:xfrm>
            <a:off x="2540000" y="6620014"/>
            <a:ext cx="6604000" cy="246221"/>
          </a:xfrm>
          <a:prstGeom prst="rect">
            <a:avLst/>
          </a:prstGeom>
        </p:spPr>
        <p:txBody>
          <a:bodyPr wrap="square">
            <a:spAutoFit/>
          </a:bodyPr>
          <a:lstStyle/>
          <a:p>
            <a:pPr algn="r"/>
            <a:r>
              <a:rPr lang="en-US" sz="1000" dirty="0">
                <a:hlinkClick r:id="rId3"/>
              </a:rPr>
              <a:t>http://</a:t>
            </a:r>
            <a:r>
              <a:rPr lang="en-US" sz="1000" dirty="0" err="1">
                <a:hlinkClick r:id="rId3"/>
              </a:rPr>
              <a:t>bcrc.bio.umass.edu</a:t>
            </a:r>
            <a:r>
              <a:rPr lang="en-US" sz="1000" dirty="0">
                <a:hlinkClick r:id="rId3"/>
              </a:rPr>
              <a:t>/histology/files/images/Pseudostratified%20Columnar%20Ciliated%20Epithelium1.jpg</a:t>
            </a:r>
            <a:endParaRPr lang="en-US" sz="1000" dirty="0"/>
          </a:p>
        </p:txBody>
      </p:sp>
      <p:sp>
        <p:nvSpPr>
          <p:cNvPr id="7" name="TextBox 6"/>
          <p:cNvSpPr txBox="1"/>
          <p:nvPr/>
        </p:nvSpPr>
        <p:spPr>
          <a:xfrm>
            <a:off x="6350" y="0"/>
            <a:ext cx="4014321" cy="4462760"/>
          </a:xfrm>
          <a:prstGeom prst="rect">
            <a:avLst/>
          </a:prstGeom>
          <a:solidFill>
            <a:srgbClr val="F7E8A7"/>
          </a:solidFill>
          <a:ln>
            <a:solidFill>
              <a:schemeClr val="tx1"/>
            </a:solidFill>
          </a:ln>
        </p:spPr>
        <p:txBody>
          <a:bodyPr wrap="square" rtlCol="0">
            <a:spAutoFit/>
          </a:bodyPr>
          <a:lstStyle/>
          <a:p>
            <a:r>
              <a:rPr lang="en-US" b="1" dirty="0"/>
              <a:t>Evidence &amp; conclusions:</a:t>
            </a:r>
          </a:p>
          <a:p>
            <a:pPr marL="285750" indent="-285750">
              <a:buFont typeface="Arial"/>
              <a:buChar char="•"/>
            </a:pPr>
            <a:r>
              <a:rPr lang="en-US" b="1" dirty="0"/>
              <a:t>Nucleus present</a:t>
            </a:r>
          </a:p>
          <a:p>
            <a:pPr marL="285750" indent="-285750">
              <a:buFont typeface="Arial"/>
              <a:buChar char="•"/>
            </a:pPr>
            <a:r>
              <a:rPr lang="en-US" b="1" dirty="0"/>
              <a:t>No cell wall – this is an animal cell</a:t>
            </a:r>
          </a:p>
          <a:p>
            <a:pPr marL="285750" indent="-285750">
              <a:buFont typeface="Arial"/>
              <a:buChar char="•"/>
            </a:pPr>
            <a:r>
              <a:rPr lang="en-US" b="1" dirty="0"/>
              <a:t>Cells closely packed – does not allow infiltration of substances from the lumen</a:t>
            </a:r>
          </a:p>
          <a:p>
            <a:pPr marL="285750" indent="-285750">
              <a:buFont typeface="Arial"/>
              <a:buChar char="•"/>
            </a:pPr>
            <a:r>
              <a:rPr lang="en-US" b="1" dirty="0"/>
              <a:t>Has a cilia dominated ‘brush border’ adjacent to a lumen – cilia are moving fluids in the lumen</a:t>
            </a:r>
          </a:p>
          <a:p>
            <a:pPr marL="285750" indent="-285750">
              <a:buFont typeface="Arial"/>
              <a:buChar char="•"/>
            </a:pPr>
            <a:r>
              <a:rPr lang="en-US" b="1" dirty="0"/>
              <a:t>Likely to be a protective layer of cells that actively sweep fluids away from the surface</a:t>
            </a:r>
          </a:p>
          <a:p>
            <a:pPr marL="285750" indent="-285750">
              <a:buFont typeface="Arial"/>
              <a:buChar char="•"/>
            </a:pPr>
            <a:endParaRPr lang="en-US" dirty="0"/>
          </a:p>
          <a:p>
            <a:pPr marL="285750" indent="-285750">
              <a:buFont typeface="Arial"/>
              <a:buChar char="•"/>
            </a:pPr>
            <a:r>
              <a:rPr lang="en-US" b="1" dirty="0"/>
              <a:t>This is: ciliated epithelial cells from a mammalian lung</a:t>
            </a:r>
          </a:p>
          <a:p>
            <a:endParaRPr lang="en-US" sz="1400" dirty="0">
              <a:solidFill>
                <a:srgbClr val="000090"/>
              </a:solidFill>
            </a:endParaRPr>
          </a:p>
        </p:txBody>
      </p:sp>
    </p:spTree>
    <p:extLst>
      <p:ext uri="{BB962C8B-B14F-4D97-AF65-F5344CB8AC3E}">
        <p14:creationId xmlns:p14="http://schemas.microsoft.com/office/powerpoint/2010/main" val="36188172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197"/>
          <a:stretch/>
        </p:blipFill>
        <p:spPr>
          <a:xfrm>
            <a:off x="1882586" y="56779"/>
            <a:ext cx="7132320" cy="6761655"/>
          </a:xfrm>
          <a:prstGeom prst="rect">
            <a:avLst/>
          </a:prstGeom>
        </p:spPr>
      </p:pic>
      <p:sp>
        <p:nvSpPr>
          <p:cNvPr id="6" name="Rectangle 5"/>
          <p:cNvSpPr/>
          <p:nvPr/>
        </p:nvSpPr>
        <p:spPr>
          <a:xfrm>
            <a:off x="4572000" y="6611779"/>
            <a:ext cx="4572000" cy="246221"/>
          </a:xfrm>
          <a:prstGeom prst="rect">
            <a:avLst/>
          </a:prstGeom>
        </p:spPr>
        <p:txBody>
          <a:bodyPr>
            <a:spAutoFit/>
          </a:bodyPr>
          <a:lstStyle/>
          <a:p>
            <a:pPr algn="r"/>
            <a:r>
              <a:rPr lang="en-US" sz="1000" dirty="0">
                <a:hlinkClick r:id="rId3"/>
              </a:rPr>
              <a:t>http://</a:t>
            </a:r>
            <a:r>
              <a:rPr lang="en-US" sz="1000" dirty="0" err="1">
                <a:hlinkClick r:id="rId3"/>
              </a:rPr>
              <a:t>www.vcbio.science.ru.nl</a:t>
            </a:r>
            <a:r>
              <a:rPr lang="en-US" sz="1000" dirty="0">
                <a:hlinkClick r:id="rId3"/>
              </a:rPr>
              <a:t>/images/tem-plant-</a:t>
            </a:r>
            <a:r>
              <a:rPr lang="en-US" sz="1000" dirty="0" err="1">
                <a:hlinkClick r:id="rId3"/>
              </a:rPr>
              <a:t>cell.jpg</a:t>
            </a:r>
            <a:endParaRPr lang="en-US" sz="1000" dirty="0"/>
          </a:p>
        </p:txBody>
      </p:sp>
      <p:sp>
        <p:nvSpPr>
          <p:cNvPr id="7" name="TextBox 6"/>
          <p:cNvSpPr txBox="1"/>
          <p:nvPr/>
        </p:nvSpPr>
        <p:spPr>
          <a:xfrm>
            <a:off x="0" y="14878"/>
            <a:ext cx="3907865" cy="1323439"/>
          </a:xfrm>
          <a:prstGeom prst="rect">
            <a:avLst/>
          </a:prstGeom>
          <a:solidFill>
            <a:srgbClr val="F7E8A7"/>
          </a:solidFill>
          <a:ln>
            <a:solidFill>
              <a:srgbClr val="000000"/>
            </a:solidFill>
          </a:ln>
        </p:spPr>
        <p:txBody>
          <a:bodyPr wrap="square" rtlCol="0">
            <a:spAutoFit/>
          </a:bodyPr>
          <a:lstStyle/>
          <a:p>
            <a:r>
              <a:rPr lang="en-US" sz="2000" b="1" dirty="0"/>
              <a:t>What organelles can you identify? </a:t>
            </a:r>
            <a:r>
              <a:rPr lang="en-US" sz="2000" dirty="0"/>
              <a:t>Think about the role of the organelles that occur most common and deduce the function of the cell.</a:t>
            </a:r>
          </a:p>
        </p:txBody>
      </p:sp>
    </p:spTree>
    <p:extLst>
      <p:ext uri="{BB962C8B-B14F-4D97-AF65-F5344CB8AC3E}">
        <p14:creationId xmlns:p14="http://schemas.microsoft.com/office/powerpoint/2010/main" val="910152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197"/>
          <a:stretch/>
        </p:blipFill>
        <p:spPr>
          <a:xfrm>
            <a:off x="1882586" y="56779"/>
            <a:ext cx="7132320" cy="6761655"/>
          </a:xfrm>
          <a:prstGeom prst="rect">
            <a:avLst/>
          </a:prstGeom>
        </p:spPr>
      </p:pic>
      <p:sp>
        <p:nvSpPr>
          <p:cNvPr id="6" name="Rectangle 5"/>
          <p:cNvSpPr/>
          <p:nvPr/>
        </p:nvSpPr>
        <p:spPr>
          <a:xfrm>
            <a:off x="4572000" y="6611779"/>
            <a:ext cx="4572000" cy="246221"/>
          </a:xfrm>
          <a:prstGeom prst="rect">
            <a:avLst/>
          </a:prstGeom>
        </p:spPr>
        <p:txBody>
          <a:bodyPr>
            <a:spAutoFit/>
          </a:bodyPr>
          <a:lstStyle/>
          <a:p>
            <a:pPr algn="r"/>
            <a:r>
              <a:rPr lang="en-US" sz="1000" dirty="0">
                <a:hlinkClick r:id="rId3"/>
              </a:rPr>
              <a:t>http://</a:t>
            </a:r>
            <a:r>
              <a:rPr lang="en-US" sz="1000" dirty="0" err="1">
                <a:hlinkClick r:id="rId3"/>
              </a:rPr>
              <a:t>www.vcbio.science.ru.nl</a:t>
            </a:r>
            <a:r>
              <a:rPr lang="en-US" sz="1000" dirty="0">
                <a:hlinkClick r:id="rId3"/>
              </a:rPr>
              <a:t>/images/tem-plant-</a:t>
            </a:r>
            <a:r>
              <a:rPr lang="en-US" sz="1000" dirty="0" err="1">
                <a:hlinkClick r:id="rId3"/>
              </a:rPr>
              <a:t>cell.jpg</a:t>
            </a:r>
            <a:endParaRPr lang="en-US" sz="1000" dirty="0"/>
          </a:p>
        </p:txBody>
      </p:sp>
      <p:sp>
        <p:nvSpPr>
          <p:cNvPr id="8" name="TextBox 7"/>
          <p:cNvSpPr txBox="1"/>
          <p:nvPr/>
        </p:nvSpPr>
        <p:spPr>
          <a:xfrm>
            <a:off x="0" y="56779"/>
            <a:ext cx="3442447" cy="5293757"/>
          </a:xfrm>
          <a:prstGeom prst="rect">
            <a:avLst/>
          </a:prstGeom>
          <a:solidFill>
            <a:srgbClr val="F7E8A7"/>
          </a:solidFill>
          <a:ln>
            <a:solidFill>
              <a:schemeClr val="tx1"/>
            </a:solidFill>
          </a:ln>
        </p:spPr>
        <p:txBody>
          <a:bodyPr wrap="square" rtlCol="0">
            <a:spAutoFit/>
          </a:bodyPr>
          <a:lstStyle/>
          <a:p>
            <a:r>
              <a:rPr lang="en-US" b="1" dirty="0"/>
              <a:t>Evidence &amp; conclusions:</a:t>
            </a:r>
          </a:p>
          <a:p>
            <a:pPr marL="285750" indent="-285750">
              <a:buFont typeface="Arial"/>
              <a:buChar char="•"/>
            </a:pPr>
            <a:r>
              <a:rPr lang="en-US" b="1" dirty="0"/>
              <a:t>Cell wall present – must be a plant cell</a:t>
            </a:r>
          </a:p>
          <a:p>
            <a:pPr marL="285750" indent="-285750">
              <a:buFont typeface="Arial"/>
              <a:buChar char="•"/>
            </a:pPr>
            <a:r>
              <a:rPr lang="en-US" b="1" dirty="0"/>
              <a:t>No chloroplasts – must be found inside the stem or in the roots</a:t>
            </a:r>
          </a:p>
          <a:p>
            <a:pPr marL="285750" indent="-285750">
              <a:buFont typeface="Arial"/>
              <a:buChar char="•"/>
            </a:pPr>
            <a:r>
              <a:rPr lang="en-US" b="1" dirty="0"/>
              <a:t>Mitochondria</a:t>
            </a:r>
          </a:p>
          <a:p>
            <a:pPr marL="285750" indent="-285750">
              <a:buFont typeface="Arial"/>
              <a:buChar char="•"/>
            </a:pPr>
            <a:r>
              <a:rPr lang="en-US" b="1" dirty="0"/>
              <a:t>Vacuoles relatively small – the cell does not have a storage, transport or support function</a:t>
            </a:r>
          </a:p>
          <a:p>
            <a:pPr marL="285750" indent="-285750">
              <a:buFont typeface="Arial"/>
              <a:buChar char="•"/>
            </a:pPr>
            <a:r>
              <a:rPr lang="en-US" b="1" dirty="0"/>
              <a:t>Nucleus relatively large / cell size small – likely to be a new cell recently undergone mitosis</a:t>
            </a:r>
          </a:p>
          <a:p>
            <a:pPr marL="285750" indent="-285750">
              <a:buFont typeface="Arial"/>
              <a:buChar char="•"/>
            </a:pPr>
            <a:r>
              <a:rPr lang="en-US" b="1" dirty="0"/>
              <a:t>Possibly recently divided cell tissue from a plant root</a:t>
            </a:r>
          </a:p>
          <a:p>
            <a:pPr marL="285750" indent="-285750">
              <a:buFont typeface="Arial"/>
              <a:buChar char="•"/>
            </a:pPr>
            <a:endParaRPr lang="en-US" b="1" dirty="0"/>
          </a:p>
          <a:p>
            <a:r>
              <a:rPr lang="en-US" b="1" dirty="0"/>
              <a:t>This is: a plant cell found at the root-tip</a:t>
            </a:r>
          </a:p>
          <a:p>
            <a:endParaRPr lang="en-US" sz="1400" dirty="0">
              <a:solidFill>
                <a:srgbClr val="000090"/>
              </a:solidFill>
            </a:endParaRPr>
          </a:p>
        </p:txBody>
      </p:sp>
    </p:spTree>
    <p:extLst>
      <p:ext uri="{BB962C8B-B14F-4D97-AF65-F5344CB8AC3E}">
        <p14:creationId xmlns:p14="http://schemas.microsoft.com/office/powerpoint/2010/main" val="29814119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fineartamerica.com/images-medium-large/cell-membrane-artwork-pasieka.jpg"/>
          <p:cNvPicPr>
            <a:picLocks noChangeAspect="1" noChangeArrowheads="1"/>
          </p:cNvPicPr>
          <p:nvPr/>
        </p:nvPicPr>
        <p:blipFill rotWithShape="1">
          <a:blip r:embed="rId2">
            <a:extLst>
              <a:ext uri="{28A0092B-C50C-407E-A947-70E740481C1C}">
                <a14:useLocalDpi xmlns:a14="http://schemas.microsoft.com/office/drawing/2010/main" val="0"/>
              </a:ext>
            </a:extLst>
          </a:blip>
          <a:srcRect t="9429" b="13290"/>
          <a:stretch/>
        </p:blipFill>
        <p:spPr bwMode="auto">
          <a:xfrm>
            <a:off x="-1" y="689267"/>
            <a:ext cx="9144000" cy="529994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0" y="6006185"/>
            <a:ext cx="9143999" cy="851815"/>
          </a:xfrm>
          <a:prstGeom prst="rect">
            <a:avLst/>
          </a:prstGeom>
          <a:solidFill>
            <a:schemeClr val="accent2">
              <a:lumMod val="40000"/>
              <a:lumOff val="60000"/>
              <a:alpha val="78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Essential idea: The structure of biological membranes makes them fluid and dynamic.</a:t>
            </a:r>
          </a:p>
        </p:txBody>
      </p:sp>
      <p:sp>
        <p:nvSpPr>
          <p:cNvPr id="6" name="Title 1"/>
          <p:cNvSpPr txBox="1">
            <a:spLocks/>
          </p:cNvSpPr>
          <p:nvPr/>
        </p:nvSpPr>
        <p:spPr>
          <a:xfrm>
            <a:off x="0" y="10881"/>
            <a:ext cx="9143999" cy="695363"/>
          </a:xfrm>
          <a:prstGeom prst="rect">
            <a:avLst/>
          </a:prstGeom>
          <a:solidFill>
            <a:schemeClr val="accent1">
              <a:lumMod val="40000"/>
              <a:lumOff val="60000"/>
              <a:alpha val="78000"/>
            </a:scheme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dirty="0"/>
              <a:t>1.3 Membrane Structure</a:t>
            </a:r>
          </a:p>
        </p:txBody>
      </p:sp>
      <p:sp>
        <p:nvSpPr>
          <p:cNvPr id="2" name="TextBox 1"/>
          <p:cNvSpPr txBox="1"/>
          <p:nvPr/>
        </p:nvSpPr>
        <p:spPr>
          <a:xfrm>
            <a:off x="3744686" y="5704114"/>
            <a:ext cx="4580100" cy="230832"/>
          </a:xfrm>
          <a:prstGeom prst="rect">
            <a:avLst/>
          </a:prstGeom>
          <a:noFill/>
        </p:spPr>
        <p:txBody>
          <a:bodyPr wrap="none" rtlCol="0">
            <a:spAutoFit/>
          </a:bodyPr>
          <a:lstStyle/>
          <a:p>
            <a:r>
              <a:rPr lang="en-US" sz="900" dirty="0">
                <a:solidFill>
                  <a:schemeClr val="bg1"/>
                </a:solidFill>
              </a:rPr>
              <a:t>http://images.fineartamerica.com/images-medium-large/cell-membrane-artwork-pasieka.jpg</a:t>
            </a:r>
          </a:p>
        </p:txBody>
      </p:sp>
    </p:spTree>
    <p:extLst>
      <p:ext uri="{BB962C8B-B14F-4D97-AF65-F5344CB8AC3E}">
        <p14:creationId xmlns:p14="http://schemas.microsoft.com/office/powerpoint/2010/main" val="4122936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6794500" cy="871773"/>
          </a:xfrm>
          <a:solidFill>
            <a:schemeClr val="accent1">
              <a:lumMod val="40000"/>
              <a:lumOff val="60000"/>
              <a:alpha val="78000"/>
            </a:schemeClr>
          </a:solidFill>
        </p:spPr>
        <p:txBody>
          <a:bodyPr vert="horz" lIns="91440" tIns="45720" rIns="91440" bIns="45720" rtlCol="0" anchor="ctr">
            <a:normAutofit fontScale="90000"/>
          </a:bodyPr>
          <a:lstStyle/>
          <a:p>
            <a:r>
              <a:rPr lang="en-US" dirty="0"/>
              <a:t>Understandings, 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2999027"/>
              </p:ext>
            </p:extLst>
          </p:nvPr>
        </p:nvGraphicFramePr>
        <p:xfrm>
          <a:off x="254696" y="1037478"/>
          <a:ext cx="8500119" cy="5435600"/>
        </p:xfrm>
        <a:graphic>
          <a:graphicData uri="http://schemas.openxmlformats.org/drawingml/2006/table">
            <a:tbl>
              <a:tblPr firstRow="1" bandRow="1">
                <a:tableStyleId>{F2DE63D5-997A-4646-A377-4702673A728D}</a:tableStyleId>
              </a:tblPr>
              <a:tblGrid>
                <a:gridCol w="715431">
                  <a:extLst>
                    <a:ext uri="{9D8B030D-6E8A-4147-A177-3AD203B41FA5}">
                      <a16:colId xmlns:a16="http://schemas.microsoft.com/office/drawing/2014/main" val="20000"/>
                    </a:ext>
                  </a:extLst>
                </a:gridCol>
                <a:gridCol w="4596955">
                  <a:extLst>
                    <a:ext uri="{9D8B030D-6E8A-4147-A177-3AD203B41FA5}">
                      <a16:colId xmlns:a16="http://schemas.microsoft.com/office/drawing/2014/main" val="20001"/>
                    </a:ext>
                  </a:extLst>
                </a:gridCol>
                <a:gridCol w="3187733">
                  <a:extLst>
                    <a:ext uri="{9D8B030D-6E8A-4147-A177-3AD203B41FA5}">
                      <a16:colId xmlns:a16="http://schemas.microsoft.com/office/drawing/2014/main" val="20002"/>
                    </a:ext>
                  </a:extLst>
                </a:gridCol>
              </a:tblGrid>
              <a:tr h="223434">
                <a:tc>
                  <a:txBody>
                    <a:bodyPr/>
                    <a:lstStyle/>
                    <a:p>
                      <a:pPr algn="l" fontAlgn="ctr"/>
                      <a:endParaRPr lang="en-US" sz="1400" b="0" i="0" u="none" strike="noStrike" dirty="0">
                        <a:solidFill>
                          <a:srgbClr val="000000"/>
                        </a:solidFill>
                        <a:effectLst/>
                        <a:latin typeface="+mn-lt"/>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mn-lt"/>
                          <a:cs typeface="Arial"/>
                        </a:rPr>
                        <a:t>Statement</a:t>
                      </a:r>
                      <a:endParaRPr lang="fr-FR" sz="1400" b="0" i="0" u="none" strike="noStrike" dirty="0">
                        <a:solidFill>
                          <a:srgbClr val="000000"/>
                        </a:solidFill>
                        <a:effectLst/>
                        <a:latin typeface="+mn-lt"/>
                        <a:cs typeface="Arial"/>
                      </a:endParaRPr>
                    </a:p>
                  </a:txBody>
                  <a:tcPr marL="12700" marR="12700" marT="12700" marB="0"/>
                </a:tc>
                <a:tc>
                  <a:txBody>
                    <a:bodyPr/>
                    <a:lstStyle/>
                    <a:p>
                      <a:pPr algn="l" fontAlgn="b"/>
                      <a:r>
                        <a:rPr lang="en-US" sz="1400" u="none" strike="noStrike">
                          <a:effectLst/>
                          <a:latin typeface="+mn-lt"/>
                          <a:cs typeface="Arial"/>
                        </a:rPr>
                        <a:t>Guidance</a:t>
                      </a:r>
                      <a:endParaRPr lang="en-US" sz="1400" b="0" i="0" u="none" strike="noStrike">
                        <a:solidFill>
                          <a:srgbClr val="000000"/>
                        </a:solidFill>
                        <a:effectLst/>
                        <a:latin typeface="+mn-lt"/>
                        <a:cs typeface="Arial"/>
                      </a:endParaRPr>
                    </a:p>
                  </a:txBody>
                  <a:tcPr marL="12700" marR="12700" marT="12700" marB="0"/>
                </a:tc>
                <a:extLst>
                  <a:ext uri="{0D108BD9-81ED-4DB2-BD59-A6C34878D82A}">
                    <a16:rowId xmlns:a16="http://schemas.microsoft.com/office/drawing/2014/main" val="10000"/>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1.3.U1</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Phospholipids form bilayers in water due to the amphipathic properties of phospholipid molecules.</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a:effectLst/>
                          <a:latin typeface="+mn-lt"/>
                          <a:ea typeface="Times New Roman"/>
                          <a:cs typeface="Arial"/>
                        </a:rPr>
                        <a:t>Amphipathic phospholipids have hydrophilic and hydrophobic properties.</a:t>
                      </a:r>
                      <a:endParaRPr lang="en-US" sz="160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1"/>
                  </a:ext>
                </a:extLst>
              </a:tr>
              <a:tr h="228024">
                <a:tc>
                  <a:txBody>
                    <a:bodyPr/>
                    <a:lstStyle/>
                    <a:p>
                      <a:pPr algn="ctr" fontAlgn="b">
                        <a:spcAft>
                          <a:spcPts val="0"/>
                        </a:spcAft>
                      </a:pPr>
                      <a:r>
                        <a:rPr lang="en-GB" sz="1600" kern="1200" dirty="0">
                          <a:solidFill>
                            <a:srgbClr val="000000"/>
                          </a:solidFill>
                          <a:effectLst/>
                          <a:latin typeface="+mn-lt"/>
                          <a:ea typeface="ＭＳ 明朝"/>
                          <a:cs typeface="Arial"/>
                        </a:rPr>
                        <a:t>1.3.U2</a:t>
                      </a:r>
                      <a:endParaRPr lang="en-US" sz="1600" dirty="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Membrane proteins are diverse in terms of structure, position in the membrane and function.</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2"/>
                  </a:ext>
                </a:extLst>
              </a:tr>
              <a:tr h="228024">
                <a:tc>
                  <a:txBody>
                    <a:bodyPr/>
                    <a:lstStyle/>
                    <a:p>
                      <a:pPr algn="ctr" fontAlgn="b">
                        <a:spcAft>
                          <a:spcPts val="0"/>
                        </a:spcAft>
                      </a:pPr>
                      <a:r>
                        <a:rPr lang="en-GB" sz="1600" kern="1200">
                          <a:solidFill>
                            <a:srgbClr val="000000"/>
                          </a:solidFill>
                          <a:effectLst/>
                          <a:latin typeface="+mn-lt"/>
                          <a:ea typeface="ＭＳ 明朝"/>
                          <a:cs typeface="Arial"/>
                        </a:rPr>
                        <a:t>1.3.U3</a:t>
                      </a:r>
                      <a:endParaRPr lang="en-US" sz="160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Cholesterol is a component of animal cell membranes.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3"/>
                  </a:ext>
                </a:extLst>
              </a:tr>
              <a:tr h="228024">
                <a:tc>
                  <a:txBody>
                    <a:bodyPr/>
                    <a:lstStyle/>
                    <a:p>
                      <a:pPr algn="ctr" fontAlgn="b">
                        <a:spcAft>
                          <a:spcPts val="0"/>
                        </a:spcAft>
                      </a:pPr>
                      <a:r>
                        <a:rPr lang="en-GB" sz="1600" kern="1200">
                          <a:solidFill>
                            <a:srgbClr val="000000"/>
                          </a:solidFill>
                          <a:effectLst/>
                          <a:latin typeface="+mn-lt"/>
                          <a:ea typeface="ＭＳ 明朝"/>
                          <a:cs typeface="Arial"/>
                        </a:rPr>
                        <a:t>1.3.A1</a:t>
                      </a:r>
                      <a:endParaRPr lang="en-US" sz="160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Cholesterol in mammalian membranes reduces membrane fluidity and permeability to some solutes.</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4"/>
                  </a:ext>
                </a:extLst>
              </a:tr>
              <a:tr h="228024">
                <a:tc>
                  <a:txBody>
                    <a:bodyPr/>
                    <a:lstStyle/>
                    <a:p>
                      <a:pPr algn="ctr" fontAlgn="b">
                        <a:spcAft>
                          <a:spcPts val="0"/>
                        </a:spcAft>
                      </a:pPr>
                      <a:r>
                        <a:rPr lang="en-GB" sz="1600" kern="1200">
                          <a:solidFill>
                            <a:srgbClr val="000000"/>
                          </a:solidFill>
                          <a:effectLst/>
                          <a:latin typeface="+mn-lt"/>
                          <a:ea typeface="ＭＳ 明朝"/>
                          <a:cs typeface="Arial"/>
                        </a:rPr>
                        <a:t>1.3.S1</a:t>
                      </a:r>
                      <a:endParaRPr lang="en-US" sz="160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Drawing of the fluid mosaic model.</a:t>
                      </a:r>
                      <a:endParaRPr lang="en-US" sz="1600" dirty="0">
                        <a:effectLst/>
                        <a:latin typeface="+mn-lt"/>
                        <a:ea typeface="ＭＳ 明朝"/>
                        <a:cs typeface="Arial"/>
                      </a:endParaRPr>
                    </a:p>
                  </a:txBody>
                  <a:tcPr marL="12700" marR="12700" marT="12700" marB="0">
                    <a:solidFill>
                      <a:schemeClr val="bg1"/>
                    </a:solidFill>
                  </a:tcPr>
                </a:tc>
                <a:tc>
                  <a:txBody>
                    <a:bodyPr/>
                    <a:lstStyle/>
                    <a:p>
                      <a:pPr>
                        <a:spcAft>
                          <a:spcPts val="0"/>
                        </a:spcAft>
                      </a:pPr>
                      <a:r>
                        <a:rPr lang="en-GB" sz="1600" dirty="0">
                          <a:effectLst/>
                          <a:latin typeface="+mn-lt"/>
                          <a:ea typeface="Times New Roman"/>
                          <a:cs typeface="Arial"/>
                        </a:rPr>
                        <a:t>Drawings of the fluid mosaic model of membrane structure can be two dimensional rather than three dimensional. Individual phospholipid molecules should be shown using the symbol of a circle with two parallel lines attached. A range of membrane proteins should be shown including glycoproteins.</a:t>
                      </a:r>
                      <a:endParaRPr lang="en-US" sz="1600" dirty="0">
                        <a:effectLst/>
                        <a:latin typeface="+mn-lt"/>
                        <a:ea typeface="ＭＳ 明朝"/>
                        <a:cs typeface="Arial"/>
                      </a:endParaRPr>
                    </a:p>
                  </a:txBody>
                  <a:tcPr marL="12700" marR="12700" marT="12700" marB="0">
                    <a:solidFill>
                      <a:schemeClr val="bg1"/>
                    </a:solidFill>
                  </a:tcPr>
                </a:tc>
                <a:extLst>
                  <a:ext uri="{0D108BD9-81ED-4DB2-BD59-A6C34878D82A}">
                    <a16:rowId xmlns:a16="http://schemas.microsoft.com/office/drawing/2014/main" val="10005"/>
                  </a:ext>
                </a:extLst>
              </a:tr>
              <a:tr h="228024">
                <a:tc>
                  <a:txBody>
                    <a:bodyPr/>
                    <a:lstStyle/>
                    <a:p>
                      <a:pPr algn="ctr" fontAlgn="b">
                        <a:spcAft>
                          <a:spcPts val="0"/>
                        </a:spcAft>
                      </a:pPr>
                      <a:r>
                        <a:rPr lang="en-GB" sz="1600" kern="1200">
                          <a:solidFill>
                            <a:srgbClr val="000000"/>
                          </a:solidFill>
                          <a:effectLst/>
                          <a:latin typeface="+mn-lt"/>
                          <a:ea typeface="ＭＳ 明朝"/>
                          <a:cs typeface="Arial"/>
                        </a:rPr>
                        <a:t>1.3.S2</a:t>
                      </a:r>
                      <a:endParaRPr lang="en-US" sz="160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Analysis of evidence from electron microscopy that led to the proposal of the </a:t>
                      </a:r>
                      <a:r>
                        <a:rPr lang="en-GB" sz="1600" kern="1200" dirty="0" err="1">
                          <a:solidFill>
                            <a:srgbClr val="000000"/>
                          </a:solidFill>
                          <a:effectLst/>
                          <a:latin typeface="+mn-lt"/>
                          <a:ea typeface="ＭＳ 明朝"/>
                          <a:cs typeface="Arial"/>
                        </a:rPr>
                        <a:t>Davson-Danielli</a:t>
                      </a:r>
                      <a:r>
                        <a:rPr lang="en-GB" sz="1600" kern="1200" dirty="0">
                          <a:solidFill>
                            <a:srgbClr val="000000"/>
                          </a:solidFill>
                          <a:effectLst/>
                          <a:latin typeface="+mn-lt"/>
                          <a:ea typeface="ＭＳ 明朝"/>
                          <a:cs typeface="Arial"/>
                        </a:rPr>
                        <a:t> model.</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6"/>
                  </a:ext>
                </a:extLst>
              </a:tr>
              <a:tr h="228024">
                <a:tc>
                  <a:txBody>
                    <a:bodyPr/>
                    <a:lstStyle/>
                    <a:p>
                      <a:pPr algn="ctr" fontAlgn="b">
                        <a:spcAft>
                          <a:spcPts val="0"/>
                        </a:spcAft>
                      </a:pPr>
                      <a:r>
                        <a:rPr lang="en-GB" sz="1600" kern="1200">
                          <a:solidFill>
                            <a:srgbClr val="000000"/>
                          </a:solidFill>
                          <a:effectLst/>
                          <a:latin typeface="+mn-lt"/>
                          <a:ea typeface="ＭＳ 明朝"/>
                          <a:cs typeface="Arial"/>
                        </a:rPr>
                        <a:t>1.3.S3</a:t>
                      </a:r>
                      <a:endParaRPr lang="en-US" sz="1600">
                        <a:effectLst/>
                        <a:latin typeface="+mn-lt"/>
                        <a:ea typeface="ＭＳ 明朝"/>
                        <a:cs typeface="Arial"/>
                      </a:endParaRPr>
                    </a:p>
                  </a:txBody>
                  <a:tcPr marL="12700" marR="12700" marT="12700" marB="0">
                    <a:solidFill>
                      <a:schemeClr val="bg1"/>
                    </a:solidFill>
                  </a:tcPr>
                </a:tc>
                <a:tc>
                  <a:txBody>
                    <a:bodyPr/>
                    <a:lstStyle/>
                    <a:p>
                      <a:pPr fontAlgn="b">
                        <a:spcAft>
                          <a:spcPts val="0"/>
                        </a:spcAft>
                      </a:pPr>
                      <a:r>
                        <a:rPr lang="en-GB" sz="1600" kern="1200" dirty="0">
                          <a:solidFill>
                            <a:srgbClr val="000000"/>
                          </a:solidFill>
                          <a:effectLst/>
                          <a:latin typeface="+mn-lt"/>
                          <a:ea typeface="ＭＳ 明朝"/>
                          <a:cs typeface="Arial"/>
                        </a:rPr>
                        <a:t>Analysis of the falsification of the </a:t>
                      </a:r>
                      <a:r>
                        <a:rPr lang="en-GB" sz="1600" kern="1200" dirty="0" err="1">
                          <a:solidFill>
                            <a:srgbClr val="000000"/>
                          </a:solidFill>
                          <a:effectLst/>
                          <a:latin typeface="+mn-lt"/>
                          <a:ea typeface="ＭＳ 明朝"/>
                          <a:cs typeface="Arial"/>
                        </a:rPr>
                        <a:t>Davson-Danielli</a:t>
                      </a:r>
                      <a:r>
                        <a:rPr lang="en-GB" sz="1600" kern="1200" dirty="0">
                          <a:solidFill>
                            <a:srgbClr val="000000"/>
                          </a:solidFill>
                          <a:effectLst/>
                          <a:latin typeface="+mn-lt"/>
                          <a:ea typeface="ＭＳ 明朝"/>
                          <a:cs typeface="Arial"/>
                        </a:rPr>
                        <a:t> model that led to the Singer-Nicolson model.</a:t>
                      </a:r>
                      <a:endParaRPr lang="en-US" sz="1600" dirty="0">
                        <a:effectLst/>
                        <a:latin typeface="+mn-lt"/>
                        <a:ea typeface="ＭＳ 明朝"/>
                        <a:cs typeface="Arial"/>
                      </a:endParaRPr>
                    </a:p>
                  </a:txBody>
                  <a:tcPr marL="12700" marR="12700" marT="12700" marB="0">
                    <a:solidFill>
                      <a:schemeClr val="bg1"/>
                    </a:solidFill>
                  </a:tcPr>
                </a:tc>
                <a:tc>
                  <a:txBody>
                    <a:bodyPr/>
                    <a:lstStyle/>
                    <a:p>
                      <a:endParaRPr lang="en-US" sz="1600" dirty="0">
                        <a:effectLst/>
                        <a:latin typeface="+mn-lt"/>
                        <a:cs typeface="Arial"/>
                      </a:endParaRPr>
                    </a:p>
                  </a:txBody>
                  <a:tcPr marL="12700" marR="12700" marT="12700" marB="0">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293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0400" cy="6858000"/>
          </a:xfrm>
          <a:prstGeom prst="rect">
            <a:avLst/>
          </a:prstGeom>
        </p:spPr>
      </p:pic>
      <p:sp>
        <p:nvSpPr>
          <p:cNvPr id="2" name="Title 1"/>
          <p:cNvSpPr>
            <a:spLocks noGrp="1"/>
          </p:cNvSpPr>
          <p:nvPr>
            <p:ph type="title"/>
          </p:nvPr>
        </p:nvSpPr>
        <p:spPr/>
        <p:txBody>
          <a:bodyPr>
            <a:noAutofit/>
          </a:bodyPr>
          <a:lstStyle/>
          <a:p>
            <a:r>
              <a:rPr lang="en-US" sz="2400" dirty="0">
                <a:latin typeface="Arial"/>
                <a:cs typeface="Arial"/>
              </a:rPr>
              <a:t>1.1.A1 Questioning 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endParaRPr lang="en-US" sz="2400" dirty="0"/>
          </a:p>
        </p:txBody>
      </p:sp>
      <p:sp>
        <p:nvSpPr>
          <p:cNvPr id="3" name="Content Placeholder 2"/>
          <p:cNvSpPr>
            <a:spLocks noGrp="1"/>
          </p:cNvSpPr>
          <p:nvPr>
            <p:ph idx="1"/>
          </p:nvPr>
        </p:nvSpPr>
        <p:spPr>
          <a:xfrm>
            <a:off x="87158" y="1253183"/>
            <a:ext cx="3685616" cy="4101225"/>
          </a:xfrm>
        </p:spPr>
        <p:txBody>
          <a:bodyPr>
            <a:normAutofit fontScale="70000" lnSpcReduction="20000"/>
          </a:bodyPr>
          <a:lstStyle/>
          <a:p>
            <a:pPr marL="0" indent="0">
              <a:buNone/>
            </a:pPr>
            <a:r>
              <a:rPr lang="en-US" dirty="0">
                <a:latin typeface="Arial"/>
                <a:cs typeface="Arial"/>
              </a:rPr>
              <a:t>striated muscle</a:t>
            </a:r>
          </a:p>
          <a:p>
            <a:r>
              <a:rPr lang="en-US" sz="2800" dirty="0"/>
              <a:t>challenges the idea that a cell has one nucleus</a:t>
            </a:r>
          </a:p>
          <a:p>
            <a:r>
              <a:rPr lang="en-US" sz="2800" dirty="0"/>
              <a:t>Muscle cells have more than one nucleus per cell</a:t>
            </a:r>
          </a:p>
          <a:p>
            <a:r>
              <a:rPr lang="en-US" sz="2800" dirty="0"/>
              <a:t>Muscle Cells called fibers can be </a:t>
            </a:r>
            <a:r>
              <a:rPr lang="en-US" sz="2800" b="1" dirty="0"/>
              <a:t>very long</a:t>
            </a:r>
            <a:r>
              <a:rPr lang="en-US" sz="2800" dirty="0"/>
              <a:t> (300mm)</a:t>
            </a:r>
          </a:p>
          <a:p>
            <a:r>
              <a:rPr lang="en-US" sz="2800" dirty="0"/>
              <a:t>They are surrounded by a single plasma membrane but they are </a:t>
            </a:r>
            <a:r>
              <a:rPr lang="en-US" sz="2800" b="1" dirty="0"/>
              <a:t>multi-nucleated</a:t>
            </a:r>
            <a:r>
              <a:rPr lang="en-US" sz="2800" dirty="0"/>
              <a:t> (many nuclei).</a:t>
            </a:r>
          </a:p>
          <a:p>
            <a:r>
              <a:rPr lang="en-US" sz="2800" dirty="0"/>
              <a:t>This does not conform to the standard view of a small single nuclei within a cell</a:t>
            </a:r>
          </a:p>
        </p:txBody>
      </p:sp>
      <p:pic>
        <p:nvPicPr>
          <p:cNvPr id="5" name="Picture 4" descr="C4B.ico">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6782" y="4968416"/>
            <a:ext cx="385992" cy="385992"/>
          </a:xfrm>
          <a:prstGeom prst="rect">
            <a:avLst/>
          </a:prstGeom>
        </p:spPr>
      </p:pic>
      <p:sp>
        <p:nvSpPr>
          <p:cNvPr id="7" name="TextBox 6"/>
          <p:cNvSpPr txBox="1"/>
          <p:nvPr/>
        </p:nvSpPr>
        <p:spPr>
          <a:xfrm>
            <a:off x="5202749" y="6611779"/>
            <a:ext cx="3841642" cy="246221"/>
          </a:xfrm>
          <a:prstGeom prst="rect">
            <a:avLst/>
          </a:prstGeom>
          <a:noFill/>
        </p:spPr>
        <p:txBody>
          <a:bodyPr wrap="none" rtlCol="0">
            <a:spAutoFit/>
          </a:bodyPr>
          <a:lstStyle/>
          <a:p>
            <a:r>
              <a:rPr lang="en-US" sz="1000" dirty="0"/>
              <a:t>Source: </a:t>
            </a:r>
            <a:r>
              <a:rPr lang="en-US" sz="1000" dirty="0">
                <a:hlinkClick r:id="rId5"/>
              </a:rPr>
              <a:t>http://</a:t>
            </a:r>
            <a:r>
              <a:rPr lang="en-US" sz="1000" dirty="0" err="1">
                <a:hlinkClick r:id="rId5"/>
              </a:rPr>
              <a:t>en.wikipedia.org</a:t>
            </a:r>
            <a:r>
              <a:rPr lang="en-US" sz="1000" dirty="0">
                <a:hlinkClick r:id="rId5"/>
              </a:rPr>
              <a:t>/wiki/</a:t>
            </a:r>
            <a:r>
              <a:rPr lang="en-US" sz="1000" dirty="0" err="1">
                <a:hlinkClick r:id="rId5"/>
              </a:rPr>
              <a:t>File:Skeletal_striated_muscle.jpg</a:t>
            </a:r>
            <a:endParaRPr lang="en-US" sz="1000" dirty="0"/>
          </a:p>
        </p:txBody>
      </p:sp>
    </p:spTree>
    <p:extLst>
      <p:ext uri="{BB962C8B-B14F-4D97-AF65-F5344CB8AC3E}">
        <p14:creationId xmlns:p14="http://schemas.microsoft.com/office/powerpoint/2010/main" val="25293353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3.jpg"/>
          <p:cNvPicPr>
            <a:picLocks noChangeAspect="1"/>
          </p:cNvPicPr>
          <p:nvPr/>
        </p:nvPicPr>
        <p:blipFill rotWithShape="1">
          <a:blip r:embed="rId3">
            <a:extLst>
              <a:ext uri="{28A0092B-C50C-407E-A947-70E740481C1C}">
                <a14:useLocalDpi xmlns:a14="http://schemas.microsoft.com/office/drawing/2010/main" val="0"/>
              </a:ext>
            </a:extLst>
          </a:blip>
          <a:srcRect r="11797" b="13894"/>
          <a:stretch/>
        </p:blipFill>
        <p:spPr>
          <a:xfrm>
            <a:off x="-1" y="932605"/>
            <a:ext cx="9119589" cy="5911948"/>
          </a:xfrm>
          <a:prstGeom prst="rect">
            <a:avLst/>
          </a:prstGeom>
        </p:spPr>
      </p:pic>
      <p:sp>
        <p:nvSpPr>
          <p:cNvPr id="2" name="Rectangle 1"/>
          <p:cNvSpPr/>
          <p:nvPr/>
        </p:nvSpPr>
        <p:spPr>
          <a:xfrm>
            <a:off x="5313217" y="6581001"/>
            <a:ext cx="3810000" cy="276999"/>
          </a:xfrm>
          <a:prstGeom prst="rect">
            <a:avLst/>
          </a:prstGeom>
        </p:spPr>
        <p:txBody>
          <a:bodyPr wrap="square">
            <a:spAutoFit/>
          </a:bodyPr>
          <a:lstStyle/>
          <a:p>
            <a:r>
              <a:rPr lang="en-AU" sz="1200" dirty="0">
                <a:hlinkClick r:id="rId4"/>
              </a:rPr>
              <a:t>http://www.flickr.com/photos/zorin-denu/5385963280/</a:t>
            </a:r>
            <a:endParaRPr lang="en-AU" sz="1200" dirty="0"/>
          </a:p>
        </p:txBody>
      </p:sp>
      <p:sp>
        <p:nvSpPr>
          <p:cNvPr id="3" name="TextBox 2"/>
          <p:cNvSpPr txBox="1"/>
          <p:nvPr/>
        </p:nvSpPr>
        <p:spPr>
          <a:xfrm>
            <a:off x="4014188" y="1238640"/>
            <a:ext cx="5105400" cy="2800767"/>
          </a:xfrm>
          <a:prstGeom prst="rect">
            <a:avLst/>
          </a:prstGeom>
          <a:noFill/>
        </p:spPr>
        <p:txBody>
          <a:bodyPr wrap="square" rtlCol="0">
            <a:spAutoFit/>
          </a:bodyPr>
          <a:lstStyle/>
          <a:p>
            <a:pPr algn="r"/>
            <a:r>
              <a:rPr lang="en-US" sz="4400" dirty="0"/>
              <a:t>What happens when you put a drop</a:t>
            </a:r>
          </a:p>
          <a:p>
            <a:pPr algn="r"/>
            <a:r>
              <a:rPr lang="en-US" sz="4400" dirty="0"/>
              <a:t> of oil in</a:t>
            </a:r>
          </a:p>
          <a:p>
            <a:pPr algn="r"/>
            <a:r>
              <a:rPr lang="en-US" sz="4400" dirty="0"/>
              <a:t>water?</a:t>
            </a:r>
            <a:endParaRPr lang="en-AU" sz="4400" dirty="0"/>
          </a:p>
        </p:txBody>
      </p:sp>
      <p:sp>
        <p:nvSpPr>
          <p:cNvPr id="6" name="Title 1"/>
          <p:cNvSpPr>
            <a:spLocks noGrp="1"/>
          </p:cNvSpPr>
          <p:nvPr>
            <p:ph type="title"/>
          </p:nvPr>
        </p:nvSpPr>
        <p:spPr>
          <a:xfrm>
            <a:off x="0" y="4761"/>
            <a:ext cx="9144000" cy="896191"/>
          </a:xfrm>
        </p:spPr>
        <p:txBody>
          <a:bodyPr>
            <a:noAutofit/>
          </a:bodyPr>
          <a:lstStyle/>
          <a:p>
            <a:pPr fontAlgn="ctr"/>
            <a:r>
              <a:rPr lang="en-US" sz="2800" dirty="0">
                <a:latin typeface="Arial"/>
                <a:cs typeface="Arial"/>
              </a:rPr>
              <a:t>1.3 U.1 </a:t>
            </a:r>
            <a:r>
              <a:rPr lang="en-US" sz="2800" dirty="0"/>
              <a:t>Phospholipids form bilayers in water due to the amphipathic properties of phospholipid molecules.   </a:t>
            </a:r>
            <a:endParaRPr lang="en-US" sz="2800" dirty="0">
              <a:solidFill>
                <a:srgbClr val="000000"/>
              </a:solidFill>
              <a:latin typeface="Arial"/>
              <a:cs typeface="Arial"/>
            </a:endParaRPr>
          </a:p>
        </p:txBody>
      </p:sp>
      <p:pic>
        <p:nvPicPr>
          <p:cNvPr id="8" name="Picture 7">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28051555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3.jpg"/>
          <p:cNvPicPr>
            <a:picLocks noChangeAspect="1"/>
          </p:cNvPicPr>
          <p:nvPr/>
        </p:nvPicPr>
        <p:blipFill rotWithShape="1">
          <a:blip r:embed="rId3">
            <a:extLst>
              <a:ext uri="{28A0092B-C50C-407E-A947-70E740481C1C}">
                <a14:useLocalDpi xmlns:a14="http://schemas.microsoft.com/office/drawing/2010/main" val="0"/>
              </a:ext>
            </a:extLst>
          </a:blip>
          <a:srcRect r="11762"/>
          <a:stretch/>
        </p:blipFill>
        <p:spPr>
          <a:xfrm>
            <a:off x="-1" y="4762"/>
            <a:ext cx="9123218" cy="6865938"/>
          </a:xfrm>
          <a:prstGeom prst="rect">
            <a:avLst/>
          </a:prstGeom>
        </p:spPr>
      </p:pic>
      <p:sp>
        <p:nvSpPr>
          <p:cNvPr id="2" name="Rectangle 1"/>
          <p:cNvSpPr/>
          <p:nvPr/>
        </p:nvSpPr>
        <p:spPr>
          <a:xfrm>
            <a:off x="5313217" y="6581001"/>
            <a:ext cx="3810000" cy="276999"/>
          </a:xfrm>
          <a:prstGeom prst="rect">
            <a:avLst/>
          </a:prstGeom>
        </p:spPr>
        <p:txBody>
          <a:bodyPr wrap="square">
            <a:spAutoFit/>
          </a:bodyPr>
          <a:lstStyle/>
          <a:p>
            <a:r>
              <a:rPr lang="en-AU" sz="1200" dirty="0">
                <a:hlinkClick r:id="rId4"/>
              </a:rPr>
              <a:t>http://www.flickr.com/photos/zorin-denu/5385963280/</a:t>
            </a:r>
            <a:endParaRPr lang="en-AU" sz="1200" dirty="0"/>
          </a:p>
        </p:txBody>
      </p:sp>
      <p:sp>
        <p:nvSpPr>
          <p:cNvPr id="3" name="TextBox 2"/>
          <p:cNvSpPr txBox="1"/>
          <p:nvPr/>
        </p:nvSpPr>
        <p:spPr>
          <a:xfrm>
            <a:off x="533400" y="800100"/>
            <a:ext cx="7924800" cy="1323439"/>
          </a:xfrm>
          <a:prstGeom prst="rect">
            <a:avLst/>
          </a:prstGeom>
          <a:noFill/>
        </p:spPr>
        <p:txBody>
          <a:bodyPr wrap="square" rtlCol="0">
            <a:spAutoFit/>
          </a:bodyPr>
          <a:lstStyle/>
          <a:p>
            <a:r>
              <a:rPr lang="en-US" sz="3600" dirty="0"/>
              <a:t>The Oil droplet stays together and makes a perfect circular shape</a:t>
            </a:r>
            <a:r>
              <a:rPr lang="en-US" sz="4400" dirty="0"/>
              <a:t>.</a:t>
            </a:r>
          </a:p>
        </p:txBody>
      </p:sp>
      <p:sp>
        <p:nvSpPr>
          <p:cNvPr id="4" name="Rectangle 3"/>
          <p:cNvSpPr/>
          <p:nvPr/>
        </p:nvSpPr>
        <p:spPr>
          <a:xfrm>
            <a:off x="5578103" y="1691866"/>
            <a:ext cx="3352800" cy="1754326"/>
          </a:xfrm>
          <a:prstGeom prst="rect">
            <a:avLst/>
          </a:prstGeom>
        </p:spPr>
        <p:txBody>
          <a:bodyPr wrap="square">
            <a:spAutoFit/>
          </a:bodyPr>
          <a:lstStyle/>
          <a:p>
            <a:pPr lvl="0"/>
            <a:r>
              <a:rPr lang="en-US" sz="3600" dirty="0">
                <a:solidFill>
                  <a:prstClr val="black"/>
                </a:solidFill>
              </a:rPr>
              <a:t>The oil molecules are</a:t>
            </a:r>
          </a:p>
          <a:p>
            <a:pPr lvl="0"/>
            <a:r>
              <a:rPr lang="en-US" sz="3600" b="1" dirty="0">
                <a:solidFill>
                  <a:prstClr val="black"/>
                </a:solidFill>
              </a:rPr>
              <a:t>Hydrophobic</a:t>
            </a:r>
            <a:endParaRPr lang="en-AU" sz="3600" dirty="0">
              <a:solidFill>
                <a:prstClr val="black"/>
              </a:solidFill>
            </a:endParaRPr>
          </a:p>
        </p:txBody>
      </p:sp>
      <p:sp>
        <p:nvSpPr>
          <p:cNvPr id="6" name="Rectangle 5"/>
          <p:cNvSpPr/>
          <p:nvPr/>
        </p:nvSpPr>
        <p:spPr>
          <a:xfrm>
            <a:off x="3733799" y="3655697"/>
            <a:ext cx="5197103" cy="2031325"/>
          </a:xfrm>
          <a:prstGeom prst="rect">
            <a:avLst/>
          </a:prstGeom>
        </p:spPr>
        <p:txBody>
          <a:bodyPr wrap="square">
            <a:spAutoFit/>
          </a:bodyPr>
          <a:lstStyle/>
          <a:p>
            <a:pPr lvl="0"/>
            <a:r>
              <a:rPr lang="en-US" sz="3600" dirty="0">
                <a:solidFill>
                  <a:prstClr val="black"/>
                </a:solidFill>
              </a:rPr>
              <a:t>Oil Molecules are </a:t>
            </a:r>
            <a:r>
              <a:rPr lang="en-US" sz="3600" b="1" dirty="0">
                <a:solidFill>
                  <a:prstClr val="black"/>
                </a:solidFill>
              </a:rPr>
              <a:t>non-polar</a:t>
            </a:r>
            <a:r>
              <a:rPr lang="en-US" sz="3600" dirty="0">
                <a:solidFill>
                  <a:prstClr val="black"/>
                </a:solidFill>
              </a:rPr>
              <a:t> and water </a:t>
            </a:r>
          </a:p>
          <a:p>
            <a:pPr lvl="0"/>
            <a:r>
              <a:rPr lang="en-US" sz="3600" dirty="0">
                <a:solidFill>
                  <a:prstClr val="black"/>
                </a:solidFill>
              </a:rPr>
              <a:t>molecules are </a:t>
            </a:r>
            <a:r>
              <a:rPr lang="en-US" sz="3600" b="1" dirty="0">
                <a:solidFill>
                  <a:prstClr val="black"/>
                </a:solidFill>
              </a:rPr>
              <a:t>polar.  </a:t>
            </a:r>
          </a:p>
          <a:p>
            <a:pPr lvl="0"/>
            <a:r>
              <a:rPr lang="en-US" b="1" dirty="0">
                <a:solidFill>
                  <a:srgbClr val="FF0000"/>
                </a:solidFill>
              </a:rPr>
              <a:t>See 3.1.5</a:t>
            </a:r>
            <a:endParaRPr lang="en-AU" dirty="0">
              <a:solidFill>
                <a:prstClr val="black"/>
              </a:solidFill>
            </a:endParaRPr>
          </a:p>
        </p:txBody>
      </p:sp>
      <p:pic>
        <p:nvPicPr>
          <p:cNvPr id="9" name="Picture 8">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1417970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3855" y="6396335"/>
            <a:ext cx="4572000" cy="461665"/>
          </a:xfrm>
          <a:prstGeom prst="rect">
            <a:avLst/>
          </a:prstGeom>
        </p:spPr>
        <p:txBody>
          <a:bodyPr>
            <a:spAutoFit/>
          </a:bodyPr>
          <a:lstStyle/>
          <a:p>
            <a:r>
              <a:rPr lang="en-AU" sz="1200" dirty="0">
                <a:hlinkClick r:id="rId3"/>
              </a:rPr>
              <a:t>http://commons.wikimedia.org/wiki/File:Micelle_scheme-en.svg</a:t>
            </a:r>
            <a:endParaRPr lang="en-AU" sz="1200" dirty="0"/>
          </a:p>
          <a:p>
            <a:r>
              <a:rPr lang="en-AU" sz="1200" dirty="0">
                <a:hlinkClick r:id="rId4"/>
              </a:rPr>
              <a:t>http://commons.wikimedia.org/wiki/File:Liposome_scheme-en.svg</a:t>
            </a:r>
            <a:endParaRPr lang="en-AU" sz="1200" dirty="0"/>
          </a:p>
        </p:txBody>
      </p:sp>
      <p:sp>
        <p:nvSpPr>
          <p:cNvPr id="6" name="TextBox 5"/>
          <p:cNvSpPr txBox="1"/>
          <p:nvPr/>
        </p:nvSpPr>
        <p:spPr>
          <a:xfrm>
            <a:off x="202667" y="502179"/>
            <a:ext cx="8738133" cy="1384995"/>
          </a:xfrm>
          <a:prstGeom prst="rect">
            <a:avLst/>
          </a:prstGeom>
          <a:noFill/>
        </p:spPr>
        <p:txBody>
          <a:bodyPr wrap="square" rtlCol="0">
            <a:spAutoFit/>
          </a:bodyPr>
          <a:lstStyle/>
          <a:p>
            <a:pPr algn="ctr"/>
            <a:r>
              <a:rPr lang="en-AU" sz="2800" dirty="0"/>
              <a:t>When put into water, an </a:t>
            </a:r>
            <a:r>
              <a:rPr lang="en-AU" sz="2800" i="1" dirty="0"/>
              <a:t>emergent property </a:t>
            </a:r>
            <a:r>
              <a:rPr lang="en-AU" sz="2800" dirty="0"/>
              <a:t>is that phospholipids will self-organise to keep their heads ‘wet’ and their tails ‘dry’</a:t>
            </a:r>
          </a:p>
        </p:txBody>
      </p:sp>
      <p:grpSp>
        <p:nvGrpSpPr>
          <p:cNvPr id="5" name="Group 4"/>
          <p:cNvGrpSpPr/>
          <p:nvPr/>
        </p:nvGrpSpPr>
        <p:grpSpPr>
          <a:xfrm>
            <a:off x="94129" y="2472846"/>
            <a:ext cx="9031726" cy="3883928"/>
            <a:chOff x="94129" y="2193446"/>
            <a:chExt cx="9031726" cy="3883928"/>
          </a:xfrm>
        </p:grpSpPr>
        <p:pic>
          <p:nvPicPr>
            <p:cNvPr id="3076" name="Picture 4" descr="File:Liposome scheme-en.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395" y="2207960"/>
              <a:ext cx="4688460" cy="33170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le:Micelle scheme-en.svg"/>
            <p:cNvPicPr>
              <a:picLocks noChangeAspect="1" noChangeArrowheads="1"/>
            </p:cNvPicPr>
            <p:nvPr/>
          </p:nvPicPr>
          <p:blipFill rotWithShape="1">
            <a:blip r:embed="rId6">
              <a:extLst>
                <a:ext uri="{28A0092B-C50C-407E-A947-70E740481C1C}">
                  <a14:useLocalDpi xmlns:a14="http://schemas.microsoft.com/office/drawing/2010/main" val="0"/>
                </a:ext>
              </a:extLst>
            </a:blip>
            <a:srcRect l="4925"/>
            <a:stretch/>
          </p:blipFill>
          <p:spPr bwMode="auto">
            <a:xfrm>
              <a:off x="94129" y="2193446"/>
              <a:ext cx="4450307" cy="3317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4576" y="5484813"/>
              <a:ext cx="3078845" cy="584775"/>
            </a:xfrm>
            <a:prstGeom prst="rect">
              <a:avLst/>
            </a:prstGeom>
            <a:noFill/>
          </p:spPr>
          <p:txBody>
            <a:bodyPr wrap="square" rtlCol="0">
              <a:spAutoFit/>
            </a:bodyPr>
            <a:lstStyle/>
            <a:p>
              <a:pPr algn="ctr"/>
              <a:r>
                <a:rPr lang="en-AU" sz="3200" b="1" dirty="0"/>
                <a:t>micelle</a:t>
              </a:r>
            </a:p>
          </p:txBody>
        </p:sp>
        <p:sp>
          <p:nvSpPr>
            <p:cNvPr id="8" name="TextBox 7"/>
            <p:cNvSpPr txBox="1"/>
            <p:nvPr/>
          </p:nvSpPr>
          <p:spPr>
            <a:xfrm>
              <a:off x="5300432" y="5492599"/>
              <a:ext cx="3078845" cy="584775"/>
            </a:xfrm>
            <a:prstGeom prst="rect">
              <a:avLst/>
            </a:prstGeom>
            <a:noFill/>
          </p:spPr>
          <p:txBody>
            <a:bodyPr wrap="square" rtlCol="0">
              <a:spAutoFit/>
            </a:bodyPr>
            <a:lstStyle/>
            <a:p>
              <a:pPr algn="ctr"/>
              <a:r>
                <a:rPr lang="en-AU" sz="3200" b="1" dirty="0"/>
                <a:t>liposome</a:t>
              </a:r>
            </a:p>
          </p:txBody>
        </p:sp>
      </p:grpSp>
      <p:pic>
        <p:nvPicPr>
          <p:cNvPr id="12" name="Picture 11">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1381001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9771" y="6551750"/>
            <a:ext cx="6074229" cy="276999"/>
          </a:xfrm>
          <a:prstGeom prst="rect">
            <a:avLst/>
          </a:prstGeom>
        </p:spPr>
        <p:txBody>
          <a:bodyPr wrap="square">
            <a:spAutoFit/>
          </a:bodyPr>
          <a:lstStyle/>
          <a:p>
            <a:r>
              <a:rPr lang="en-AU" sz="1200" dirty="0">
                <a:hlinkClick r:id="rId3"/>
              </a:rPr>
              <a:t>http://commons.wikimedia.org/wiki/File:Phospholipids_aqueous_solution_structures.svg</a:t>
            </a:r>
            <a:endParaRPr lang="en-AU" sz="1200" dirty="0"/>
          </a:p>
        </p:txBody>
      </p:sp>
      <p:grpSp>
        <p:nvGrpSpPr>
          <p:cNvPr id="6" name="Group 5"/>
          <p:cNvGrpSpPr/>
          <p:nvPr/>
        </p:nvGrpSpPr>
        <p:grpSpPr>
          <a:xfrm>
            <a:off x="347885" y="0"/>
            <a:ext cx="8605161" cy="6645276"/>
            <a:chOff x="347885" y="0"/>
            <a:chExt cx="8605161" cy="5857876"/>
          </a:xfrm>
        </p:grpSpPr>
        <p:pic>
          <p:nvPicPr>
            <p:cNvPr id="4098" name="Picture 2" descr="http://upload.wikimedia.org/wikipedia/commons/thumb/c/c6/Phospholipids_aqueous_solution_structures.svg/500px-Phospholipids_aqueous_solution_structure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546" y="0"/>
              <a:ext cx="4762500" cy="5857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7885" y="231518"/>
              <a:ext cx="3842661" cy="5262979"/>
            </a:xfrm>
            <a:prstGeom prst="rect">
              <a:avLst/>
            </a:prstGeom>
            <a:noFill/>
          </p:spPr>
          <p:txBody>
            <a:bodyPr wrap="square" rtlCol="0">
              <a:spAutoFit/>
            </a:bodyPr>
            <a:lstStyle/>
            <a:p>
              <a:pPr algn="ctr"/>
              <a:r>
                <a:rPr lang="en-US" sz="2800" dirty="0"/>
                <a:t>In this 3D representation you can see that a </a:t>
              </a:r>
              <a:r>
                <a:rPr lang="en-US" sz="2800" b="1" dirty="0"/>
                <a:t>phospholipid bilayer </a:t>
              </a:r>
              <a:r>
                <a:rPr lang="en-US" sz="2800" dirty="0"/>
                <a:t>is one way that the tails can be removed from the water.</a:t>
              </a:r>
            </a:p>
            <a:p>
              <a:pPr algn="ctr"/>
              <a:endParaRPr lang="en-US" sz="2800" dirty="0"/>
            </a:p>
            <a:p>
              <a:pPr algn="ctr"/>
              <a:endParaRPr lang="en-US" sz="2800" dirty="0"/>
            </a:p>
            <a:p>
              <a:pPr algn="ctr"/>
              <a:r>
                <a:rPr lang="en-US" sz="2800" dirty="0"/>
                <a:t>Phospholipid molecules can flow past each other laterally but can’t move vertically</a:t>
              </a:r>
              <a:endParaRPr lang="en-AU" sz="2800" dirty="0"/>
            </a:p>
          </p:txBody>
        </p:sp>
      </p:grpSp>
    </p:spTree>
    <p:extLst>
      <p:ext uri="{BB962C8B-B14F-4D97-AF65-F5344CB8AC3E}">
        <p14:creationId xmlns:p14="http://schemas.microsoft.com/office/powerpoint/2010/main" val="18911841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063811"/>
            <a:ext cx="5976471" cy="4127500"/>
          </a:xfrm>
          <a:prstGeom prst="rect">
            <a:avLst/>
          </a:prstGeom>
        </p:spPr>
      </p:pic>
      <p:sp>
        <p:nvSpPr>
          <p:cNvPr id="3" name="TextBox 2"/>
          <p:cNvSpPr txBox="1"/>
          <p:nvPr/>
        </p:nvSpPr>
        <p:spPr>
          <a:xfrm>
            <a:off x="6004858" y="1004352"/>
            <a:ext cx="3040529" cy="4154983"/>
          </a:xfrm>
          <a:prstGeom prst="rect">
            <a:avLst/>
          </a:prstGeom>
          <a:solidFill>
            <a:srgbClr val="F7E8A7"/>
          </a:solidFill>
          <a:ln>
            <a:solidFill>
              <a:srgbClr val="000000"/>
            </a:solidFill>
          </a:ln>
        </p:spPr>
        <p:txBody>
          <a:bodyPr wrap="square" rtlCol="0">
            <a:spAutoFit/>
          </a:bodyPr>
          <a:lstStyle/>
          <a:p>
            <a:r>
              <a:rPr lang="en-US" sz="2200" dirty="0"/>
              <a:t>Phospholipid molecules</a:t>
            </a:r>
            <a:r>
              <a:rPr lang="en-US" sz="2200" b="1" dirty="0"/>
              <a:t> </a:t>
            </a:r>
            <a:r>
              <a:rPr lang="en-US" sz="2200" dirty="0"/>
              <a:t>have a polar (charged) phosphate head and long non-polar lipid tails</a:t>
            </a:r>
          </a:p>
          <a:p>
            <a:endParaRPr lang="en-US" sz="2200" dirty="0"/>
          </a:p>
          <a:p>
            <a:pPr marL="457200" indent="-457200">
              <a:buFont typeface="Arial"/>
              <a:buChar char="•"/>
            </a:pPr>
            <a:r>
              <a:rPr lang="en-US" sz="2200" dirty="0"/>
              <a:t>The head is hydrophilic (attracted to water)</a:t>
            </a:r>
          </a:p>
          <a:p>
            <a:pPr marL="457200" indent="-457200">
              <a:buFont typeface="Arial"/>
              <a:buChar char="•"/>
            </a:pPr>
            <a:endParaRPr lang="en-US" sz="2200" dirty="0"/>
          </a:p>
          <a:p>
            <a:pPr marL="457200" indent="-457200">
              <a:buFont typeface="Arial"/>
              <a:buChar char="•"/>
            </a:pPr>
            <a:r>
              <a:rPr lang="en-US" sz="2200" dirty="0"/>
              <a:t>The tails are hydrophobic (repelled by water)</a:t>
            </a:r>
            <a:endParaRPr lang="en-AU" sz="2200" dirty="0"/>
          </a:p>
        </p:txBody>
      </p:sp>
      <p:sp>
        <p:nvSpPr>
          <p:cNvPr id="8" name="Title 1"/>
          <p:cNvSpPr>
            <a:spLocks noGrp="1"/>
          </p:cNvSpPr>
          <p:nvPr>
            <p:ph type="title"/>
          </p:nvPr>
        </p:nvSpPr>
        <p:spPr>
          <a:xfrm>
            <a:off x="0" y="0"/>
            <a:ext cx="9144000" cy="950563"/>
          </a:xfrm>
        </p:spPr>
        <p:txBody>
          <a:bodyPr>
            <a:noAutofit/>
          </a:bodyPr>
          <a:lstStyle/>
          <a:p>
            <a:pPr fontAlgn="ctr"/>
            <a:r>
              <a:rPr lang="en-US" sz="2800" dirty="0">
                <a:latin typeface="+mn-lt"/>
                <a:cs typeface="Arial"/>
              </a:rPr>
              <a:t>1.3 U.1 </a:t>
            </a:r>
            <a:r>
              <a:rPr lang="en-US" sz="2800" dirty="0">
                <a:latin typeface="+mn-lt"/>
              </a:rPr>
              <a:t>Phospholipids form bilayers in water due to the amphipathic properties of phospholipid molecules.</a:t>
            </a:r>
            <a:endParaRPr lang="en-US" sz="2800" dirty="0">
              <a:solidFill>
                <a:srgbClr val="000000"/>
              </a:solidFill>
              <a:latin typeface="+mn-lt"/>
              <a:cs typeface="Arial"/>
            </a:endParaRPr>
          </a:p>
        </p:txBody>
      </p:sp>
      <p:pic>
        <p:nvPicPr>
          <p:cNvPr id="9" name="Picture 8" descr="Macintosh HD:Users:cdpaine:Desktop:Screen Shot 2014-08-24 at 13.40.43.png"/>
          <p:cNvPicPr/>
          <p:nvPr/>
        </p:nvPicPr>
        <p:blipFill>
          <a:blip r:embed="rId4">
            <a:extLst>
              <a:ext uri="{28A0092B-C50C-407E-A947-70E740481C1C}">
                <a14:useLocalDpi xmlns:a14="http://schemas.microsoft.com/office/drawing/2010/main" val="0"/>
              </a:ext>
            </a:extLst>
          </a:blip>
          <a:srcRect/>
          <a:stretch>
            <a:fillRect/>
          </a:stretch>
        </p:blipFill>
        <p:spPr bwMode="auto">
          <a:xfrm>
            <a:off x="699408" y="5078063"/>
            <a:ext cx="2254250" cy="1767206"/>
          </a:xfrm>
          <a:prstGeom prst="rect">
            <a:avLst/>
          </a:prstGeom>
          <a:noFill/>
          <a:ln>
            <a:noFill/>
          </a:ln>
        </p:spPr>
      </p:pic>
      <p:sp>
        <p:nvSpPr>
          <p:cNvPr id="10" name="Rectangle 9"/>
          <p:cNvSpPr/>
          <p:nvPr/>
        </p:nvSpPr>
        <p:spPr>
          <a:xfrm>
            <a:off x="2286000" y="6598332"/>
            <a:ext cx="6858000" cy="246221"/>
          </a:xfrm>
          <a:prstGeom prst="rect">
            <a:avLst/>
          </a:prstGeom>
        </p:spPr>
        <p:txBody>
          <a:bodyPr wrap="square">
            <a:spAutoFit/>
          </a:bodyPr>
          <a:lstStyle/>
          <a:p>
            <a:pPr algn="r"/>
            <a:r>
              <a:rPr lang="en-US" sz="1000" dirty="0">
                <a:hlinkClick r:id="rId5"/>
              </a:rPr>
              <a:t>http://</a:t>
            </a:r>
            <a:r>
              <a:rPr lang="en-US" sz="1000" dirty="0" err="1">
                <a:hlinkClick r:id="rId5"/>
              </a:rPr>
              <a:t>upload.wikimedia.org</a:t>
            </a:r>
            <a:r>
              <a:rPr lang="en-US" sz="1000" dirty="0">
                <a:hlinkClick r:id="rId5"/>
              </a:rPr>
              <a:t>/</a:t>
            </a:r>
            <a:r>
              <a:rPr lang="en-US" sz="1000" dirty="0" err="1">
                <a:hlinkClick r:id="rId5"/>
              </a:rPr>
              <a:t>wikipedia</a:t>
            </a:r>
            <a:r>
              <a:rPr lang="en-US" sz="1000" dirty="0">
                <a:hlinkClick r:id="rId5"/>
              </a:rPr>
              <a:t>/commons/3/39/</a:t>
            </a:r>
            <a:r>
              <a:rPr lang="en-US" sz="1000" dirty="0" err="1">
                <a:hlinkClick r:id="rId5"/>
              </a:rPr>
              <a:t>Phospholipid_TvanBrussel.jpg</a:t>
            </a:r>
            <a:endParaRPr lang="en-US" sz="1000" dirty="0"/>
          </a:p>
        </p:txBody>
      </p:sp>
      <p:sp>
        <p:nvSpPr>
          <p:cNvPr id="11" name="Rectangle 10"/>
          <p:cNvSpPr/>
          <p:nvPr/>
        </p:nvSpPr>
        <p:spPr>
          <a:xfrm>
            <a:off x="3251200" y="6368053"/>
            <a:ext cx="5892800" cy="246221"/>
          </a:xfrm>
          <a:prstGeom prst="rect">
            <a:avLst/>
          </a:prstGeom>
        </p:spPr>
        <p:txBody>
          <a:bodyPr wrap="square">
            <a:spAutoFit/>
          </a:bodyPr>
          <a:lstStyle/>
          <a:p>
            <a:pPr algn="r"/>
            <a:r>
              <a:rPr lang="en-US" sz="1000" dirty="0">
                <a:hlinkClick r:id="rId6"/>
              </a:rPr>
              <a:t>http://</a:t>
            </a:r>
            <a:r>
              <a:rPr lang="en-US" sz="1000" dirty="0" err="1">
                <a:hlinkClick r:id="rId6"/>
              </a:rPr>
              <a:t>www.ib.bioninja.com.au</a:t>
            </a:r>
            <a:r>
              <a:rPr lang="en-US" sz="1000" dirty="0">
                <a:hlinkClick r:id="rId6"/>
              </a:rPr>
              <a:t>/_Media/</a:t>
            </a:r>
            <a:r>
              <a:rPr lang="en-US" sz="1000" dirty="0" err="1">
                <a:hlinkClick r:id="rId6"/>
              </a:rPr>
              <a:t>phospholipid_bilayer_med.jpeg</a:t>
            </a:r>
            <a:endParaRPr lang="en-US" sz="1000" dirty="0"/>
          </a:p>
        </p:txBody>
      </p:sp>
      <p:sp>
        <p:nvSpPr>
          <p:cNvPr id="13" name="TextBox 12"/>
          <p:cNvSpPr txBox="1"/>
          <p:nvPr/>
        </p:nvSpPr>
        <p:spPr>
          <a:xfrm>
            <a:off x="2781300" y="5446527"/>
            <a:ext cx="3129642" cy="830997"/>
          </a:xfrm>
          <a:prstGeom prst="rect">
            <a:avLst/>
          </a:prstGeom>
          <a:solidFill>
            <a:srgbClr val="FFFFFF"/>
          </a:solidFill>
          <a:ln>
            <a:solidFill>
              <a:schemeClr val="tx1"/>
            </a:solidFill>
          </a:ln>
        </p:spPr>
        <p:txBody>
          <a:bodyPr wrap="square" rtlCol="0">
            <a:spAutoFit/>
          </a:bodyPr>
          <a:lstStyle/>
          <a:p>
            <a:r>
              <a:rPr lang="en-AU" sz="1600" dirty="0"/>
              <a:t>When drawing a diagram of a phospholipid this is a good example which shows all the key features</a:t>
            </a:r>
          </a:p>
        </p:txBody>
      </p:sp>
    </p:spTree>
    <p:extLst>
      <p:ext uri="{BB962C8B-B14F-4D97-AF65-F5344CB8AC3E}">
        <p14:creationId xmlns:p14="http://schemas.microsoft.com/office/powerpoint/2010/main" val="2133402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30" y="1774780"/>
            <a:ext cx="8864670" cy="3652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3228"/>
            <a:ext cx="9143998" cy="1200329"/>
          </a:xfrm>
          <a:prstGeom prst="rect">
            <a:avLst/>
          </a:prstGeom>
          <a:solidFill>
            <a:schemeClr val="tx2">
              <a:lumMod val="20000"/>
              <a:lumOff val="80000"/>
            </a:schemeClr>
          </a:solidFill>
        </p:spPr>
        <p:txBody>
          <a:bodyPr wrap="square" rtlCol="0">
            <a:spAutoFit/>
          </a:bodyPr>
          <a:lstStyle/>
          <a:p>
            <a:pPr algn="ctr"/>
            <a:r>
              <a:rPr lang="en-GB" sz="3600" b="1" dirty="0"/>
              <a:t>Singer-Nicholson fluid mosaic model</a:t>
            </a:r>
          </a:p>
          <a:p>
            <a:pPr lvl="0" algn="ctr"/>
            <a:endParaRPr lang="en-US" sz="3600" dirty="0"/>
          </a:p>
        </p:txBody>
      </p:sp>
      <p:sp>
        <p:nvSpPr>
          <p:cNvPr id="2" name="Rectangle 1"/>
          <p:cNvSpPr/>
          <p:nvPr/>
        </p:nvSpPr>
        <p:spPr>
          <a:xfrm>
            <a:off x="2699656" y="6338955"/>
            <a:ext cx="6444343" cy="276999"/>
          </a:xfrm>
          <a:prstGeom prst="rect">
            <a:avLst/>
          </a:prstGeom>
        </p:spPr>
        <p:txBody>
          <a:bodyPr wrap="square">
            <a:spAutoFit/>
          </a:bodyPr>
          <a:lstStyle/>
          <a:p>
            <a:r>
              <a:rPr lang="en-AU" sz="1200" dirty="0">
                <a:hlinkClick r:id="rId4"/>
              </a:rPr>
              <a:t>http://commons.wikimedia.org/wiki/File:Cell_membrane_detailed_diagram_en.svg?uselang=en-gb</a:t>
            </a:r>
            <a:endParaRPr lang="en-AU" sz="1200" dirty="0"/>
          </a:p>
        </p:txBody>
      </p:sp>
    </p:spTree>
    <p:extLst>
      <p:ext uri="{BB962C8B-B14F-4D97-AF65-F5344CB8AC3E}">
        <p14:creationId xmlns:p14="http://schemas.microsoft.com/office/powerpoint/2010/main" val="39415645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27313" y="2506610"/>
            <a:ext cx="10234615" cy="4417816"/>
            <a:chOff x="-827313" y="2506610"/>
            <a:chExt cx="10234615" cy="4417816"/>
          </a:xfrm>
        </p:grpSpPr>
        <p:pic>
          <p:nvPicPr>
            <p:cNvPr id="2" name="Picture 2" descr="http://upload.wikimedia.org/wikipedia/commons/thumb/d/da/Cell_membrane_detailed_diagram_en.svg/1000px-Cell_membrane_detailed_diagram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3" y="2860720"/>
              <a:ext cx="8683625" cy="3577654"/>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p:cNvSpPr/>
            <p:nvPr/>
          </p:nvSpPr>
          <p:spPr>
            <a:xfrm>
              <a:off x="-827313" y="2612571"/>
              <a:ext cx="4005942" cy="4245429"/>
            </a:xfrm>
            <a:prstGeom prst="frame">
              <a:avLst>
                <a:gd name="adj1" fmla="val 3283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4" name="Frame 3"/>
            <p:cNvSpPr/>
            <p:nvPr/>
          </p:nvSpPr>
          <p:spPr>
            <a:xfrm>
              <a:off x="3178628" y="3309257"/>
              <a:ext cx="767214" cy="1625776"/>
            </a:xfrm>
            <a:prstGeom prst="frame">
              <a:avLst>
                <a:gd name="adj1" fmla="val 2677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5" name="Frame 4"/>
            <p:cNvSpPr/>
            <p:nvPr/>
          </p:nvSpPr>
          <p:spPr>
            <a:xfrm>
              <a:off x="3945841" y="3922397"/>
              <a:ext cx="713245" cy="1360803"/>
            </a:xfrm>
            <a:prstGeom prst="frame">
              <a:avLst>
                <a:gd name="adj1" fmla="val 2677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 name="Frame 5"/>
            <p:cNvSpPr/>
            <p:nvPr/>
          </p:nvSpPr>
          <p:spPr>
            <a:xfrm>
              <a:off x="4659086" y="3922397"/>
              <a:ext cx="551543" cy="1172117"/>
            </a:xfrm>
            <a:prstGeom prst="frame">
              <a:avLst>
                <a:gd name="adj1" fmla="val 20129"/>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7" name="Frame 6"/>
            <p:cNvSpPr/>
            <p:nvPr/>
          </p:nvSpPr>
          <p:spPr>
            <a:xfrm>
              <a:off x="5375499" y="4060282"/>
              <a:ext cx="713245" cy="1360803"/>
            </a:xfrm>
            <a:prstGeom prst="frame">
              <a:avLst>
                <a:gd name="adj1" fmla="val 2677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8" name="Frame 7"/>
            <p:cNvSpPr/>
            <p:nvPr/>
          </p:nvSpPr>
          <p:spPr>
            <a:xfrm>
              <a:off x="6427785" y="3922396"/>
              <a:ext cx="713245" cy="1360803"/>
            </a:xfrm>
            <a:prstGeom prst="frame">
              <a:avLst>
                <a:gd name="adj1" fmla="val 2677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9" name="Rectangle 8"/>
            <p:cNvSpPr/>
            <p:nvPr/>
          </p:nvSpPr>
          <p:spPr>
            <a:xfrm>
              <a:off x="3178629" y="4935032"/>
              <a:ext cx="767212" cy="15033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p:cNvSpPr/>
            <p:nvPr/>
          </p:nvSpPr>
          <p:spPr>
            <a:xfrm>
              <a:off x="3945841" y="5421085"/>
              <a:ext cx="713245" cy="15033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p:nvSpPr>
          <p:spPr>
            <a:xfrm>
              <a:off x="4662254" y="5094514"/>
              <a:ext cx="713245" cy="15033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p:cNvSpPr/>
            <p:nvPr/>
          </p:nvSpPr>
          <p:spPr>
            <a:xfrm>
              <a:off x="5375499" y="5421085"/>
              <a:ext cx="1052286" cy="15033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p:cNvSpPr/>
            <p:nvPr/>
          </p:nvSpPr>
          <p:spPr>
            <a:xfrm>
              <a:off x="6427785" y="5283199"/>
              <a:ext cx="2266272" cy="15033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p:cNvSpPr/>
            <p:nvPr/>
          </p:nvSpPr>
          <p:spPr>
            <a:xfrm>
              <a:off x="7141030" y="3922396"/>
              <a:ext cx="2266272" cy="14157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p:cNvSpPr/>
            <p:nvPr/>
          </p:nvSpPr>
          <p:spPr>
            <a:xfrm>
              <a:off x="5210629" y="3678727"/>
              <a:ext cx="164870" cy="14157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p:cNvSpPr/>
            <p:nvPr/>
          </p:nvSpPr>
          <p:spPr>
            <a:xfrm>
              <a:off x="6053481" y="3922397"/>
              <a:ext cx="374304" cy="13608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p:cNvSpPr/>
            <p:nvPr/>
          </p:nvSpPr>
          <p:spPr>
            <a:xfrm>
              <a:off x="3945842" y="2506610"/>
              <a:ext cx="4612886" cy="14157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p:cNvSpPr/>
            <p:nvPr/>
          </p:nvSpPr>
          <p:spPr>
            <a:xfrm>
              <a:off x="5375499" y="3922397"/>
              <a:ext cx="677982" cy="1378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p:cNvSpPr/>
            <p:nvPr/>
          </p:nvSpPr>
          <p:spPr>
            <a:xfrm>
              <a:off x="455978" y="3922396"/>
              <a:ext cx="754127" cy="13132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1" name="Rectangle 20"/>
          <p:cNvSpPr/>
          <p:nvPr/>
        </p:nvSpPr>
        <p:spPr>
          <a:xfrm>
            <a:off x="0" y="779485"/>
            <a:ext cx="9143998" cy="2092881"/>
          </a:xfrm>
          <a:prstGeom prst="rect">
            <a:avLst/>
          </a:prstGeom>
          <a:solidFill>
            <a:srgbClr val="F7E8A7"/>
          </a:solidFill>
        </p:spPr>
        <p:txBody>
          <a:bodyPr wrap="square">
            <a:spAutoFit/>
          </a:bodyPr>
          <a:lstStyle/>
          <a:p>
            <a:r>
              <a:rPr lang="en-US" sz="2800" b="1" dirty="0"/>
              <a:t>Cholesterol: </a:t>
            </a:r>
            <a:r>
              <a:rPr lang="en-US" sz="2000" dirty="0"/>
              <a:t>(It’s not all bad!)</a:t>
            </a:r>
          </a:p>
          <a:p>
            <a:r>
              <a:rPr lang="en-US" sz="2400" dirty="0"/>
              <a:t>It makes the phospholipids pack more tightly and regulates the fluidity and flexibility of the membrane.</a:t>
            </a:r>
            <a:endParaRPr lang="en-US" dirty="0"/>
          </a:p>
          <a:p>
            <a:r>
              <a:rPr lang="en-US" i="1" dirty="0"/>
              <a:t>Bad analogy: </a:t>
            </a:r>
            <a:r>
              <a:rPr lang="en-US" dirty="0"/>
              <a:t>imagine a room full of people wearing fluffy jumpers (sweaters). </a:t>
            </a:r>
          </a:p>
          <a:p>
            <a:r>
              <a:rPr lang="en-US" dirty="0"/>
              <a:t>It is crowded but they can slip past each other easily enough. </a:t>
            </a:r>
          </a:p>
          <a:p>
            <a:r>
              <a:rPr lang="en-US" dirty="0"/>
              <a:t>Now sprinkle the crowd with people wearing Velcro™ suits…</a:t>
            </a:r>
            <a:endParaRPr lang="en-AU" dirty="0"/>
          </a:p>
        </p:txBody>
      </p:sp>
      <p:sp>
        <p:nvSpPr>
          <p:cNvPr id="22" name="Title 1"/>
          <p:cNvSpPr>
            <a:spLocks noGrp="1"/>
          </p:cNvSpPr>
          <p:nvPr>
            <p:ph type="title"/>
          </p:nvPr>
        </p:nvSpPr>
        <p:spPr>
          <a:xfrm>
            <a:off x="0" y="4762"/>
            <a:ext cx="9144000" cy="802062"/>
          </a:xfrm>
        </p:spPr>
        <p:txBody>
          <a:bodyPr>
            <a:noAutofit/>
          </a:bodyPr>
          <a:lstStyle/>
          <a:p>
            <a:pPr fontAlgn="b"/>
            <a:r>
              <a:rPr lang="en-US" sz="2800" dirty="0">
                <a:latin typeface="+mn-lt"/>
                <a:cs typeface="Arial"/>
              </a:rPr>
              <a:t>1.3 U.3 </a:t>
            </a:r>
            <a:r>
              <a:rPr lang="en-GB" sz="2800" dirty="0">
                <a:solidFill>
                  <a:srgbClr val="000000"/>
                </a:solidFill>
                <a:latin typeface="+mn-lt"/>
                <a:ea typeface="ＭＳ 明朝"/>
                <a:cs typeface="Arial"/>
              </a:rPr>
              <a:t>Cholesterol is a component of animal cell membranes.</a:t>
            </a:r>
            <a:endParaRPr lang="en-US" sz="2800" dirty="0">
              <a:solidFill>
                <a:srgbClr val="000000"/>
              </a:solidFill>
              <a:latin typeface="+mn-lt"/>
              <a:cs typeface="Arial"/>
            </a:endParaRPr>
          </a:p>
        </p:txBody>
      </p:sp>
    </p:spTree>
    <p:extLst>
      <p:ext uri="{BB962C8B-B14F-4D97-AF65-F5344CB8AC3E}">
        <p14:creationId xmlns:p14="http://schemas.microsoft.com/office/powerpoint/2010/main" val="12131906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72130" y="606104"/>
            <a:ext cx="1897970" cy="523220"/>
          </a:xfrm>
          <a:prstGeom prst="rect">
            <a:avLst/>
          </a:prstGeom>
        </p:spPr>
        <p:txBody>
          <a:bodyPr wrap="square">
            <a:spAutoFit/>
          </a:bodyPr>
          <a:lstStyle/>
          <a:p>
            <a:r>
              <a:rPr lang="en-US" sz="2800" b="1" dirty="0"/>
              <a:t>Cholesterol</a:t>
            </a:r>
            <a:endParaRPr lang="en-AU" dirty="0"/>
          </a:p>
        </p:txBody>
      </p:sp>
      <p:pic>
        <p:nvPicPr>
          <p:cNvPr id="23" name="Picture 22"/>
          <p:cNvPicPr>
            <a:picLocks noChangeAspect="1"/>
          </p:cNvPicPr>
          <p:nvPr/>
        </p:nvPicPr>
        <p:blipFill>
          <a:blip r:embed="rId3"/>
          <a:stretch>
            <a:fillRect/>
          </a:stretch>
        </p:blipFill>
        <p:spPr>
          <a:xfrm>
            <a:off x="0" y="1778000"/>
            <a:ext cx="3302000" cy="5080000"/>
          </a:xfrm>
          <a:prstGeom prst="rect">
            <a:avLst/>
          </a:prstGeom>
        </p:spPr>
      </p:pic>
      <p:sp>
        <p:nvSpPr>
          <p:cNvPr id="24" name="Rectangle 23"/>
          <p:cNvSpPr/>
          <p:nvPr/>
        </p:nvSpPr>
        <p:spPr>
          <a:xfrm>
            <a:off x="4572000" y="6631514"/>
            <a:ext cx="4572000" cy="246221"/>
          </a:xfrm>
          <a:prstGeom prst="rect">
            <a:avLst/>
          </a:prstGeom>
        </p:spPr>
        <p:txBody>
          <a:bodyPr>
            <a:spAutoFit/>
          </a:bodyPr>
          <a:lstStyle/>
          <a:p>
            <a:pPr algn="r"/>
            <a:r>
              <a:rPr lang="en-US" sz="1000" dirty="0">
                <a:hlinkClick r:id="rId4"/>
              </a:rPr>
              <a:t>http://</a:t>
            </a:r>
            <a:r>
              <a:rPr lang="en-US" sz="1000" dirty="0" err="1">
                <a:hlinkClick r:id="rId4"/>
              </a:rPr>
              <a:t>www.cholesterol</a:t>
            </a:r>
            <a:r>
              <a:rPr lang="en-US" sz="1000" dirty="0">
                <a:hlinkClick r:id="rId4"/>
              </a:rPr>
              <a:t>-and-</a:t>
            </a:r>
            <a:r>
              <a:rPr lang="en-US" sz="1000" dirty="0" err="1">
                <a:hlinkClick r:id="rId4"/>
              </a:rPr>
              <a:t>health.com</a:t>
            </a:r>
            <a:r>
              <a:rPr lang="en-US" sz="1000" dirty="0">
                <a:hlinkClick r:id="rId4"/>
              </a:rPr>
              <a:t>/images/</a:t>
            </a:r>
            <a:r>
              <a:rPr lang="en-US" sz="1000" dirty="0" err="1">
                <a:hlinkClick r:id="rId4"/>
              </a:rPr>
              <a:t>Cholesterol_Structure.jpg</a:t>
            </a:r>
            <a:endParaRPr lang="en-US" sz="1000" dirty="0"/>
          </a:p>
        </p:txBody>
      </p:sp>
      <p:sp>
        <p:nvSpPr>
          <p:cNvPr id="25" name="Rectangle 24"/>
          <p:cNvSpPr/>
          <p:nvPr/>
        </p:nvSpPr>
        <p:spPr>
          <a:xfrm>
            <a:off x="4572000" y="6392328"/>
            <a:ext cx="4572000" cy="246221"/>
          </a:xfrm>
          <a:prstGeom prst="rect">
            <a:avLst/>
          </a:prstGeom>
        </p:spPr>
        <p:txBody>
          <a:bodyPr>
            <a:spAutoFit/>
          </a:bodyPr>
          <a:lstStyle/>
          <a:p>
            <a:pPr algn="r"/>
            <a:r>
              <a:rPr lang="en-US" sz="1000" dirty="0">
                <a:hlinkClick r:id="rId5"/>
              </a:rPr>
              <a:t>http://</a:t>
            </a:r>
            <a:r>
              <a:rPr lang="en-US" sz="1000" dirty="0" err="1">
                <a:hlinkClick r:id="rId5"/>
              </a:rPr>
              <a:t>www.uic.edu</a:t>
            </a:r>
            <a:r>
              <a:rPr lang="en-US" sz="1000" dirty="0">
                <a:hlinkClick r:id="rId5"/>
              </a:rPr>
              <a:t>/classes/bios/bios100/lectf03am/</a:t>
            </a:r>
            <a:r>
              <a:rPr lang="en-US" sz="1000" dirty="0" err="1">
                <a:hlinkClick r:id="rId5"/>
              </a:rPr>
              <a:t>cholesterol.jpg</a:t>
            </a:r>
            <a:endParaRPr lang="en-US" sz="1000" dirty="0"/>
          </a:p>
        </p:txBody>
      </p:sp>
      <p:pic>
        <p:nvPicPr>
          <p:cNvPr id="26" name="Picture 25"/>
          <p:cNvPicPr>
            <a:picLocks noChangeAspect="1"/>
          </p:cNvPicPr>
          <p:nvPr/>
        </p:nvPicPr>
        <p:blipFill>
          <a:blip r:embed="rId6"/>
          <a:stretch>
            <a:fillRect/>
          </a:stretch>
        </p:blipFill>
        <p:spPr>
          <a:xfrm>
            <a:off x="4936303" y="1775655"/>
            <a:ext cx="4207697" cy="2967708"/>
          </a:xfrm>
          <a:prstGeom prst="rect">
            <a:avLst/>
          </a:prstGeom>
        </p:spPr>
      </p:pic>
      <p:cxnSp>
        <p:nvCxnSpPr>
          <p:cNvPr id="28" name="Straight Connector 27"/>
          <p:cNvCxnSpPr/>
          <p:nvPr/>
        </p:nvCxnSpPr>
        <p:spPr>
          <a:xfrm flipV="1">
            <a:off x="673100" y="1536700"/>
            <a:ext cx="495300" cy="330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68400" y="1129324"/>
            <a:ext cx="3289300" cy="1477328"/>
          </a:xfrm>
          <a:prstGeom prst="rect">
            <a:avLst/>
          </a:prstGeom>
          <a:noFill/>
        </p:spPr>
        <p:txBody>
          <a:bodyPr wrap="square" rtlCol="0">
            <a:spAutoFit/>
          </a:bodyPr>
          <a:lstStyle/>
          <a:p>
            <a:pPr lvl="0"/>
            <a:r>
              <a:rPr lang="en-US" dirty="0"/>
              <a:t>Hydroxyl group makes the head polar and hydrophilic - </a:t>
            </a:r>
            <a:r>
              <a:rPr lang="en-GB" dirty="0"/>
              <a:t>attracted to the phosphate heads on the periphery of the membrane.</a:t>
            </a:r>
            <a:r>
              <a:rPr lang="en-US" dirty="0"/>
              <a:t> </a:t>
            </a:r>
          </a:p>
          <a:p>
            <a:endParaRPr lang="en-US" dirty="0"/>
          </a:p>
        </p:txBody>
      </p:sp>
      <p:sp>
        <p:nvSpPr>
          <p:cNvPr id="30" name="TextBox 29"/>
          <p:cNvSpPr txBox="1"/>
          <p:nvPr/>
        </p:nvSpPr>
        <p:spPr>
          <a:xfrm>
            <a:off x="2284012" y="2628900"/>
            <a:ext cx="2529288" cy="923330"/>
          </a:xfrm>
          <a:prstGeom prst="rect">
            <a:avLst/>
          </a:prstGeom>
          <a:noFill/>
        </p:spPr>
        <p:txBody>
          <a:bodyPr wrap="square" rtlCol="0">
            <a:spAutoFit/>
          </a:bodyPr>
          <a:lstStyle/>
          <a:p>
            <a:r>
              <a:rPr lang="en-US" dirty="0"/>
              <a:t>Carbon rings – it’s not classed as a fat or an oil, </a:t>
            </a:r>
            <a:r>
              <a:rPr lang="en-US" b="1" dirty="0"/>
              <a:t>cholesterol is a steroid</a:t>
            </a:r>
          </a:p>
        </p:txBody>
      </p:sp>
      <p:sp>
        <p:nvSpPr>
          <p:cNvPr id="31" name="TextBox 30"/>
          <p:cNvSpPr txBox="1"/>
          <p:nvPr/>
        </p:nvSpPr>
        <p:spPr>
          <a:xfrm>
            <a:off x="3420515" y="5010063"/>
            <a:ext cx="4085185" cy="1200329"/>
          </a:xfrm>
          <a:prstGeom prst="rect">
            <a:avLst/>
          </a:prstGeom>
          <a:noFill/>
        </p:spPr>
        <p:txBody>
          <a:bodyPr wrap="square" rtlCol="0">
            <a:spAutoFit/>
          </a:bodyPr>
          <a:lstStyle/>
          <a:p>
            <a:r>
              <a:rPr lang="en-US" dirty="0"/>
              <a:t>Non-polar (hydrophobic) tail –</a:t>
            </a:r>
            <a:r>
              <a:rPr lang="en-GB" dirty="0"/>
              <a:t>attracted to the hydrophobic tails of phospholipids in the centre of the membrane</a:t>
            </a:r>
            <a:endParaRPr lang="en-US" dirty="0"/>
          </a:p>
          <a:p>
            <a:endParaRPr lang="en-US" dirty="0"/>
          </a:p>
        </p:txBody>
      </p:sp>
      <p:cxnSp>
        <p:nvCxnSpPr>
          <p:cNvPr id="32" name="Straight Connector 31"/>
          <p:cNvCxnSpPr/>
          <p:nvPr/>
        </p:nvCxnSpPr>
        <p:spPr>
          <a:xfrm>
            <a:off x="2828124" y="5283200"/>
            <a:ext cx="592391" cy="1651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547412" y="2590800"/>
            <a:ext cx="736600" cy="4445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4381500" y="1689100"/>
            <a:ext cx="1600200" cy="368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1" idx="0"/>
          </p:cNvCxnSpPr>
          <p:nvPr/>
        </p:nvCxnSpPr>
        <p:spPr>
          <a:xfrm flipV="1">
            <a:off x="5463108" y="3552230"/>
            <a:ext cx="404292" cy="14578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91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755" r="24939"/>
          <a:stretch/>
        </p:blipFill>
        <p:spPr>
          <a:xfrm>
            <a:off x="4732422" y="813199"/>
            <a:ext cx="4251158" cy="5117269"/>
          </a:xfrm>
          <a:prstGeom prst="rect">
            <a:avLst/>
          </a:prstGeom>
        </p:spPr>
      </p:pic>
      <p:sp>
        <p:nvSpPr>
          <p:cNvPr id="7" name="Rectangle 6"/>
          <p:cNvSpPr/>
          <p:nvPr/>
        </p:nvSpPr>
        <p:spPr>
          <a:xfrm>
            <a:off x="3640138" y="4640181"/>
            <a:ext cx="4038600" cy="1683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85505" y="925096"/>
            <a:ext cx="3294970" cy="523220"/>
          </a:xfrm>
          <a:prstGeom prst="rect">
            <a:avLst/>
          </a:prstGeom>
          <a:solidFill>
            <a:srgbClr val="FFFFFF"/>
          </a:solidFill>
        </p:spPr>
        <p:txBody>
          <a:bodyPr wrap="square">
            <a:spAutoFit/>
          </a:bodyPr>
          <a:lstStyle/>
          <a:p>
            <a:r>
              <a:rPr lang="en-US" sz="2800" b="1" dirty="0"/>
              <a:t>Membrane fluidity</a:t>
            </a:r>
            <a:endParaRPr lang="en-AU" dirty="0"/>
          </a:p>
        </p:txBody>
      </p:sp>
      <p:sp>
        <p:nvSpPr>
          <p:cNvPr id="22" name="Title 1"/>
          <p:cNvSpPr>
            <a:spLocks noGrp="1"/>
          </p:cNvSpPr>
          <p:nvPr>
            <p:ph type="title"/>
          </p:nvPr>
        </p:nvSpPr>
        <p:spPr>
          <a:xfrm>
            <a:off x="0" y="18208"/>
            <a:ext cx="9144000" cy="926451"/>
          </a:xfrm>
        </p:spPr>
        <p:txBody>
          <a:bodyPr>
            <a:noAutofit/>
          </a:bodyPr>
          <a:lstStyle/>
          <a:p>
            <a:pPr fontAlgn="b"/>
            <a:r>
              <a:rPr lang="en-US" sz="2800" dirty="0">
                <a:latin typeface="+mn-lt"/>
                <a:cs typeface="Arial"/>
              </a:rPr>
              <a:t>1.3 A.1 Cholesterol in mammalian membranes reduces membrane fluidity and permeability to some solutes</a:t>
            </a:r>
            <a:r>
              <a:rPr lang="en-US" sz="1800" dirty="0">
                <a:latin typeface="Arial"/>
                <a:cs typeface="Arial"/>
              </a:rPr>
              <a:t>.   </a:t>
            </a:r>
            <a:endParaRPr lang="en-US" sz="1800" dirty="0">
              <a:solidFill>
                <a:srgbClr val="000000"/>
              </a:solidFill>
              <a:latin typeface="Arial"/>
              <a:cs typeface="Arial"/>
            </a:endParaRPr>
          </a:p>
        </p:txBody>
      </p:sp>
      <p:sp>
        <p:nvSpPr>
          <p:cNvPr id="31" name="TextBox 30"/>
          <p:cNvSpPr txBox="1"/>
          <p:nvPr/>
        </p:nvSpPr>
        <p:spPr>
          <a:xfrm>
            <a:off x="122005" y="4546052"/>
            <a:ext cx="5701625" cy="2031325"/>
          </a:xfrm>
          <a:prstGeom prst="rect">
            <a:avLst/>
          </a:prstGeom>
          <a:solidFill>
            <a:srgbClr val="FFFFFF"/>
          </a:solidFill>
          <a:ln>
            <a:solidFill>
              <a:srgbClr val="000000"/>
            </a:solidFill>
          </a:ln>
        </p:spPr>
        <p:txBody>
          <a:bodyPr wrap="square" rtlCol="0">
            <a:spAutoFit/>
          </a:bodyPr>
          <a:lstStyle/>
          <a:p>
            <a:r>
              <a:rPr lang="en-GB" dirty="0"/>
              <a:t>It is important to regulate the degree of fluidity:</a:t>
            </a:r>
            <a:endParaRPr lang="en-US" dirty="0"/>
          </a:p>
          <a:p>
            <a:pPr marL="285750" lvl="0" indent="-285750">
              <a:buFont typeface="Arial"/>
              <a:buChar char="•"/>
            </a:pPr>
            <a:r>
              <a:rPr lang="en-GB" dirty="0"/>
              <a:t>Membranes need to be fluid enough that the cell can move</a:t>
            </a:r>
            <a:endParaRPr lang="en-US" dirty="0"/>
          </a:p>
          <a:p>
            <a:pPr marL="285750" lvl="0" indent="-285750">
              <a:buFont typeface="Arial"/>
              <a:buChar char="•"/>
            </a:pPr>
            <a:r>
              <a:rPr lang="en-GB" dirty="0"/>
              <a:t>Membranes need to be fluid enough that the required substances can move across the membrane</a:t>
            </a:r>
            <a:endParaRPr lang="en-US" dirty="0"/>
          </a:p>
          <a:p>
            <a:pPr marL="285750" lvl="0" indent="-285750">
              <a:buFont typeface="Arial"/>
              <a:buChar char="•"/>
            </a:pPr>
            <a:r>
              <a:rPr lang="en-GB" dirty="0"/>
              <a:t>If too fluid however the membrane could not effectively restrict the movement of substances across itself</a:t>
            </a:r>
            <a:endParaRPr lang="en-US" dirty="0"/>
          </a:p>
        </p:txBody>
      </p:sp>
      <p:sp>
        <p:nvSpPr>
          <p:cNvPr id="8" name="Rectangle 7"/>
          <p:cNvSpPr/>
          <p:nvPr/>
        </p:nvSpPr>
        <p:spPr>
          <a:xfrm>
            <a:off x="2667567" y="6622255"/>
            <a:ext cx="6482000" cy="246221"/>
          </a:xfrm>
          <a:prstGeom prst="rect">
            <a:avLst/>
          </a:prstGeom>
        </p:spPr>
        <p:txBody>
          <a:bodyPr wrap="square">
            <a:spAutoFit/>
          </a:bodyPr>
          <a:lstStyle/>
          <a:p>
            <a:pPr algn="r"/>
            <a:r>
              <a:rPr lang="en-US" sz="1000" dirty="0">
                <a:hlinkClick r:id="rId4"/>
              </a:rPr>
              <a:t>http://</a:t>
            </a:r>
            <a:r>
              <a:rPr lang="en-US" sz="1000" dirty="0" err="1">
                <a:hlinkClick r:id="rId4"/>
              </a:rPr>
              <a:t>www.nature.com</a:t>
            </a:r>
            <a:r>
              <a:rPr lang="en-US" sz="1000" dirty="0">
                <a:hlinkClick r:id="rId4"/>
              </a:rPr>
              <a:t>/</a:t>
            </a:r>
            <a:r>
              <a:rPr lang="en-US" sz="1000" dirty="0" err="1">
                <a:hlinkClick r:id="rId4"/>
              </a:rPr>
              <a:t>scitable</a:t>
            </a:r>
            <a:r>
              <a:rPr lang="en-US" sz="1000" dirty="0">
                <a:hlinkClick r:id="rId4"/>
              </a:rPr>
              <a:t>/content/ne0000/ne0000/ne0000/ne0000/14668965/U2.cp5.3_membrane_f2.jpg</a:t>
            </a:r>
            <a:endParaRPr lang="en-US" sz="1000" dirty="0"/>
          </a:p>
        </p:txBody>
      </p:sp>
      <p:grpSp>
        <p:nvGrpSpPr>
          <p:cNvPr id="13" name="Group 12"/>
          <p:cNvGrpSpPr/>
          <p:nvPr/>
        </p:nvGrpSpPr>
        <p:grpSpPr>
          <a:xfrm>
            <a:off x="165776" y="1456534"/>
            <a:ext cx="4444324" cy="3048977"/>
            <a:chOff x="153076" y="761023"/>
            <a:chExt cx="4444324" cy="3048977"/>
          </a:xfrm>
        </p:grpSpPr>
        <p:sp>
          <p:nvSpPr>
            <p:cNvPr id="10" name="Rectangle 9"/>
            <p:cNvSpPr/>
            <p:nvPr/>
          </p:nvSpPr>
          <p:spPr>
            <a:xfrm>
              <a:off x="153076" y="761023"/>
              <a:ext cx="4444324" cy="3048977"/>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394625" y="811824"/>
              <a:ext cx="2202775" cy="1754327"/>
            </a:xfrm>
            <a:prstGeom prst="rect">
              <a:avLst/>
            </a:prstGeom>
            <a:solidFill>
              <a:srgbClr val="FFFFFF"/>
            </a:solidFill>
          </p:spPr>
          <p:txBody>
            <a:bodyPr wrap="square" rtlCol="0">
              <a:spAutoFit/>
            </a:bodyPr>
            <a:lstStyle/>
            <a:p>
              <a:pPr lvl="0"/>
              <a:r>
                <a:rPr lang="en-GB" dirty="0"/>
                <a:t>The hydrophobic hydrocarbon tails usually behave as a liquid. Hydrophilic phosphate heads act more like a solid. </a:t>
              </a:r>
              <a:endParaRPr lang="en-US" dirty="0"/>
            </a:p>
          </p:txBody>
        </p:sp>
        <p:pic>
          <p:nvPicPr>
            <p:cNvPr id="27" name="Picture 26" descr="Macintosh HD:Users:cdpaine:Desktop:Screen Shot 2014-08-24 at 13.40.43.png"/>
            <p:cNvPicPr/>
            <p:nvPr/>
          </p:nvPicPr>
          <p:blipFill>
            <a:blip r:embed="rId5">
              <a:extLst>
                <a:ext uri="{28A0092B-C50C-407E-A947-70E740481C1C}">
                  <a14:useLocalDpi xmlns:a14="http://schemas.microsoft.com/office/drawing/2010/main" val="0"/>
                </a:ext>
              </a:extLst>
            </a:blip>
            <a:srcRect/>
            <a:stretch>
              <a:fillRect/>
            </a:stretch>
          </p:blipFill>
          <p:spPr bwMode="auto">
            <a:xfrm>
              <a:off x="178475" y="966252"/>
              <a:ext cx="2254250" cy="1767206"/>
            </a:xfrm>
            <a:prstGeom prst="rect">
              <a:avLst/>
            </a:prstGeom>
            <a:noFill/>
            <a:ln>
              <a:noFill/>
            </a:ln>
          </p:spPr>
        </p:pic>
        <p:sp>
          <p:nvSpPr>
            <p:cNvPr id="12" name="Rectangle 11"/>
            <p:cNvSpPr/>
            <p:nvPr/>
          </p:nvSpPr>
          <p:spPr>
            <a:xfrm>
              <a:off x="254675" y="2770452"/>
              <a:ext cx="4253826" cy="923330"/>
            </a:xfrm>
            <a:prstGeom prst="rect">
              <a:avLst/>
            </a:prstGeom>
            <a:solidFill>
              <a:srgbClr val="FFFFFF"/>
            </a:solidFill>
          </p:spPr>
          <p:txBody>
            <a:bodyPr wrap="square">
              <a:spAutoFit/>
            </a:bodyPr>
            <a:lstStyle/>
            <a:p>
              <a:pPr lvl="0"/>
              <a:r>
                <a:rPr lang="en-GB" dirty="0"/>
                <a:t>Though it is difficult to determine whether the membrane is truly either a solid or liquid it can definitely be said to be fluid. </a:t>
              </a:r>
              <a:endParaRPr lang="en-US" dirty="0"/>
            </a:p>
          </p:txBody>
        </p:sp>
      </p:grpSp>
    </p:spTree>
    <p:extLst>
      <p:ext uri="{BB962C8B-B14F-4D97-AF65-F5344CB8AC3E}">
        <p14:creationId xmlns:p14="http://schemas.microsoft.com/office/powerpoint/2010/main" val="1280068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187700" y="732517"/>
            <a:ext cx="5961867" cy="5117269"/>
          </a:xfrm>
          <a:prstGeom prst="rect">
            <a:avLst/>
          </a:prstGeom>
        </p:spPr>
      </p:pic>
      <p:sp>
        <p:nvSpPr>
          <p:cNvPr id="16" name="Rectangle 15"/>
          <p:cNvSpPr/>
          <p:nvPr/>
        </p:nvSpPr>
        <p:spPr>
          <a:xfrm>
            <a:off x="3182938" y="4499307"/>
            <a:ext cx="4038600" cy="1683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72130" y="606104"/>
            <a:ext cx="3307670" cy="954107"/>
          </a:xfrm>
          <a:prstGeom prst="rect">
            <a:avLst/>
          </a:prstGeom>
          <a:solidFill>
            <a:srgbClr val="FFFFFF"/>
          </a:solidFill>
        </p:spPr>
        <p:txBody>
          <a:bodyPr wrap="square">
            <a:spAutoFit/>
          </a:bodyPr>
          <a:lstStyle/>
          <a:p>
            <a:r>
              <a:rPr lang="en-US" sz="2800" b="1" dirty="0"/>
              <a:t>Cholesterol’s role in membrane fluidity</a:t>
            </a:r>
            <a:endParaRPr lang="en-AU" dirty="0"/>
          </a:p>
        </p:txBody>
      </p:sp>
      <p:sp>
        <p:nvSpPr>
          <p:cNvPr id="30" name="TextBox 29"/>
          <p:cNvSpPr txBox="1"/>
          <p:nvPr/>
        </p:nvSpPr>
        <p:spPr>
          <a:xfrm>
            <a:off x="598252" y="3991787"/>
            <a:ext cx="3351448" cy="2585323"/>
          </a:xfrm>
          <a:prstGeom prst="rect">
            <a:avLst/>
          </a:prstGeom>
          <a:solidFill>
            <a:srgbClr val="FFFFFF"/>
          </a:solidFill>
        </p:spPr>
        <p:txBody>
          <a:bodyPr wrap="square" rtlCol="0">
            <a:spAutoFit/>
          </a:bodyPr>
          <a:lstStyle/>
          <a:p>
            <a:pPr lvl="0"/>
            <a:r>
              <a:rPr lang="en-GB" dirty="0"/>
              <a:t>The presence of cholesterol disrupts the regular packing of the of the hydrocarbon tails of phospholipid molecules - this is increases the flexibility as it prevents the tails from crystallising and hence behaving like a solid.</a:t>
            </a:r>
            <a:endParaRPr lang="en-US" dirty="0"/>
          </a:p>
          <a:p>
            <a:r>
              <a:rPr lang="en-GB" dirty="0"/>
              <a:t> </a:t>
            </a:r>
            <a:endParaRPr lang="en-US" dirty="0"/>
          </a:p>
        </p:txBody>
      </p:sp>
      <p:sp>
        <p:nvSpPr>
          <p:cNvPr id="31" name="TextBox 30"/>
          <p:cNvSpPr txBox="1"/>
          <p:nvPr/>
        </p:nvSpPr>
        <p:spPr>
          <a:xfrm>
            <a:off x="4533900" y="4829672"/>
            <a:ext cx="4085185" cy="923330"/>
          </a:xfrm>
          <a:prstGeom prst="rect">
            <a:avLst/>
          </a:prstGeom>
          <a:noFill/>
        </p:spPr>
        <p:txBody>
          <a:bodyPr wrap="square" rtlCol="0">
            <a:spAutoFit/>
          </a:bodyPr>
          <a:lstStyle/>
          <a:p>
            <a:r>
              <a:rPr lang="en-GB" dirty="0"/>
              <a:t>Cholesterol also reduces the permeability to hydrophilic/water soluble molecules and ions such as sodium and hydrogen.</a:t>
            </a:r>
            <a:r>
              <a:rPr lang="en-US" dirty="0"/>
              <a:t> </a:t>
            </a:r>
          </a:p>
        </p:txBody>
      </p:sp>
      <p:sp>
        <p:nvSpPr>
          <p:cNvPr id="19" name="Oval 18"/>
          <p:cNvSpPr/>
          <p:nvPr/>
        </p:nvSpPr>
        <p:spPr>
          <a:xfrm>
            <a:off x="301152" y="4094164"/>
            <a:ext cx="347900" cy="291124"/>
          </a:xfrm>
          <a:prstGeom prst="ellipse">
            <a:avLst/>
          </a:prstGeom>
          <a:solidFill>
            <a:srgbClr val="FF0000">
              <a:alpha val="52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a:solidFill>
                  <a:srgbClr val="000000"/>
                </a:solidFill>
              </a:rPr>
              <a:t>2.</a:t>
            </a:r>
          </a:p>
        </p:txBody>
      </p:sp>
      <p:sp>
        <p:nvSpPr>
          <p:cNvPr id="20" name="Oval 19"/>
          <p:cNvSpPr/>
          <p:nvPr/>
        </p:nvSpPr>
        <p:spPr>
          <a:xfrm>
            <a:off x="4233097" y="4908503"/>
            <a:ext cx="347900" cy="291124"/>
          </a:xfrm>
          <a:prstGeom prst="ellipse">
            <a:avLst/>
          </a:prstGeom>
          <a:solidFill>
            <a:srgbClr val="FF0000">
              <a:alpha val="52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a:solidFill>
                  <a:srgbClr val="000000"/>
                </a:solidFill>
              </a:rPr>
              <a:t>3.</a:t>
            </a:r>
          </a:p>
        </p:txBody>
      </p:sp>
      <p:sp>
        <p:nvSpPr>
          <p:cNvPr id="8" name="Rectangle 7"/>
          <p:cNvSpPr/>
          <p:nvPr/>
        </p:nvSpPr>
        <p:spPr>
          <a:xfrm>
            <a:off x="2667567" y="6581914"/>
            <a:ext cx="6482000" cy="246221"/>
          </a:xfrm>
          <a:prstGeom prst="rect">
            <a:avLst/>
          </a:prstGeom>
        </p:spPr>
        <p:txBody>
          <a:bodyPr wrap="square">
            <a:spAutoFit/>
          </a:bodyPr>
          <a:lstStyle/>
          <a:p>
            <a:pPr algn="r"/>
            <a:r>
              <a:rPr lang="en-US" sz="1000" dirty="0">
                <a:hlinkClick r:id="rId4"/>
              </a:rPr>
              <a:t>http://</a:t>
            </a:r>
            <a:r>
              <a:rPr lang="en-US" sz="1000" dirty="0" err="1">
                <a:hlinkClick r:id="rId4"/>
              </a:rPr>
              <a:t>www.nature.com</a:t>
            </a:r>
            <a:r>
              <a:rPr lang="en-US" sz="1000" dirty="0">
                <a:hlinkClick r:id="rId4"/>
              </a:rPr>
              <a:t>/</a:t>
            </a:r>
            <a:r>
              <a:rPr lang="en-US" sz="1000" dirty="0" err="1">
                <a:hlinkClick r:id="rId4"/>
              </a:rPr>
              <a:t>scitable</a:t>
            </a:r>
            <a:r>
              <a:rPr lang="en-US" sz="1000" dirty="0">
                <a:hlinkClick r:id="rId4"/>
              </a:rPr>
              <a:t>/content/ne0000/ne0000/ne0000/ne0000/14668965/U2.cp5.3_membrane_f2.jpg</a:t>
            </a:r>
            <a:endParaRPr lang="en-US" sz="1000" dirty="0"/>
          </a:p>
        </p:txBody>
      </p:sp>
      <p:sp>
        <p:nvSpPr>
          <p:cNvPr id="29" name="TextBox 28"/>
          <p:cNvSpPr txBox="1"/>
          <p:nvPr/>
        </p:nvSpPr>
        <p:spPr>
          <a:xfrm>
            <a:off x="710982" y="1768376"/>
            <a:ext cx="2476718" cy="2031325"/>
          </a:xfrm>
          <a:prstGeom prst="rect">
            <a:avLst/>
          </a:prstGeom>
          <a:solidFill>
            <a:srgbClr val="FFFFFF"/>
          </a:solidFill>
        </p:spPr>
        <p:txBody>
          <a:bodyPr wrap="square" rtlCol="0">
            <a:spAutoFit/>
          </a:bodyPr>
          <a:lstStyle/>
          <a:p>
            <a:pPr lvl="0"/>
            <a:r>
              <a:rPr lang="en-GB" dirty="0"/>
              <a:t>The presence of cholesterol in the membrane restricts the movement of phospholipids and other molecules – this reduces membrane fluidity.</a:t>
            </a:r>
            <a:endParaRPr lang="en-US" dirty="0"/>
          </a:p>
        </p:txBody>
      </p:sp>
      <p:sp>
        <p:nvSpPr>
          <p:cNvPr id="4" name="Oval 3"/>
          <p:cNvSpPr/>
          <p:nvPr/>
        </p:nvSpPr>
        <p:spPr>
          <a:xfrm>
            <a:off x="434500" y="1863841"/>
            <a:ext cx="347900" cy="291124"/>
          </a:xfrm>
          <a:prstGeom prst="ellipse">
            <a:avLst/>
          </a:prstGeom>
          <a:solidFill>
            <a:srgbClr val="FF0000">
              <a:alpha val="52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a:solidFill>
                  <a:srgbClr val="000000"/>
                </a:solidFill>
              </a:rPr>
              <a:t>1.</a:t>
            </a:r>
          </a:p>
        </p:txBody>
      </p:sp>
    </p:spTree>
    <p:extLst>
      <p:ext uri="{BB962C8B-B14F-4D97-AF65-F5344CB8AC3E}">
        <p14:creationId xmlns:p14="http://schemas.microsoft.com/office/powerpoint/2010/main" val="3192842456"/>
      </p:ext>
    </p:extLst>
  </p:cSld>
  <p:clrMapOvr>
    <a:masterClrMapping/>
  </p:clrMapOvr>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IB DP Student Notes.potx</Template>
  <TotalTime>18258</TotalTime>
  <Words>12763</Words>
  <Application>Microsoft Office PowerPoint</Application>
  <PresentationFormat>On-screen Show (4:3)</PresentationFormat>
  <Paragraphs>1545</Paragraphs>
  <Slides>207</Slides>
  <Notes>105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207</vt:i4>
      </vt:variant>
    </vt:vector>
  </HeadingPairs>
  <TitlesOfParts>
    <vt:vector size="226" baseType="lpstr">
      <vt:lpstr>ＭＳ 明朝</vt:lpstr>
      <vt:lpstr>ＭＳ Ｐゴシック</vt:lpstr>
      <vt:lpstr>ＭＳ Ｐゴシック</vt:lpstr>
      <vt:lpstr>Arial</vt:lpstr>
      <vt:lpstr>Calibri</vt:lpstr>
      <vt:lpstr>Chalkboard</vt:lpstr>
      <vt:lpstr>Constantia</vt:lpstr>
      <vt:lpstr>Courier New</vt:lpstr>
      <vt:lpstr>Garamond</vt:lpstr>
      <vt:lpstr>Geneva</vt:lpstr>
      <vt:lpstr>Helvetica</vt:lpstr>
      <vt:lpstr>Lucida Grande</vt:lpstr>
      <vt:lpstr>Tahoma</vt:lpstr>
      <vt:lpstr>Times</vt:lpstr>
      <vt:lpstr>Times New Roman</vt:lpstr>
      <vt:lpstr>Wingdings</vt:lpstr>
      <vt:lpstr>Wingdings 2</vt:lpstr>
      <vt:lpstr>IB DP Student Notes</vt:lpstr>
      <vt:lpstr>Slide</vt:lpstr>
      <vt:lpstr>PowerPoint Presentation</vt:lpstr>
      <vt:lpstr>PowerPoint Presentation</vt:lpstr>
      <vt:lpstr>Understandings</vt:lpstr>
      <vt:lpstr>Applications and Skills</vt:lpstr>
      <vt:lpstr>PowerPoint Presentation</vt:lpstr>
      <vt:lpstr>PowerPoint Presentation</vt:lpstr>
      <vt:lpstr>PowerPoint Presentation</vt:lpstr>
      <vt:lpstr>PowerPoint Presentation</vt:lpstr>
      <vt:lpstr>1.1.A1 Questioning the cell theory using atypical examples, including striated muscle, giant algae and aseptate fungal hyphae.</vt:lpstr>
      <vt:lpstr>1.1.A1 Questioning the cell theory using atypical examples, including striated muscle, giant algae and aseptate fungal hyphae.</vt:lpstr>
      <vt:lpstr>1.1.A1 Questioning the cell theory using atypical examples, including striated muscle, giant algae and aseptate fungal hyphae.</vt:lpstr>
      <vt:lpstr>Bone: so much extra cellular material the basic cell structure seems lost</vt:lpstr>
      <vt:lpstr>Red Blood Cells</vt:lpstr>
      <vt:lpstr>1.1 U.2 Organisms consisting of only one cell carry out all functions of life in that cell.    </vt:lpstr>
      <vt:lpstr>PowerPoint Presentation</vt:lpstr>
      <vt:lpstr>PowerPoint Presentation</vt:lpstr>
      <vt:lpstr>PowerPoint Presentation</vt:lpstr>
      <vt:lpstr>PowerPoint Presentation</vt:lpstr>
      <vt:lpstr>photosynthetic unicellular organism.</vt:lpstr>
      <vt:lpstr>PowerPoint Presentation</vt:lpstr>
      <vt:lpstr>1.1 U.3 Surface area to volume ratio is important in the limitation of cell size.</vt:lpstr>
      <vt:lpstr>PowerPoint Presentation</vt:lpstr>
      <vt:lpstr>Ratio of S.A.:Vol</vt:lpstr>
      <vt:lpstr>1.1 U.5 Specialized tissues can develop by cell differentiation in multicellular organisms.    </vt:lpstr>
      <vt:lpstr>1.1 U.4 Multicellular organisms have properties that emerge from the interaction of their cellular components.</vt:lpstr>
      <vt:lpstr>PowerPoint Presentation</vt:lpstr>
      <vt:lpstr>1.1 U.4 Multicellular organisms have properties that emerge from the interaction of their cellular components.  </vt:lpstr>
      <vt:lpstr>1.1 U.6 Differentiation involves the expression of some genes and not others in a cell’s genome.</vt:lpstr>
      <vt:lpstr>1.1 U.7 The capacity of stem cells to divide and differentiate along different pathways is necessary in embryonic development and also makes stem cells suitable for therapeutic uses.        </vt:lpstr>
      <vt:lpstr>1.1 U.7 The capacity of stem cells to divide and differentiate along different pathways is necessary in embryonic development and also makes stem cells suitable for therapeutic uses.</vt:lpstr>
      <vt:lpstr>1.1 A.4 Ethics of the therapeutic use of stem cells from specially created embryos, from the umbilical cord blood of a new-born baby and from an adult’s own tissues.</vt:lpstr>
      <vt:lpstr>1.1 A.4 Ethics of the therapeutic use of stem cells from specially created embryos, from the umbilical cord blood of a new-born baby and from an adult’s own tissues.      </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1.1 U.7 Use of stem cells to treat Stargardt’s disease and one other named condition.</vt:lpstr>
      <vt:lpstr>PowerPoint Presentation</vt:lpstr>
      <vt:lpstr>1.1 U.7 Use of stem cells to treat Stargardt’s disease and one other named condition.</vt:lpstr>
      <vt:lpstr>1.1 U.7 Use of stem cells to treat Stargardt’s disease and one other named condition.</vt:lpstr>
      <vt:lpstr>1.1.U7 Use of stem cells to treat Stargardt’s disease and one other named condition.</vt:lpstr>
      <vt:lpstr>1.1 U.7 Use of stem cells to treat Stargardt’s disease and one other named condition.</vt:lpstr>
      <vt:lpstr>PowerPoint Presentation</vt:lpstr>
      <vt:lpstr>1.1 A.4 Ethics of the therapeutic use of stem cells from specially created embryos, from the umbilical cord blood of a new-born baby and from an adult’s own tissues.</vt:lpstr>
      <vt:lpstr>1.1 A.4 Ethics of the therapeutic use of stem cells from specially created embryos, from the umbilical cord blood of a new-born baby and from an adult’s own tissues.</vt:lpstr>
      <vt:lpstr>1.1 A.4 Ethics of the therapeutic use of stem cells from specially created embryos, from the umbilical cord blood of a new-born baby and from an adult’s own tissues.</vt:lpstr>
      <vt:lpstr>PowerPoint Presentation</vt:lpstr>
      <vt:lpstr>Understandings, Applications and Skills</vt:lpstr>
      <vt:lpstr>1.2 U.3 Electron microscopes have a much higher resolution than light microscopes.   </vt:lpstr>
      <vt:lpstr>1.2 U.3 Electron microscopes have a much higher resolution than light microscopes.</vt:lpstr>
      <vt:lpstr>Cells and their Size </vt:lpstr>
      <vt:lpstr>Use of a light microscope to investigate the structure of cells and tissues, with drawing of cells. Calculation of the magnification of drawings and the actual size of structures and ultrastructures shown in drawings or micrographs. (Practical 1)</vt:lpstr>
      <vt:lpstr>PowerPoint Presentation</vt:lpstr>
      <vt:lpstr>PowerPoint Presentation</vt:lpstr>
      <vt:lpstr>PowerPoint Presentation</vt:lpstr>
      <vt:lpstr>PowerPoint Presentation</vt:lpstr>
      <vt:lpstr>1.2 U.1 Prokaryotes have a simple cell structure without compartmentalization. </vt:lpstr>
      <vt:lpstr>1.2 S.1 Drawing of the ultrastructure of prokaryotic cells based on electron micrographs.      </vt:lpstr>
      <vt:lpstr>PowerPoint Presentation</vt:lpstr>
      <vt:lpstr>1.2 U.1 Prokaryotes have a simple cell structure without compartmentalization.</vt:lpstr>
      <vt:lpstr>PowerPoint Presentation</vt:lpstr>
      <vt:lpstr> Eucaryotes  “those having a true nucleus,” </vt:lpstr>
      <vt:lpstr>1.2 U.2 Eukaryotes have a compartmentalized cell     </vt:lpstr>
      <vt:lpstr>1.2 A.1 Structure and function of organelles within exocrine gland cells of the pancreas and within palisade mesophyll cells of the leaf.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A.1 Structure and function of organelles within exocrine gland cells of the pancreas and within palisade mesophyll cells of the leaf.</vt:lpstr>
      <vt:lpstr>PowerPoint Presentation</vt:lpstr>
      <vt:lpstr>Two Types of Eukaryotic Cells:</vt:lpstr>
      <vt:lpstr>PowerPoint Presentation</vt:lpstr>
      <vt:lpstr>PowerPoint Presentation</vt:lpstr>
      <vt:lpstr>1.2 S.2 Drawing of the ultrastructure of eukaryotic cells based on electron micrographs.</vt:lpstr>
      <vt:lpstr>1.2 S.2 Drawing of the ultrastructure of eukaryotic cells based on electron micrographs.    </vt:lpstr>
      <vt:lpstr>1.2 S.3 Interpretation of electron micrographs to identify organelles and deduce the function of specialized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Understandings, Applications and Skills</vt:lpstr>
      <vt:lpstr>1.3 U.1 Phospholipids form bilayers in water due to the amphipathic properties of phospholipid molecules.   </vt:lpstr>
      <vt:lpstr>PowerPoint Presentation</vt:lpstr>
      <vt:lpstr>PowerPoint Presentation</vt:lpstr>
      <vt:lpstr>PowerPoint Presentation</vt:lpstr>
      <vt:lpstr>1.3 U.1 Phospholipids form bilayers in water due to the amphipathic properties of phospholipid molecules.</vt:lpstr>
      <vt:lpstr>PowerPoint Presentation</vt:lpstr>
      <vt:lpstr>1.3 U.3 Cholesterol is a component of animal cell membranes.</vt:lpstr>
      <vt:lpstr>PowerPoint Presentation</vt:lpstr>
      <vt:lpstr>1.3 A.1 Cholesterol in mammalian membranes reduces membrane fluidity and permeability to some solutes.   </vt:lpstr>
      <vt:lpstr>PowerPoint Presentation</vt:lpstr>
      <vt:lpstr>1.3 U.2 Membrane proteins are diverse in terms of structure, position in the membrane and function.    </vt:lpstr>
      <vt:lpstr>PowerPoint Presentation</vt:lpstr>
      <vt:lpstr>1.3 S.2 Analysis of evidence from electron microscopy that led to the proposal of the Davson-Danielli model.      </vt:lpstr>
      <vt:lpstr>1.3 S.3 Analysis of the falsification of the Davson-Danielli model that led to the Singer-Nicolson model.     </vt:lpstr>
      <vt:lpstr>PowerPoint Presentation</vt:lpstr>
      <vt:lpstr>PowerPoint Presentation</vt:lpstr>
      <vt:lpstr>PowerPoint Presentation</vt:lpstr>
      <vt:lpstr>1.3 S.3 Analysis of the falsification of the Davson-Danielli model that led to the Singer-Nicolson model.</vt:lpstr>
      <vt:lpstr> 1.3 U.2 Membrane proteins are diverse in terms of structure, position in the membrane and function.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 S.1 Drawing of the fluid mosaic model.                   </vt:lpstr>
      <vt:lpstr>PowerPoint Presentation</vt:lpstr>
      <vt:lpstr>Understandings, Applications and Skills</vt:lpstr>
      <vt:lpstr>1.4 U.1 Particles move across membranes by simple diffusion, facilitated diffusion, osmosis and active transport.     </vt:lpstr>
      <vt:lpstr>1.4 U.1 Particles move across membranes by simple diffusion, facilitated diffusion, osmosis and active transport.    </vt:lpstr>
      <vt:lpstr>1.4 U.1 Particles move across membranes by simple diffusion, facilitated diffusion, osmosis and active transport.</vt:lpstr>
      <vt:lpstr>1.4 U.1 Particles move across membranes by simple diffusion, facilitated diffusion, osmosis and active transport.</vt:lpstr>
      <vt:lpstr>1.4 U.1 Particles move across membranes by simple diffusion, facilitated diffusion, osmosis and active transport.</vt:lpstr>
      <vt:lpstr>1.4 U.1 Particles move across membranes by simple diffusion, facilitated diffusion, osmosis and active transport.     </vt:lpstr>
      <vt:lpstr>1.4 A.2 Tissues or organs to be used in medical procedures must be bathed in a solution with the same osmolarity as the cytoplasm to prevent osmosis.   </vt:lpstr>
      <vt:lpstr>PowerPoint Presentation</vt:lpstr>
      <vt:lpstr>Plasmolysis red onion cells</vt:lpstr>
      <vt:lpstr>PowerPoint Presentation</vt:lpstr>
      <vt:lpstr>1.4 A.2 Tissues or organs to be used in medical procedures must be bathed in a solution with the same osmolarity as the cytoplasm to prevent osmosis.   </vt:lpstr>
      <vt:lpstr>1.4 A.2 Tissues or organs to be used in medical procedures must be bathed in a solution with the same osmolarity as the cytoplasm to prevent osmosis.</vt:lpstr>
      <vt:lpstr>1.4.6 Estimation of osmolarity in tissues by bathing samples in hypotonic and hypertonic solutions. (Practical 2)</vt:lpstr>
      <vt:lpstr>PowerPoint Presentation</vt:lpstr>
      <vt:lpstr>1.4.6 Estimation of osmolarity in tissues by bathing samples in hypotonic and hypertonic solutions. (Practical 2)</vt:lpstr>
      <vt:lpstr>1.4 U.1 Particles move across membranes by simple diffusion, facilitated diffusion, osmosis and active transport.     </vt:lpstr>
      <vt:lpstr>1.4 A.1 Structure and function of sodium–potassium pumps for active transport and potassium channels for facilitated diffusion in axons.</vt:lpstr>
      <vt:lpstr>1.4 U.1 Particles move across membranes by simple diffusion, facilitated diffusion, osmosis and active transport.     </vt:lpstr>
      <vt:lpstr>1.4 U.1 Particles move across membranes by simple diffusion, facilitated diffusion, osmosis and active transport.</vt:lpstr>
      <vt:lpstr>1.4 U.3 Vesicles move materials within cells.   </vt:lpstr>
      <vt:lpstr>PowerPoint Presentation</vt:lpstr>
      <vt:lpstr>1.4 U.2 The fluidity of membranes allows materials to be taken into cells by endocytosis or released by exocytosis.   </vt:lpstr>
      <vt:lpstr>1.4 U.2 The fluidity of membranes allows materials to be taken into cells by endocytosis or released by exocytosis.</vt:lpstr>
      <vt:lpstr>PowerPoint Presentation</vt:lpstr>
      <vt:lpstr>PowerPoint Presentation</vt:lpstr>
      <vt:lpstr>PowerPoint Presentation</vt:lpstr>
      <vt:lpstr>Understandings, Applications and Skills</vt:lpstr>
      <vt:lpstr>PowerPoint Presentation</vt:lpstr>
      <vt:lpstr>PowerPoint Presentation</vt:lpstr>
      <vt:lpstr>PowerPoint Presentation</vt:lpstr>
      <vt:lpstr>PowerPoint Presentation</vt:lpstr>
      <vt:lpstr>PowerPoint Presentation</vt:lpstr>
      <vt:lpstr>1.1 U.1 According to the cell theory, living organisms are composed of cells.    (Page 13 and 1)</vt:lpstr>
      <vt:lpstr>1.5 U.1 Cells can only be formed by division of pre-existing cells.</vt:lpstr>
      <vt:lpstr>PowerPoint Presentation</vt:lpstr>
      <vt:lpstr>1.5 U.1 Cells can only be formed by division of pre-existing cells.</vt:lpstr>
      <vt:lpstr>1.5 U.1 Cells can only be formed by division of pre-existing cells.</vt:lpstr>
      <vt:lpstr>1.5 U.1 Cells can only be formed by division of pre-existing cells.</vt:lpstr>
      <vt:lpstr>1.5 U.1 Cells can only be formed by division of pre-existing cells.</vt:lpstr>
      <vt:lpstr>PowerPoint Presentation</vt:lpstr>
      <vt:lpstr>PowerPoint Presentation</vt:lpstr>
      <vt:lpstr>PowerPoint Presentation</vt:lpstr>
      <vt:lpstr>PowerPoint Presentation</vt:lpstr>
      <vt:lpstr>2. Assembly of these organic molecules into polymers (Miller / Urey Experiment)</vt:lpstr>
      <vt:lpstr>PowerPoint Presentation</vt:lpstr>
      <vt:lpstr>PowerPoint Presentation</vt:lpstr>
      <vt:lpstr>PowerPoint Presentation</vt:lpstr>
      <vt:lpstr>PowerPoint Presentation</vt:lpstr>
      <vt:lpstr>PowerPoint Presentation</vt:lpstr>
      <vt:lpstr>The RNA World Hypothesis</vt:lpstr>
      <vt:lpstr>PowerPoint Presentation</vt:lpstr>
      <vt:lpstr>PowerPoint Presentation</vt:lpstr>
      <vt:lpstr> First Eukaryotes (about 2 billion years ago) </vt:lpstr>
      <vt:lpstr>Endosymbiosis</vt:lpstr>
      <vt:lpstr>PowerPoint Presentation</vt:lpstr>
      <vt:lpstr>Theory of Endosymbiosis</vt:lpstr>
      <vt:lpstr>PowerPoint Presentation</vt:lpstr>
      <vt:lpstr>Understandings</vt:lpstr>
      <vt:lpstr>Applications and Skills</vt:lpstr>
      <vt:lpstr>PowerPoint Presentation</vt:lpstr>
      <vt:lpstr>PowerPoint Presentation</vt:lpstr>
      <vt:lpstr>PowerPoint Presentation</vt:lpstr>
      <vt:lpstr>PowerPoint Presentation</vt:lpstr>
      <vt:lpstr>1.6 U.5 Cyclins are involved in the control of the cell cycle.</vt:lpstr>
      <vt:lpstr>PowerPoint Presentation</vt:lpstr>
      <vt:lpstr>1.6 U.4 Interphase is a very active phase of the cell cycle with many processes occurring in the nucleus and cytoplasm.</vt:lpstr>
      <vt:lpstr>1.6 U.1 Mitosis is division of the nucleus into two genetically identical daughter nuclei.       </vt:lpstr>
      <vt:lpstr>PowerPoint Presentation</vt:lpstr>
      <vt:lpstr>1.6 U.2 Chromosomes condense by supercoiling during mitosis.    </vt:lpstr>
      <vt:lpstr>1.6 U.2 Chromosomes condense by supercoiling during mitosis.</vt:lpstr>
      <vt:lpstr>1.6 S.1  Identification of phases of mitosis in cells viewed with a microscope or in a micrograph      </vt:lpstr>
      <vt:lpstr>PowerPoint Presentation</vt:lpstr>
      <vt:lpstr>PowerPoint Presentation</vt:lpstr>
      <vt:lpstr>PowerPoint Presentation</vt:lpstr>
      <vt:lpstr>PowerPoint Presentation</vt:lpstr>
      <vt:lpstr>1.6 U.3 Cytokinesis occurs after mitosis and is different in plant and animal cells.     </vt:lpstr>
      <vt:lpstr>PowerPoint Presentation</vt:lpstr>
      <vt:lpstr>1.6 S.1 Identification of phases of mitosis in cells viewed with a microscope or in a micrograph. 1.6 S.2 Determination of a mitotic index from a micrograph.     (Page 14) </vt:lpstr>
      <vt:lpstr>1.6 U.6 Mutagens, oncogenes and metastasis are involved in the development of primary and secondary tumors.      </vt:lpstr>
      <vt:lpstr>1.6 U.6 Mutagens, oncogenes and metastasis are involved in the development of primary and secondary tumors.</vt:lpstr>
      <vt:lpstr>1.6 U.6 Mutagens, oncogenes and metastasis are involved in the development of primary and secondary tumors.</vt:lpstr>
      <vt:lpstr>1.6 U.6 Mutagens, oncogenes and metastasis are involved in the development of primary and secondary tumors.</vt:lpstr>
      <vt:lpstr>PowerPoint Presentation</vt:lpstr>
      <vt:lpstr>PowerPoint Presentation</vt:lpstr>
      <vt:lpstr>PowerPoint Presentation</vt:lpstr>
      <vt:lpstr>1.6 A.1 The correlation between smoking and incidence of cancers.                                                                                                                     (Page 15)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rsmullen</dc:creator>
  <cp:lastModifiedBy>Robert Smullen</cp:lastModifiedBy>
  <cp:revision>379</cp:revision>
  <cp:lastPrinted>2015-07-23T21:07:58Z</cp:lastPrinted>
  <dcterms:created xsi:type="dcterms:W3CDTF">2014-04-26T01:56:54Z</dcterms:created>
  <dcterms:modified xsi:type="dcterms:W3CDTF">2016-10-24T12:15:59Z</dcterms:modified>
</cp:coreProperties>
</file>